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Fira Sans Extra Condensed Medium" panose="020B0604020202020204" charset="0"/>
      <p:regular r:id="rId8"/>
      <p:bold r:id="rId9"/>
      <p:italic r:id="rId10"/>
      <p:boldItalic r:id="rId11"/>
    </p:embeddedFont>
    <p:embeddedFont>
      <p:font typeface="Roboto" panose="02000000000000000000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A88000"/>
    <a:srgbClr val="FFE89F"/>
    <a:srgbClr val="001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1008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4" name="Google Shape;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2D1515"/>
            </a:gs>
            <a:gs pos="36000">
              <a:schemeClr val="dk1"/>
            </a:gs>
            <a:gs pos="100000">
              <a:srgbClr val="010101"/>
            </a:gs>
          </a:gsLst>
          <a:lin ang="5400012" scaled="0"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57200" y="1325775"/>
            <a:ext cx="4219500" cy="201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5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57200" y="3393225"/>
            <a:ext cx="38577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457200" y="41102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57200" y="1988800"/>
            <a:ext cx="8229600" cy="274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57200" y="41102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2D1515"/>
            </a:gs>
            <a:gs pos="100000">
              <a:srgbClr val="010101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1025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Fira Sans Extra Condensed Medium"/>
              <a:buNone/>
              <a:defRPr sz="280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988800"/>
            <a:ext cx="8229600" cy="27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■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●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Char char="○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"/>
              <a:buChar char="■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5607641-9EE4-0185-31F3-8D45A19875C9}"/>
              </a:ext>
            </a:extLst>
          </p:cNvPr>
          <p:cNvSpPr txBox="1"/>
          <p:nvPr/>
        </p:nvSpPr>
        <p:spPr>
          <a:xfrm>
            <a:off x="548640" y="1463209"/>
            <a:ext cx="8046720" cy="2217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b="1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Patterns de rehaussement cérébro-méningé : algorithme décisionnel fondé sur la corrélation radio-pathologique.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153E"/>
            </a:gs>
            <a:gs pos="0">
              <a:schemeClr val="tx2">
                <a:lumMod val="10000"/>
              </a:schemeClr>
            </a:gs>
          </a:gsLst>
          <a:lin ang="5400012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9409CD-C11E-6AA6-D542-76D92DC1F495}"/>
              </a:ext>
            </a:extLst>
          </p:cNvPr>
          <p:cNvSpPr txBox="1"/>
          <p:nvPr/>
        </p:nvSpPr>
        <p:spPr>
          <a:xfrm>
            <a:off x="0" y="36072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Arbre décisionnel : Localisation et Morphologie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A3BFD19-675C-38EE-5B79-B4B63C953129}"/>
              </a:ext>
            </a:extLst>
          </p:cNvPr>
          <p:cNvGrpSpPr/>
          <p:nvPr/>
        </p:nvGrpSpPr>
        <p:grpSpPr>
          <a:xfrm>
            <a:off x="139946" y="1167035"/>
            <a:ext cx="8864108" cy="2813695"/>
            <a:chOff x="279892" y="1057543"/>
            <a:chExt cx="8864108" cy="2813695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F8715B6-CC10-D6DB-AE10-13A6AE1D9451}"/>
                </a:ext>
              </a:extLst>
            </p:cNvPr>
            <p:cNvGrpSpPr/>
            <p:nvPr/>
          </p:nvGrpSpPr>
          <p:grpSpPr>
            <a:xfrm>
              <a:off x="279892" y="1057543"/>
              <a:ext cx="8864108" cy="2813695"/>
              <a:chOff x="279892" y="1057543"/>
              <a:chExt cx="8864108" cy="2813695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38DC42E-420C-C062-FDF5-AA3F97EB1E4A}"/>
                  </a:ext>
                </a:extLst>
              </p:cNvPr>
              <p:cNvSpPr txBox="1"/>
              <p:nvPr/>
            </p:nvSpPr>
            <p:spPr>
              <a:xfrm>
                <a:off x="4762952" y="3409573"/>
                <a:ext cx="9319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 err="1">
                    <a:solidFill>
                      <a:srgbClr val="00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Gyriforme</a:t>
                </a:r>
                <a:endParaRPr lang="fr-F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fr-FR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(Cortical)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8E98DC7-6420-11F6-E230-14DAEA0EF597}"/>
                  </a:ext>
                </a:extLst>
              </p:cNvPr>
              <p:cNvSpPr txBox="1"/>
              <p:nvPr/>
            </p:nvSpPr>
            <p:spPr>
              <a:xfrm>
                <a:off x="6706941" y="3405305"/>
                <a:ext cx="9554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>
                    <a:solidFill>
                      <a:srgbClr val="00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Nodulaire</a:t>
                </a:r>
              </a:p>
              <a:p>
                <a:pPr algn="ctr"/>
                <a:r>
                  <a:rPr lang="fr-FR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(Masse)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1EC476F-0099-6366-BBA1-50310ADC23D2}"/>
                  </a:ext>
                </a:extLst>
              </p:cNvPr>
              <p:cNvSpPr txBox="1"/>
              <p:nvPr/>
            </p:nvSpPr>
            <p:spPr>
              <a:xfrm>
                <a:off x="5648685" y="3403302"/>
                <a:ext cx="10687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>
                    <a:solidFill>
                      <a:srgbClr val="00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En</a:t>
                </a:r>
                <a:r>
                  <a:rPr lang="fr-FR" sz="1200" b="1" dirty="0">
                    <a:solidFill>
                      <a:srgbClr val="00FFFF"/>
                    </a:solidFill>
                    <a:effectLst>
                      <a:glow rad="63500">
                        <a:schemeClr val="accent6">
                          <a:satMod val="175000"/>
                          <a:alpha val="40000"/>
                        </a:scheme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fr-FR" sz="1200" b="1" dirty="0">
                    <a:solidFill>
                      <a:srgbClr val="00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Anneau</a:t>
                </a:r>
              </a:p>
              <a:p>
                <a:pPr algn="ctr"/>
                <a:r>
                  <a:rPr lang="fr-FR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(Ring)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2FD1A56-6C01-098D-496C-979E325A8E20}"/>
                  </a:ext>
                </a:extLst>
              </p:cNvPr>
              <p:cNvSpPr txBox="1"/>
              <p:nvPr/>
            </p:nvSpPr>
            <p:spPr>
              <a:xfrm>
                <a:off x="7719009" y="3497639"/>
                <a:ext cx="142499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b="1" dirty="0">
                    <a:solidFill>
                      <a:srgbClr val="00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Périventriculaire</a:t>
                </a: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DD070964-EBFA-6AAA-547D-B33BB933DB71}"/>
                  </a:ext>
                </a:extLst>
              </p:cNvPr>
              <p:cNvGrpSpPr/>
              <p:nvPr/>
            </p:nvGrpSpPr>
            <p:grpSpPr>
              <a:xfrm>
                <a:off x="279892" y="1057543"/>
                <a:ext cx="8180027" cy="2809429"/>
                <a:chOff x="279892" y="1057543"/>
                <a:chExt cx="8180027" cy="2809429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1F8FAE36-9D5C-D9F8-2767-D3D7DD172BBA}"/>
                    </a:ext>
                  </a:extLst>
                </p:cNvPr>
                <p:cNvGrpSpPr/>
                <p:nvPr/>
              </p:nvGrpSpPr>
              <p:grpSpPr>
                <a:xfrm>
                  <a:off x="791727" y="1057543"/>
                  <a:ext cx="7668192" cy="1514207"/>
                  <a:chOff x="791727" y="1057543"/>
                  <a:chExt cx="7668192" cy="1514207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133BE22F-2036-5A4E-3F43-3A55520D46A3}"/>
                      </a:ext>
                    </a:extLst>
                  </p:cNvPr>
                  <p:cNvGrpSpPr/>
                  <p:nvPr/>
                </p:nvGrpSpPr>
                <p:grpSpPr>
                  <a:xfrm>
                    <a:off x="791727" y="1057543"/>
                    <a:ext cx="6200177" cy="1514207"/>
                    <a:chOff x="791727" y="1057543"/>
                    <a:chExt cx="6200177" cy="1514207"/>
                  </a:xfrm>
                </p:grpSpPr>
                <p:pic>
                  <p:nvPicPr>
                    <p:cNvPr id="3" name="Picture 2">
                      <a:extLst>
                        <a:ext uri="{FF2B5EF4-FFF2-40B4-BE49-F238E27FC236}">
                          <a16:creationId xmlns:a16="http://schemas.microsoft.com/office/drawing/2014/main" id="{CA54A6AA-EAA8-D261-D953-519B5A3FBC8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/>
                    <a:srcRect l="-1" r="3818"/>
                    <a:stretch>
                      <a:fillRect/>
                    </a:stretch>
                  </p:blipFill>
                  <p:spPr>
                    <a:xfrm>
                      <a:off x="4169416" y="1057543"/>
                      <a:ext cx="805168" cy="9041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6" name="Connector: Elbow 5">
                      <a:extLst>
                        <a:ext uri="{FF2B5EF4-FFF2-40B4-BE49-F238E27FC236}">
                          <a16:creationId xmlns:a16="http://schemas.microsoft.com/office/drawing/2014/main" id="{9BB207D5-ACC2-AE2E-DE2C-AA9A2425FA9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10800000" flipV="1">
                      <a:off x="2143734" y="1509590"/>
                      <a:ext cx="2009696" cy="669581"/>
                    </a:xfrm>
                    <a:prstGeom prst="bentConnector3">
                      <a:avLst>
                        <a:gd name="adj1" fmla="val 100221"/>
                      </a:avLst>
                    </a:prstGeom>
                    <a:ln w="38100">
                      <a:solidFill>
                        <a:schemeClr val="bg1">
                          <a:lumMod val="95000"/>
                        </a:schemeClr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" name="Connector: Elbow 13">
                      <a:extLst>
                        <a:ext uri="{FF2B5EF4-FFF2-40B4-BE49-F238E27FC236}">
                          <a16:creationId xmlns:a16="http://schemas.microsoft.com/office/drawing/2014/main" id="{6B4138B1-EFF6-2F4E-0CE8-7234A302970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990570" y="1499453"/>
                      <a:ext cx="2001334" cy="689854"/>
                    </a:xfrm>
                    <a:prstGeom prst="bentConnector3">
                      <a:avLst>
                        <a:gd name="adj1" fmla="val 100000"/>
                      </a:avLst>
                    </a:prstGeom>
                    <a:ln w="38100">
                      <a:solidFill>
                        <a:schemeClr val="bg1">
                          <a:lumMod val="95000"/>
                        </a:schemeClr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9EC73AC6-78A6-68C2-E2F8-3ED021FFF1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1727" y="2202418"/>
                      <a:ext cx="270401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Extra-axial</a:t>
                      </a:r>
                      <a:r>
                        <a:rPr lang="fr-FR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(Méninges)</a:t>
                      </a:r>
                    </a:p>
                  </p:txBody>
                </p:sp>
              </p:grp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8ADCEE5B-8E6A-1D07-E602-3BA004DDE6A7}"/>
                      </a:ext>
                    </a:extLst>
                  </p:cNvPr>
                  <p:cNvSpPr txBox="1"/>
                  <p:nvPr/>
                </p:nvSpPr>
                <p:spPr>
                  <a:xfrm>
                    <a:off x="5523888" y="2202418"/>
                    <a:ext cx="293603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800" b="1" dirty="0">
                        <a:solidFill>
                          <a:srgbClr val="00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Intra-axial</a:t>
                    </a:r>
                    <a:r>
                      <a:rPr lang="fr-FR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 (Parenchyme)</a:t>
                    </a:r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5F939BAC-23DC-AA31-C76A-649CF56C4CBF}"/>
                    </a:ext>
                  </a:extLst>
                </p:cNvPr>
                <p:cNvSpPr txBox="1"/>
                <p:nvPr/>
              </p:nvSpPr>
              <p:spPr>
                <a:xfrm>
                  <a:off x="279892" y="3405307"/>
                  <a:ext cx="186384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>
                      <a:solidFill>
                        <a:srgbClr val="00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Pachyméninge</a:t>
                  </a:r>
                  <a:endParaRPr lang="fr-FR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lang="fr-FR" sz="1200" b="1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(Dural)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D47702A9-475B-7479-CE10-6624AED9258D}"/>
                    </a:ext>
                  </a:extLst>
                </p:cNvPr>
                <p:cNvSpPr txBox="1"/>
                <p:nvPr/>
              </p:nvSpPr>
              <p:spPr>
                <a:xfrm>
                  <a:off x="2143733" y="3405307"/>
                  <a:ext cx="186384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>
                      <a:solidFill>
                        <a:srgbClr val="00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Leptoméninge</a:t>
                  </a:r>
                  <a:endParaRPr lang="fr-FR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lang="fr-FR" sz="1200" b="1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(Pia)</a:t>
                  </a:r>
                </a:p>
              </p:txBody>
            </p:sp>
            <p:cxnSp>
              <p:nvCxnSpPr>
                <p:cNvPr id="50" name="Connector: Elbow 49">
                  <a:extLst>
                    <a:ext uri="{FF2B5EF4-FFF2-40B4-BE49-F238E27FC236}">
                      <a16:creationId xmlns:a16="http://schemas.microsoft.com/office/drawing/2014/main" id="{FAFC63BF-848B-C07F-AAC1-0C6DC39D8B1E}"/>
                    </a:ext>
                  </a:extLst>
                </p:cNvPr>
                <p:cNvCxnSpPr>
                  <a:cxnSpLocks/>
                  <a:stCxn id="28" idx="2"/>
                  <a:endCxn id="44" idx="0"/>
                </p:cNvCxnSpPr>
                <p:nvPr/>
              </p:nvCxnSpPr>
              <p:spPr>
                <a:xfrm rot="16200000" flipH="1">
                  <a:off x="2192915" y="2522567"/>
                  <a:ext cx="833557" cy="931921"/>
                </a:xfrm>
                <a:prstGeom prst="bentConnector3">
                  <a:avLst>
                    <a:gd name="adj1" fmla="val 54860"/>
                  </a:avLst>
                </a:prstGeom>
                <a:ln w="38100">
                  <a:solidFill>
                    <a:schemeClr val="bg1">
                      <a:lumMod val="9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or: Elbow 52">
                  <a:extLst>
                    <a:ext uri="{FF2B5EF4-FFF2-40B4-BE49-F238E27FC236}">
                      <a16:creationId xmlns:a16="http://schemas.microsoft.com/office/drawing/2014/main" id="{507EBA11-96C6-8BF4-D39C-8C7ED0E61DBE}"/>
                    </a:ext>
                  </a:extLst>
                </p:cNvPr>
                <p:cNvCxnSpPr>
                  <a:cxnSpLocks/>
                  <a:stCxn id="28" idx="2"/>
                  <a:endCxn id="43" idx="0"/>
                </p:cNvCxnSpPr>
                <p:nvPr/>
              </p:nvCxnSpPr>
              <p:spPr>
                <a:xfrm rot="5400000">
                  <a:off x="1260995" y="2522568"/>
                  <a:ext cx="833557" cy="931920"/>
                </a:xfrm>
                <a:prstGeom prst="bentConnector3">
                  <a:avLst>
                    <a:gd name="adj1" fmla="val 55175"/>
                  </a:avLst>
                </a:prstGeom>
                <a:ln w="38100">
                  <a:solidFill>
                    <a:schemeClr val="bg1">
                      <a:lumMod val="9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3" name="Connector: Elbow 62">
              <a:extLst>
                <a:ext uri="{FF2B5EF4-FFF2-40B4-BE49-F238E27FC236}">
                  <a16:creationId xmlns:a16="http://schemas.microsoft.com/office/drawing/2014/main" id="{0B0F8E7B-E20E-E32F-C9CB-57C699171BC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706196" y="2117594"/>
              <a:ext cx="831554" cy="1739862"/>
            </a:xfrm>
            <a:prstGeom prst="bentConnector3">
              <a:avLst/>
            </a:prstGeom>
            <a:ln w="38100"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or: Elbow 64">
              <a:extLst>
                <a:ext uri="{FF2B5EF4-FFF2-40B4-BE49-F238E27FC236}">
                  <a16:creationId xmlns:a16="http://schemas.microsoft.com/office/drawing/2014/main" id="{BEA37B0C-3A53-B0A7-BEF5-F69C81A8F24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166463" y="2577861"/>
              <a:ext cx="831554" cy="819328"/>
            </a:xfrm>
            <a:prstGeom prst="bentConnector3">
              <a:avLst/>
            </a:prstGeom>
            <a:ln w="38100"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or: Elbow 66">
              <a:extLst>
                <a:ext uri="{FF2B5EF4-FFF2-40B4-BE49-F238E27FC236}">
                  <a16:creationId xmlns:a16="http://schemas.microsoft.com/office/drawing/2014/main" id="{B533CB80-C7D2-A0C0-3135-4CB375442EA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248760" y="2314891"/>
              <a:ext cx="925889" cy="1439601"/>
            </a:xfrm>
            <a:prstGeom prst="bentConnector3">
              <a:avLst>
                <a:gd name="adj1" fmla="val 44851"/>
              </a:avLst>
            </a:prstGeom>
            <a:ln w="38100"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or: Elbow 69">
              <a:extLst>
                <a:ext uri="{FF2B5EF4-FFF2-40B4-BE49-F238E27FC236}">
                  <a16:creationId xmlns:a16="http://schemas.microsoft.com/office/drawing/2014/main" id="{7CECDF68-FA31-6030-B553-7043FBB7599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672497" y="2891155"/>
              <a:ext cx="831554" cy="192740"/>
            </a:xfrm>
            <a:prstGeom prst="bentConnector3">
              <a:avLst>
                <a:gd name="adj1" fmla="val 49892"/>
              </a:avLst>
            </a:prstGeom>
            <a:ln w="38100"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9643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100000">
              <a:schemeClr val="tx2">
                <a:lumMod val="10000"/>
              </a:schemeClr>
            </a:gs>
          </a:gsLst>
          <a:lin ang="5400012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5941A-218E-AD24-FB33-30DBC4D2A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C5370A-C3AA-B693-3E42-134551756B6D}"/>
              </a:ext>
            </a:extLst>
          </p:cNvPr>
          <p:cNvSpPr txBox="1"/>
          <p:nvPr/>
        </p:nvSpPr>
        <p:spPr>
          <a:xfrm>
            <a:off x="0" y="36072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Pattern 3 : </a:t>
            </a:r>
            <a:r>
              <a:rPr lang="fr-FR" sz="28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Gyriforme</a:t>
            </a:r>
            <a:r>
              <a:rPr lang="fr-FR" sz="2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(Cortical)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CD5AD7-E3CA-226C-7D8E-F35E8DECB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" cy="10992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D6B9B0-A558-AD80-E2C5-914B2C456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1283"/>
            <a:ext cx="2728266" cy="33316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AC8C64-3780-040B-3A50-44AD991C86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760"/>
          <a:stretch>
            <a:fillRect/>
          </a:stretch>
        </p:blipFill>
        <p:spPr>
          <a:xfrm>
            <a:off x="2728266" y="1101283"/>
            <a:ext cx="2919001" cy="33316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F5A53E-EF88-3FF2-1E13-2022261C3E59}"/>
              </a:ext>
            </a:extLst>
          </p:cNvPr>
          <p:cNvSpPr txBox="1"/>
          <p:nvPr/>
        </p:nvSpPr>
        <p:spPr>
          <a:xfrm>
            <a:off x="5757332" y="1024227"/>
            <a:ext cx="3217335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3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Définition</a:t>
            </a:r>
          </a:p>
          <a:p>
            <a:pPr algn="just"/>
            <a:r>
              <a:rPr lang="fr-FR" sz="1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rehaussement du ruban du cortex, respectant la substance blanche.</a:t>
            </a:r>
          </a:p>
          <a:p>
            <a:pPr algn="just"/>
            <a:endParaRPr lang="fr-FR" sz="13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fr-FR" sz="13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Mécanismes et Causes</a:t>
            </a:r>
          </a:p>
          <a:p>
            <a:pPr marL="342900" indent="-342900" algn="just">
              <a:buClr>
                <a:schemeClr val="bg1"/>
              </a:buClr>
              <a:buAutoNum type="arabicPeriod"/>
            </a:pPr>
            <a:r>
              <a:rPr lang="fr-FR" sz="1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Infarctus Subaigu (2 </a:t>
            </a:r>
            <a:r>
              <a:rPr lang="fr-FR" sz="1300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</a:t>
            </a:r>
            <a:r>
              <a:rPr lang="fr-FR" sz="1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6 mois): Phénomène de reperfusion («</a:t>
            </a:r>
            <a:r>
              <a:rPr lang="fr-FR" sz="1300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Luxury</a:t>
            </a:r>
            <a:r>
              <a:rPr lang="fr-FR" sz="1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Perfusion»). Rupture de BHE transitoire.</a:t>
            </a:r>
          </a:p>
          <a:p>
            <a:pPr marL="342900" indent="-342900" algn="just">
              <a:buClr>
                <a:schemeClr val="bg1"/>
              </a:buClr>
              <a:buAutoNum type="arabicPeriod"/>
            </a:pPr>
            <a:endParaRPr lang="fr-FR" sz="13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just">
              <a:buClr>
                <a:schemeClr val="bg1"/>
              </a:buClr>
              <a:buAutoNum type="arabicPeriod"/>
            </a:pPr>
            <a:r>
              <a:rPr lang="fr-FR" sz="1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PRES: Vasodilatation et rupture de BHE, prédominance postérieure.</a:t>
            </a:r>
          </a:p>
          <a:p>
            <a:pPr marL="342900" indent="-342900" algn="just">
              <a:buClr>
                <a:schemeClr val="bg1"/>
              </a:buClr>
              <a:buAutoNum type="arabicPeriod"/>
            </a:pPr>
            <a:r>
              <a:rPr lang="fr-FR" sz="1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Encéphalite (Herpès/HSV): Atteinte temporale interne, œdème cytotoxique.</a:t>
            </a:r>
          </a:p>
          <a:p>
            <a:pPr marL="342900" indent="-342900" algn="just">
              <a:buClr>
                <a:schemeClr val="bg1"/>
              </a:buClr>
              <a:buAutoNum type="arabicPeriod"/>
            </a:pPr>
            <a:r>
              <a:rPr lang="fr-FR" sz="13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Syndrome SMART: Complication post-radiothérapie.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163A9-1735-E99A-7222-DBF7081CEC32}"/>
              </a:ext>
            </a:extLst>
          </p:cNvPr>
          <p:cNvSpPr txBox="1"/>
          <p:nvPr/>
        </p:nvSpPr>
        <p:spPr>
          <a:xfrm>
            <a:off x="1480729" y="4441066"/>
            <a:ext cx="2495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Infarctus Subaigu</a:t>
            </a:r>
            <a:endParaRPr lang="fr-FR" sz="1200" dirty="0">
              <a:solidFill>
                <a:srgbClr val="00FFFF"/>
              </a:solidFill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6DE3AE-AA1E-D204-92EE-FFB51A1E55EB}"/>
              </a:ext>
            </a:extLst>
          </p:cNvPr>
          <p:cNvSpPr txBox="1"/>
          <p:nvPr/>
        </p:nvSpPr>
        <p:spPr>
          <a:xfrm>
            <a:off x="174171" y="4782773"/>
            <a:ext cx="8800496" cy="246221"/>
          </a:xfrm>
          <a:prstGeom prst="rect">
            <a:avLst/>
          </a:prstGeom>
          <a:solidFill>
            <a:srgbClr val="FFC000">
              <a:alpha val="17000"/>
            </a:srgbClr>
          </a:solidFill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</a:t>
            </a:r>
            <a:r>
              <a:rPr lang="fr-FR" sz="1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Pearl : </a:t>
            </a:r>
            <a:r>
              <a:rPr lang="fr-FR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rehaussement </a:t>
            </a:r>
            <a:r>
              <a:rPr lang="fr-FR" sz="1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gyrifome</a:t>
            </a:r>
            <a:r>
              <a:rPr lang="fr-FR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localisé dans un contexte aigu évoque prioritairement un infarctus en phase de reperfusion ou une encéphalite.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9094913-6277-5A20-10EF-C9508FD3BCEB}"/>
              </a:ext>
            </a:extLst>
          </p:cNvPr>
          <p:cNvCxnSpPr/>
          <p:nvPr/>
        </p:nvCxnSpPr>
        <p:spPr>
          <a:xfrm flipV="1">
            <a:off x="3291840" y="2571750"/>
            <a:ext cx="365760" cy="40658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2DC4384-A26F-1565-BE8C-120CE6438D75}"/>
              </a:ext>
            </a:extLst>
          </p:cNvPr>
          <p:cNvCxnSpPr>
            <a:cxnSpLocks/>
          </p:cNvCxnSpPr>
          <p:nvPr/>
        </p:nvCxnSpPr>
        <p:spPr>
          <a:xfrm flipH="1" flipV="1">
            <a:off x="622494" y="2856411"/>
            <a:ext cx="408359" cy="12192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3DEA2E5-7617-B805-1C13-C4501966ADC2}"/>
              </a:ext>
            </a:extLst>
          </p:cNvPr>
          <p:cNvCxnSpPr>
            <a:cxnSpLocks/>
          </p:cNvCxnSpPr>
          <p:nvPr/>
        </p:nvCxnSpPr>
        <p:spPr>
          <a:xfrm flipH="1">
            <a:off x="714103" y="1924594"/>
            <a:ext cx="316065" cy="278675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115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D1515"/>
            </a:gs>
            <a:gs pos="0">
              <a:schemeClr val="tx2">
                <a:lumMod val="10000"/>
              </a:schemeClr>
            </a:gs>
          </a:gsLst>
          <a:lin ang="5400012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1F0489-26AD-9228-B9F6-15A345A9D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B682504-3F5E-DC90-AD70-4B91F50C1683}"/>
              </a:ext>
            </a:extLst>
          </p:cNvPr>
          <p:cNvSpPr txBox="1"/>
          <p:nvPr/>
        </p:nvSpPr>
        <p:spPr>
          <a:xfrm>
            <a:off x="0" y="36072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Pattern 4 : En Anneau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B489EEE-C0BC-47E9-3949-A704F202C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964" y="3534443"/>
            <a:ext cx="1171284" cy="10711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9615592-AB70-81D9-7F1D-0AEE7EC11B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85" r="6985"/>
          <a:stretch>
            <a:fillRect/>
          </a:stretch>
        </p:blipFill>
        <p:spPr>
          <a:xfrm>
            <a:off x="904964" y="2283935"/>
            <a:ext cx="1171284" cy="113123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4E5AB3F-8DA1-0E3B-5AB2-C7E0CD5657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45" r="5343"/>
          <a:stretch>
            <a:fillRect/>
          </a:stretch>
        </p:blipFill>
        <p:spPr>
          <a:xfrm>
            <a:off x="904964" y="1073470"/>
            <a:ext cx="1171284" cy="109119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693481A-0857-C2C7-82F9-072F565AA42D}"/>
              </a:ext>
            </a:extLst>
          </p:cNvPr>
          <p:cNvSpPr txBox="1"/>
          <p:nvPr/>
        </p:nvSpPr>
        <p:spPr>
          <a:xfrm>
            <a:off x="2485696" y="1295902"/>
            <a:ext cx="6153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Anneau Fin et Régulier.</a:t>
            </a:r>
          </a:p>
          <a:p>
            <a:r>
              <a:rPr lang="fr-FR" sz="1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Suggestif d’Abcès (capsule)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2D484E-A339-E569-EA41-AF265F75E217}"/>
              </a:ext>
            </a:extLst>
          </p:cNvPr>
          <p:cNvSpPr txBox="1"/>
          <p:nvPr/>
        </p:nvSpPr>
        <p:spPr>
          <a:xfrm>
            <a:off x="2485696" y="2521383"/>
            <a:ext cx="6153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Anneau Épais et Irrégulier.</a:t>
            </a:r>
          </a:p>
          <a:p>
            <a:r>
              <a:rPr lang="fr-FR" sz="1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Suggestif de Néoplasie Nécrotique (Glioblastome)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EFB64C-4D6F-D96A-5F59-4905729CB91A}"/>
              </a:ext>
            </a:extLst>
          </p:cNvPr>
          <p:cNvSpPr txBox="1"/>
          <p:nvPr/>
        </p:nvSpPr>
        <p:spPr>
          <a:xfrm>
            <a:off x="2485696" y="3746864"/>
            <a:ext cx="6153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Anneau Ouvert (Open Ring).</a:t>
            </a:r>
          </a:p>
          <a:p>
            <a:r>
              <a:rPr lang="fr-FR" sz="1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Suggestif de Démyélinisation Active (SEP)</a:t>
            </a:r>
          </a:p>
        </p:txBody>
      </p:sp>
    </p:spTree>
    <p:extLst>
      <p:ext uri="{BB962C8B-B14F-4D97-AF65-F5344CB8AC3E}">
        <p14:creationId xmlns:p14="http://schemas.microsoft.com/office/powerpoint/2010/main" val="1374179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100000">
              <a:schemeClr val="tx2">
                <a:lumMod val="10000"/>
              </a:schemeClr>
            </a:gs>
          </a:gsLst>
          <a:lin ang="5400012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25A173-10F6-A984-1775-505A41F4F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1784DF4A-A362-F2C2-9D2A-9C097832FB02}"/>
              </a:ext>
            </a:extLst>
          </p:cNvPr>
          <p:cNvGrpSpPr/>
          <p:nvPr/>
        </p:nvGrpSpPr>
        <p:grpSpPr>
          <a:xfrm>
            <a:off x="3243958" y="2783724"/>
            <a:ext cx="2179795" cy="1999049"/>
            <a:chOff x="1777491" y="2832600"/>
            <a:chExt cx="2179795" cy="1999049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5ABC5EF-4823-9CC6-63C8-80818F34D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7491" y="2832600"/>
              <a:ext cx="2179795" cy="1999049"/>
            </a:xfrm>
            <a:prstGeom prst="rect">
              <a:avLst/>
            </a:prstGeom>
          </p:spPr>
        </p:pic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D3ACF80-06CB-DA1C-23F2-3B60F5E0FEB6}"/>
                </a:ext>
              </a:extLst>
            </p:cNvPr>
            <p:cNvSpPr/>
            <p:nvPr/>
          </p:nvSpPr>
          <p:spPr>
            <a:xfrm>
              <a:off x="3522663" y="3567113"/>
              <a:ext cx="180975" cy="755650"/>
            </a:xfrm>
            <a:custGeom>
              <a:avLst/>
              <a:gdLst>
                <a:gd name="csX0" fmla="*/ 0 w 180975"/>
                <a:gd name="csY0" fmla="*/ 0 h 755650"/>
                <a:gd name="csX1" fmla="*/ 15875 w 180975"/>
                <a:gd name="csY1" fmla="*/ 11112 h 755650"/>
                <a:gd name="csX2" fmla="*/ 20637 w 180975"/>
                <a:gd name="csY2" fmla="*/ 14287 h 755650"/>
                <a:gd name="csX3" fmla="*/ 28575 w 180975"/>
                <a:gd name="csY3" fmla="*/ 23812 h 755650"/>
                <a:gd name="csX4" fmla="*/ 38100 w 180975"/>
                <a:gd name="csY4" fmla="*/ 28575 h 755650"/>
                <a:gd name="csX5" fmla="*/ 49212 w 180975"/>
                <a:gd name="csY5" fmla="*/ 36512 h 755650"/>
                <a:gd name="csX6" fmla="*/ 52387 w 180975"/>
                <a:gd name="csY6" fmla="*/ 41275 h 755650"/>
                <a:gd name="csX7" fmla="*/ 68262 w 180975"/>
                <a:gd name="csY7" fmla="*/ 55562 h 755650"/>
                <a:gd name="csX8" fmla="*/ 71437 w 180975"/>
                <a:gd name="csY8" fmla="*/ 60325 h 755650"/>
                <a:gd name="csX9" fmla="*/ 73025 w 180975"/>
                <a:gd name="csY9" fmla="*/ 65087 h 755650"/>
                <a:gd name="csX10" fmla="*/ 77787 w 180975"/>
                <a:gd name="csY10" fmla="*/ 69850 h 755650"/>
                <a:gd name="csX11" fmla="*/ 85725 w 180975"/>
                <a:gd name="csY11" fmla="*/ 80962 h 755650"/>
                <a:gd name="csX12" fmla="*/ 98425 w 180975"/>
                <a:gd name="csY12" fmla="*/ 104775 h 755650"/>
                <a:gd name="csX13" fmla="*/ 104775 w 180975"/>
                <a:gd name="csY13" fmla="*/ 112712 h 755650"/>
                <a:gd name="csX14" fmla="*/ 114300 w 180975"/>
                <a:gd name="csY14" fmla="*/ 125412 h 755650"/>
                <a:gd name="csX15" fmla="*/ 115887 w 180975"/>
                <a:gd name="csY15" fmla="*/ 130175 h 755650"/>
                <a:gd name="csX16" fmla="*/ 125412 w 180975"/>
                <a:gd name="csY16" fmla="*/ 142875 h 755650"/>
                <a:gd name="csX17" fmla="*/ 127000 w 180975"/>
                <a:gd name="csY17" fmla="*/ 147637 h 755650"/>
                <a:gd name="csX18" fmla="*/ 133350 w 180975"/>
                <a:gd name="csY18" fmla="*/ 158750 h 755650"/>
                <a:gd name="csX19" fmla="*/ 136525 w 180975"/>
                <a:gd name="csY19" fmla="*/ 168275 h 755650"/>
                <a:gd name="csX20" fmla="*/ 141287 w 180975"/>
                <a:gd name="csY20" fmla="*/ 173037 h 755650"/>
                <a:gd name="csX21" fmla="*/ 146050 w 180975"/>
                <a:gd name="csY21" fmla="*/ 182562 h 755650"/>
                <a:gd name="csX22" fmla="*/ 150812 w 180975"/>
                <a:gd name="csY22" fmla="*/ 190500 h 755650"/>
                <a:gd name="csX23" fmla="*/ 153987 w 180975"/>
                <a:gd name="csY23" fmla="*/ 200025 h 755650"/>
                <a:gd name="csX24" fmla="*/ 157162 w 180975"/>
                <a:gd name="csY24" fmla="*/ 204787 h 755650"/>
                <a:gd name="csX25" fmla="*/ 163512 w 180975"/>
                <a:gd name="csY25" fmla="*/ 225425 h 755650"/>
                <a:gd name="csX26" fmla="*/ 165100 w 180975"/>
                <a:gd name="csY26" fmla="*/ 236537 h 755650"/>
                <a:gd name="csX27" fmla="*/ 166687 w 180975"/>
                <a:gd name="csY27" fmla="*/ 242887 h 755650"/>
                <a:gd name="csX28" fmla="*/ 168275 w 180975"/>
                <a:gd name="csY28" fmla="*/ 252412 h 755650"/>
                <a:gd name="csX29" fmla="*/ 171450 w 180975"/>
                <a:gd name="csY29" fmla="*/ 263525 h 755650"/>
                <a:gd name="csX30" fmla="*/ 173037 w 180975"/>
                <a:gd name="csY30" fmla="*/ 274637 h 755650"/>
                <a:gd name="csX31" fmla="*/ 176212 w 180975"/>
                <a:gd name="csY31" fmla="*/ 320675 h 755650"/>
                <a:gd name="csX32" fmla="*/ 177800 w 180975"/>
                <a:gd name="csY32" fmla="*/ 327025 h 755650"/>
                <a:gd name="csX33" fmla="*/ 180975 w 180975"/>
                <a:gd name="csY33" fmla="*/ 336550 h 755650"/>
                <a:gd name="csX34" fmla="*/ 177800 w 180975"/>
                <a:gd name="csY34" fmla="*/ 427037 h 755650"/>
                <a:gd name="csX35" fmla="*/ 174625 w 180975"/>
                <a:gd name="csY35" fmla="*/ 433387 h 755650"/>
                <a:gd name="csX36" fmla="*/ 173037 w 180975"/>
                <a:gd name="csY36" fmla="*/ 439737 h 755650"/>
                <a:gd name="csX37" fmla="*/ 160337 w 180975"/>
                <a:gd name="csY37" fmla="*/ 468312 h 755650"/>
                <a:gd name="csX38" fmla="*/ 155575 w 180975"/>
                <a:gd name="csY38" fmla="*/ 476250 h 755650"/>
                <a:gd name="csX39" fmla="*/ 149225 w 180975"/>
                <a:gd name="csY39" fmla="*/ 496887 h 755650"/>
                <a:gd name="csX40" fmla="*/ 141287 w 180975"/>
                <a:gd name="csY40" fmla="*/ 517525 h 755650"/>
                <a:gd name="csX41" fmla="*/ 139700 w 180975"/>
                <a:gd name="csY41" fmla="*/ 525462 h 755650"/>
                <a:gd name="csX42" fmla="*/ 134937 w 180975"/>
                <a:gd name="csY42" fmla="*/ 531812 h 755650"/>
                <a:gd name="csX43" fmla="*/ 128587 w 180975"/>
                <a:gd name="csY43" fmla="*/ 544512 h 755650"/>
                <a:gd name="csX44" fmla="*/ 123825 w 180975"/>
                <a:gd name="csY44" fmla="*/ 552450 h 755650"/>
                <a:gd name="csX45" fmla="*/ 120650 w 180975"/>
                <a:gd name="csY45" fmla="*/ 561975 h 755650"/>
                <a:gd name="csX46" fmla="*/ 117475 w 180975"/>
                <a:gd name="csY46" fmla="*/ 569912 h 755650"/>
                <a:gd name="csX47" fmla="*/ 114300 w 180975"/>
                <a:gd name="csY47" fmla="*/ 579437 h 755650"/>
                <a:gd name="csX48" fmla="*/ 106362 w 180975"/>
                <a:gd name="csY48" fmla="*/ 592137 h 755650"/>
                <a:gd name="csX49" fmla="*/ 104775 w 180975"/>
                <a:gd name="csY49" fmla="*/ 600075 h 755650"/>
                <a:gd name="csX50" fmla="*/ 95250 w 180975"/>
                <a:gd name="csY50" fmla="*/ 614362 h 755650"/>
                <a:gd name="csX51" fmla="*/ 88900 w 180975"/>
                <a:gd name="csY51" fmla="*/ 625475 h 755650"/>
                <a:gd name="csX52" fmla="*/ 84137 w 180975"/>
                <a:gd name="csY52" fmla="*/ 627062 h 755650"/>
                <a:gd name="csX53" fmla="*/ 73025 w 180975"/>
                <a:gd name="csY53" fmla="*/ 628650 h 755650"/>
                <a:gd name="csX54" fmla="*/ 66675 w 180975"/>
                <a:gd name="csY54" fmla="*/ 633412 h 755650"/>
                <a:gd name="csX55" fmla="*/ 63500 w 180975"/>
                <a:gd name="csY55" fmla="*/ 638175 h 755650"/>
                <a:gd name="csX56" fmla="*/ 57150 w 180975"/>
                <a:gd name="csY56" fmla="*/ 649287 h 755650"/>
                <a:gd name="csX57" fmla="*/ 52387 w 180975"/>
                <a:gd name="csY57" fmla="*/ 652462 h 755650"/>
                <a:gd name="csX58" fmla="*/ 49212 w 180975"/>
                <a:gd name="csY58" fmla="*/ 658812 h 755650"/>
                <a:gd name="csX59" fmla="*/ 42862 w 180975"/>
                <a:gd name="csY59" fmla="*/ 674687 h 755650"/>
                <a:gd name="csX60" fmla="*/ 38100 w 180975"/>
                <a:gd name="csY60" fmla="*/ 681037 h 755650"/>
                <a:gd name="csX61" fmla="*/ 31750 w 180975"/>
                <a:gd name="csY61" fmla="*/ 695325 h 755650"/>
                <a:gd name="csX62" fmla="*/ 25400 w 180975"/>
                <a:gd name="csY62" fmla="*/ 704850 h 755650"/>
                <a:gd name="csX63" fmla="*/ 22225 w 180975"/>
                <a:gd name="csY63" fmla="*/ 712787 h 755650"/>
                <a:gd name="csX64" fmla="*/ 11112 w 180975"/>
                <a:gd name="csY64" fmla="*/ 733425 h 755650"/>
                <a:gd name="csX65" fmla="*/ 9525 w 180975"/>
                <a:gd name="csY65" fmla="*/ 742950 h 755650"/>
                <a:gd name="csX66" fmla="*/ 6350 w 180975"/>
                <a:gd name="csY66" fmla="*/ 747712 h 755650"/>
                <a:gd name="csX67" fmla="*/ 4762 w 180975"/>
                <a:gd name="csY67" fmla="*/ 752475 h 755650"/>
                <a:gd name="csX68" fmla="*/ 3175 w 180975"/>
                <a:gd name="csY68" fmla="*/ 755650 h 7556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180975" h="755650">
                  <a:moveTo>
                    <a:pt x="0" y="0"/>
                  </a:moveTo>
                  <a:cubicBezTo>
                    <a:pt x="13979" y="8387"/>
                    <a:pt x="2083" y="768"/>
                    <a:pt x="15875" y="11112"/>
                  </a:cubicBezTo>
                  <a:cubicBezTo>
                    <a:pt x="17401" y="12257"/>
                    <a:pt x="19171" y="13066"/>
                    <a:pt x="20637" y="14287"/>
                  </a:cubicBezTo>
                  <a:cubicBezTo>
                    <a:pt x="36245" y="27294"/>
                    <a:pt x="16086" y="11323"/>
                    <a:pt x="28575" y="23812"/>
                  </a:cubicBezTo>
                  <a:cubicBezTo>
                    <a:pt x="33124" y="28361"/>
                    <a:pt x="32935" y="25992"/>
                    <a:pt x="38100" y="28575"/>
                  </a:cubicBezTo>
                  <a:cubicBezTo>
                    <a:pt x="40418" y="29734"/>
                    <a:pt x="47778" y="35436"/>
                    <a:pt x="49212" y="36512"/>
                  </a:cubicBezTo>
                  <a:cubicBezTo>
                    <a:pt x="50270" y="38100"/>
                    <a:pt x="51038" y="39926"/>
                    <a:pt x="52387" y="41275"/>
                  </a:cubicBezTo>
                  <a:cubicBezTo>
                    <a:pt x="63050" y="51938"/>
                    <a:pt x="51569" y="30520"/>
                    <a:pt x="68262" y="55562"/>
                  </a:cubicBezTo>
                  <a:cubicBezTo>
                    <a:pt x="69320" y="57150"/>
                    <a:pt x="70584" y="58618"/>
                    <a:pt x="71437" y="60325"/>
                  </a:cubicBezTo>
                  <a:cubicBezTo>
                    <a:pt x="72185" y="61822"/>
                    <a:pt x="72097" y="63695"/>
                    <a:pt x="73025" y="65087"/>
                  </a:cubicBezTo>
                  <a:cubicBezTo>
                    <a:pt x="74270" y="66955"/>
                    <a:pt x="76482" y="68023"/>
                    <a:pt x="77787" y="69850"/>
                  </a:cubicBezTo>
                  <a:cubicBezTo>
                    <a:pt x="88227" y="84468"/>
                    <a:pt x="73348" y="68588"/>
                    <a:pt x="85725" y="80962"/>
                  </a:cubicBezTo>
                  <a:cubicBezTo>
                    <a:pt x="88808" y="87127"/>
                    <a:pt x="93870" y="98268"/>
                    <a:pt x="98425" y="104775"/>
                  </a:cubicBezTo>
                  <a:cubicBezTo>
                    <a:pt x="100368" y="107551"/>
                    <a:pt x="102832" y="109936"/>
                    <a:pt x="104775" y="112712"/>
                  </a:cubicBezTo>
                  <a:cubicBezTo>
                    <a:pt x="113980" y="125863"/>
                    <a:pt x="104963" y="116077"/>
                    <a:pt x="114300" y="125412"/>
                  </a:cubicBezTo>
                  <a:cubicBezTo>
                    <a:pt x="114829" y="127000"/>
                    <a:pt x="115139" y="128678"/>
                    <a:pt x="115887" y="130175"/>
                  </a:cubicBezTo>
                  <a:cubicBezTo>
                    <a:pt x="117570" y="133541"/>
                    <a:pt x="123859" y="140933"/>
                    <a:pt x="125412" y="142875"/>
                  </a:cubicBezTo>
                  <a:cubicBezTo>
                    <a:pt x="125941" y="144462"/>
                    <a:pt x="126252" y="146140"/>
                    <a:pt x="127000" y="147637"/>
                  </a:cubicBezTo>
                  <a:cubicBezTo>
                    <a:pt x="132723" y="159083"/>
                    <a:pt x="127789" y="144847"/>
                    <a:pt x="133350" y="158750"/>
                  </a:cubicBezTo>
                  <a:cubicBezTo>
                    <a:pt x="134593" y="161857"/>
                    <a:pt x="134158" y="165908"/>
                    <a:pt x="136525" y="168275"/>
                  </a:cubicBezTo>
                  <a:cubicBezTo>
                    <a:pt x="138112" y="169862"/>
                    <a:pt x="140042" y="171169"/>
                    <a:pt x="141287" y="173037"/>
                  </a:cubicBezTo>
                  <a:cubicBezTo>
                    <a:pt x="143256" y="175991"/>
                    <a:pt x="144350" y="179446"/>
                    <a:pt x="146050" y="182562"/>
                  </a:cubicBezTo>
                  <a:cubicBezTo>
                    <a:pt x="147528" y="185271"/>
                    <a:pt x="149535" y="187691"/>
                    <a:pt x="150812" y="190500"/>
                  </a:cubicBezTo>
                  <a:cubicBezTo>
                    <a:pt x="152197" y="193547"/>
                    <a:pt x="152130" y="197240"/>
                    <a:pt x="153987" y="200025"/>
                  </a:cubicBezTo>
                  <a:cubicBezTo>
                    <a:pt x="155045" y="201612"/>
                    <a:pt x="156309" y="203081"/>
                    <a:pt x="157162" y="204787"/>
                  </a:cubicBezTo>
                  <a:cubicBezTo>
                    <a:pt x="159963" y="210389"/>
                    <a:pt x="162700" y="219741"/>
                    <a:pt x="163512" y="225425"/>
                  </a:cubicBezTo>
                  <a:cubicBezTo>
                    <a:pt x="164041" y="229129"/>
                    <a:pt x="164431" y="232856"/>
                    <a:pt x="165100" y="236537"/>
                  </a:cubicBezTo>
                  <a:cubicBezTo>
                    <a:pt x="165490" y="238684"/>
                    <a:pt x="166259" y="240748"/>
                    <a:pt x="166687" y="242887"/>
                  </a:cubicBezTo>
                  <a:cubicBezTo>
                    <a:pt x="167318" y="246043"/>
                    <a:pt x="167577" y="249270"/>
                    <a:pt x="168275" y="252412"/>
                  </a:cubicBezTo>
                  <a:cubicBezTo>
                    <a:pt x="171669" y="267685"/>
                    <a:pt x="168000" y="244548"/>
                    <a:pt x="171450" y="263525"/>
                  </a:cubicBezTo>
                  <a:cubicBezTo>
                    <a:pt x="172119" y="267206"/>
                    <a:pt x="172508" y="270933"/>
                    <a:pt x="173037" y="274637"/>
                  </a:cubicBezTo>
                  <a:cubicBezTo>
                    <a:pt x="173795" y="290546"/>
                    <a:pt x="173642" y="305253"/>
                    <a:pt x="176212" y="320675"/>
                  </a:cubicBezTo>
                  <a:cubicBezTo>
                    <a:pt x="176571" y="322827"/>
                    <a:pt x="177173" y="324935"/>
                    <a:pt x="177800" y="327025"/>
                  </a:cubicBezTo>
                  <a:cubicBezTo>
                    <a:pt x="178762" y="330231"/>
                    <a:pt x="180975" y="336550"/>
                    <a:pt x="180975" y="336550"/>
                  </a:cubicBezTo>
                  <a:cubicBezTo>
                    <a:pt x="179917" y="366712"/>
                    <a:pt x="179775" y="396921"/>
                    <a:pt x="177800" y="427037"/>
                  </a:cubicBezTo>
                  <a:cubicBezTo>
                    <a:pt x="177645" y="429398"/>
                    <a:pt x="175456" y="431171"/>
                    <a:pt x="174625" y="433387"/>
                  </a:cubicBezTo>
                  <a:cubicBezTo>
                    <a:pt x="173859" y="435430"/>
                    <a:pt x="173771" y="437682"/>
                    <a:pt x="173037" y="439737"/>
                  </a:cubicBezTo>
                  <a:cubicBezTo>
                    <a:pt x="170225" y="447609"/>
                    <a:pt x="164838" y="460810"/>
                    <a:pt x="160337" y="468312"/>
                  </a:cubicBezTo>
                  <a:lnTo>
                    <a:pt x="155575" y="476250"/>
                  </a:lnTo>
                  <a:cubicBezTo>
                    <a:pt x="152946" y="492017"/>
                    <a:pt x="155728" y="479978"/>
                    <a:pt x="149225" y="496887"/>
                  </a:cubicBezTo>
                  <a:cubicBezTo>
                    <a:pt x="138109" y="525790"/>
                    <a:pt x="155396" y="484605"/>
                    <a:pt x="141287" y="517525"/>
                  </a:cubicBezTo>
                  <a:cubicBezTo>
                    <a:pt x="140758" y="520171"/>
                    <a:pt x="140796" y="522997"/>
                    <a:pt x="139700" y="525462"/>
                  </a:cubicBezTo>
                  <a:cubicBezTo>
                    <a:pt x="138625" y="527880"/>
                    <a:pt x="136270" y="529527"/>
                    <a:pt x="134937" y="531812"/>
                  </a:cubicBezTo>
                  <a:cubicBezTo>
                    <a:pt x="132552" y="535900"/>
                    <a:pt x="131022" y="540453"/>
                    <a:pt x="128587" y="544512"/>
                  </a:cubicBezTo>
                  <a:cubicBezTo>
                    <a:pt x="127000" y="547158"/>
                    <a:pt x="125102" y="549641"/>
                    <a:pt x="123825" y="552450"/>
                  </a:cubicBezTo>
                  <a:cubicBezTo>
                    <a:pt x="122440" y="555497"/>
                    <a:pt x="121794" y="558830"/>
                    <a:pt x="120650" y="561975"/>
                  </a:cubicBezTo>
                  <a:cubicBezTo>
                    <a:pt x="119676" y="564653"/>
                    <a:pt x="118449" y="567234"/>
                    <a:pt x="117475" y="569912"/>
                  </a:cubicBezTo>
                  <a:cubicBezTo>
                    <a:pt x="116331" y="573057"/>
                    <a:pt x="115543" y="576330"/>
                    <a:pt x="114300" y="579437"/>
                  </a:cubicBezTo>
                  <a:cubicBezTo>
                    <a:pt x="111809" y="585664"/>
                    <a:pt x="110457" y="586678"/>
                    <a:pt x="106362" y="592137"/>
                  </a:cubicBezTo>
                  <a:cubicBezTo>
                    <a:pt x="105833" y="594783"/>
                    <a:pt x="105777" y="597570"/>
                    <a:pt x="104775" y="600075"/>
                  </a:cubicBezTo>
                  <a:cubicBezTo>
                    <a:pt x="102039" y="606915"/>
                    <a:pt x="98958" y="608429"/>
                    <a:pt x="95250" y="614362"/>
                  </a:cubicBezTo>
                  <a:cubicBezTo>
                    <a:pt x="94079" y="616236"/>
                    <a:pt x="91084" y="623728"/>
                    <a:pt x="88900" y="625475"/>
                  </a:cubicBezTo>
                  <a:cubicBezTo>
                    <a:pt x="87593" y="626520"/>
                    <a:pt x="85778" y="626734"/>
                    <a:pt x="84137" y="627062"/>
                  </a:cubicBezTo>
                  <a:cubicBezTo>
                    <a:pt x="80468" y="627796"/>
                    <a:pt x="76729" y="628121"/>
                    <a:pt x="73025" y="628650"/>
                  </a:cubicBezTo>
                  <a:cubicBezTo>
                    <a:pt x="70908" y="630237"/>
                    <a:pt x="68546" y="631541"/>
                    <a:pt x="66675" y="633412"/>
                  </a:cubicBezTo>
                  <a:cubicBezTo>
                    <a:pt x="65326" y="634761"/>
                    <a:pt x="64482" y="636539"/>
                    <a:pt x="63500" y="638175"/>
                  </a:cubicBezTo>
                  <a:cubicBezTo>
                    <a:pt x="61305" y="641833"/>
                    <a:pt x="59769" y="645920"/>
                    <a:pt x="57150" y="649287"/>
                  </a:cubicBezTo>
                  <a:cubicBezTo>
                    <a:pt x="55978" y="650793"/>
                    <a:pt x="53975" y="651404"/>
                    <a:pt x="52387" y="652462"/>
                  </a:cubicBezTo>
                  <a:cubicBezTo>
                    <a:pt x="51329" y="654579"/>
                    <a:pt x="50144" y="656637"/>
                    <a:pt x="49212" y="658812"/>
                  </a:cubicBezTo>
                  <a:cubicBezTo>
                    <a:pt x="46967" y="664050"/>
                    <a:pt x="46281" y="670127"/>
                    <a:pt x="42862" y="674687"/>
                  </a:cubicBezTo>
                  <a:cubicBezTo>
                    <a:pt x="41275" y="676804"/>
                    <a:pt x="39385" y="678724"/>
                    <a:pt x="38100" y="681037"/>
                  </a:cubicBezTo>
                  <a:cubicBezTo>
                    <a:pt x="26170" y="702513"/>
                    <a:pt x="42740" y="677008"/>
                    <a:pt x="31750" y="695325"/>
                  </a:cubicBezTo>
                  <a:cubicBezTo>
                    <a:pt x="29787" y="698597"/>
                    <a:pt x="26817" y="701307"/>
                    <a:pt x="25400" y="704850"/>
                  </a:cubicBezTo>
                  <a:cubicBezTo>
                    <a:pt x="24342" y="707496"/>
                    <a:pt x="23590" y="710285"/>
                    <a:pt x="22225" y="712787"/>
                  </a:cubicBezTo>
                  <a:cubicBezTo>
                    <a:pt x="7916" y="739020"/>
                    <a:pt x="23424" y="704700"/>
                    <a:pt x="11112" y="733425"/>
                  </a:cubicBezTo>
                  <a:cubicBezTo>
                    <a:pt x="10583" y="736600"/>
                    <a:pt x="10543" y="739896"/>
                    <a:pt x="9525" y="742950"/>
                  </a:cubicBezTo>
                  <a:cubicBezTo>
                    <a:pt x="8922" y="744760"/>
                    <a:pt x="7203" y="746006"/>
                    <a:pt x="6350" y="747712"/>
                  </a:cubicBezTo>
                  <a:cubicBezTo>
                    <a:pt x="5601" y="749209"/>
                    <a:pt x="5384" y="750921"/>
                    <a:pt x="4762" y="752475"/>
                  </a:cubicBezTo>
                  <a:cubicBezTo>
                    <a:pt x="4323" y="753574"/>
                    <a:pt x="3704" y="754592"/>
                    <a:pt x="3175" y="755650"/>
                  </a:cubicBezTo>
                </a:path>
              </a:pathLst>
            </a:custGeom>
            <a:noFill/>
            <a:ln w="9525">
              <a:solidFill>
                <a:schemeClr val="tx2">
                  <a:lumMod val="1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1C5F68D-B847-FDC9-4A55-C6CE861678B1}"/>
                </a:ext>
              </a:extLst>
            </p:cNvPr>
            <p:cNvSpPr/>
            <p:nvPr/>
          </p:nvSpPr>
          <p:spPr>
            <a:xfrm>
              <a:off x="3375025" y="3567113"/>
              <a:ext cx="241394" cy="743066"/>
            </a:xfrm>
            <a:custGeom>
              <a:avLst/>
              <a:gdLst>
                <a:gd name="csX0" fmla="*/ 109538 w 241394"/>
                <a:gd name="csY0" fmla="*/ 0 h 743066"/>
                <a:gd name="csX1" fmla="*/ 114300 w 241394"/>
                <a:gd name="csY1" fmla="*/ 7937 h 743066"/>
                <a:gd name="csX2" fmla="*/ 133350 w 241394"/>
                <a:gd name="csY2" fmla="*/ 34925 h 743066"/>
                <a:gd name="csX3" fmla="*/ 139700 w 241394"/>
                <a:gd name="csY3" fmla="*/ 47625 h 743066"/>
                <a:gd name="csX4" fmla="*/ 144463 w 241394"/>
                <a:gd name="csY4" fmla="*/ 50800 h 743066"/>
                <a:gd name="csX5" fmla="*/ 150813 w 241394"/>
                <a:gd name="csY5" fmla="*/ 60325 h 743066"/>
                <a:gd name="csX6" fmla="*/ 157163 w 241394"/>
                <a:gd name="csY6" fmla="*/ 73025 h 743066"/>
                <a:gd name="csX7" fmla="*/ 168275 w 241394"/>
                <a:gd name="csY7" fmla="*/ 95250 h 743066"/>
                <a:gd name="csX8" fmla="*/ 171450 w 241394"/>
                <a:gd name="csY8" fmla="*/ 109537 h 743066"/>
                <a:gd name="csX9" fmla="*/ 184150 w 241394"/>
                <a:gd name="csY9" fmla="*/ 138112 h 743066"/>
                <a:gd name="csX10" fmla="*/ 188913 w 241394"/>
                <a:gd name="csY10" fmla="*/ 144462 h 743066"/>
                <a:gd name="csX11" fmla="*/ 190500 w 241394"/>
                <a:gd name="csY11" fmla="*/ 150812 h 743066"/>
                <a:gd name="csX12" fmla="*/ 200025 w 241394"/>
                <a:gd name="csY12" fmla="*/ 163512 h 743066"/>
                <a:gd name="csX13" fmla="*/ 206375 w 241394"/>
                <a:gd name="csY13" fmla="*/ 177800 h 743066"/>
                <a:gd name="csX14" fmla="*/ 209550 w 241394"/>
                <a:gd name="csY14" fmla="*/ 184150 h 743066"/>
                <a:gd name="csX15" fmla="*/ 214313 w 241394"/>
                <a:gd name="csY15" fmla="*/ 190500 h 743066"/>
                <a:gd name="csX16" fmla="*/ 220663 w 241394"/>
                <a:gd name="csY16" fmla="*/ 200025 h 743066"/>
                <a:gd name="csX17" fmla="*/ 228600 w 241394"/>
                <a:gd name="csY17" fmla="*/ 211137 h 743066"/>
                <a:gd name="csX18" fmla="*/ 233363 w 241394"/>
                <a:gd name="csY18" fmla="*/ 223837 h 743066"/>
                <a:gd name="csX19" fmla="*/ 236538 w 241394"/>
                <a:gd name="csY19" fmla="*/ 236537 h 743066"/>
                <a:gd name="csX20" fmla="*/ 239713 w 241394"/>
                <a:gd name="csY20" fmla="*/ 249237 h 743066"/>
                <a:gd name="csX21" fmla="*/ 238125 w 241394"/>
                <a:gd name="csY21" fmla="*/ 330200 h 743066"/>
                <a:gd name="csX22" fmla="*/ 234950 w 241394"/>
                <a:gd name="csY22" fmla="*/ 344487 h 743066"/>
                <a:gd name="csX23" fmla="*/ 231775 w 241394"/>
                <a:gd name="csY23" fmla="*/ 350837 h 743066"/>
                <a:gd name="csX24" fmla="*/ 228600 w 241394"/>
                <a:gd name="csY24" fmla="*/ 358775 h 743066"/>
                <a:gd name="csX25" fmla="*/ 222250 w 241394"/>
                <a:gd name="csY25" fmla="*/ 379412 h 743066"/>
                <a:gd name="csX26" fmla="*/ 215900 w 241394"/>
                <a:gd name="csY26" fmla="*/ 460375 h 743066"/>
                <a:gd name="csX27" fmla="*/ 214313 w 241394"/>
                <a:gd name="csY27" fmla="*/ 468312 h 743066"/>
                <a:gd name="csX28" fmla="*/ 211138 w 241394"/>
                <a:gd name="csY28" fmla="*/ 481012 h 743066"/>
                <a:gd name="csX29" fmla="*/ 209550 w 241394"/>
                <a:gd name="csY29" fmla="*/ 503237 h 743066"/>
                <a:gd name="csX30" fmla="*/ 207963 w 241394"/>
                <a:gd name="csY30" fmla="*/ 509587 h 743066"/>
                <a:gd name="csX31" fmla="*/ 204788 w 241394"/>
                <a:gd name="csY31" fmla="*/ 530225 h 743066"/>
                <a:gd name="csX32" fmla="*/ 201613 w 241394"/>
                <a:gd name="csY32" fmla="*/ 541337 h 743066"/>
                <a:gd name="csX33" fmla="*/ 196850 w 241394"/>
                <a:gd name="csY33" fmla="*/ 554037 h 743066"/>
                <a:gd name="csX34" fmla="*/ 192088 w 241394"/>
                <a:gd name="csY34" fmla="*/ 558800 h 743066"/>
                <a:gd name="csX35" fmla="*/ 188913 w 241394"/>
                <a:gd name="csY35" fmla="*/ 569912 h 743066"/>
                <a:gd name="csX36" fmla="*/ 184150 w 241394"/>
                <a:gd name="csY36" fmla="*/ 576262 h 743066"/>
                <a:gd name="csX37" fmla="*/ 182563 w 241394"/>
                <a:gd name="csY37" fmla="*/ 581025 h 743066"/>
                <a:gd name="csX38" fmla="*/ 173038 w 241394"/>
                <a:gd name="csY38" fmla="*/ 593725 h 743066"/>
                <a:gd name="csX39" fmla="*/ 166688 w 241394"/>
                <a:gd name="csY39" fmla="*/ 606425 h 743066"/>
                <a:gd name="csX40" fmla="*/ 165100 w 241394"/>
                <a:gd name="csY40" fmla="*/ 612775 h 743066"/>
                <a:gd name="csX41" fmla="*/ 160338 w 241394"/>
                <a:gd name="csY41" fmla="*/ 625475 h 743066"/>
                <a:gd name="csX42" fmla="*/ 155575 w 241394"/>
                <a:gd name="csY42" fmla="*/ 631825 h 743066"/>
                <a:gd name="csX43" fmla="*/ 149225 w 241394"/>
                <a:gd name="csY43" fmla="*/ 641350 h 743066"/>
                <a:gd name="csX44" fmla="*/ 146050 w 241394"/>
                <a:gd name="csY44" fmla="*/ 647700 h 743066"/>
                <a:gd name="csX45" fmla="*/ 127000 w 241394"/>
                <a:gd name="csY45" fmla="*/ 658812 h 743066"/>
                <a:gd name="csX46" fmla="*/ 120650 w 241394"/>
                <a:gd name="csY46" fmla="*/ 660400 h 743066"/>
                <a:gd name="csX47" fmla="*/ 115888 w 241394"/>
                <a:gd name="csY47" fmla="*/ 661987 h 743066"/>
                <a:gd name="csX48" fmla="*/ 104775 w 241394"/>
                <a:gd name="csY48" fmla="*/ 669925 h 743066"/>
                <a:gd name="csX49" fmla="*/ 95250 w 241394"/>
                <a:gd name="csY49" fmla="*/ 676275 h 743066"/>
                <a:gd name="csX50" fmla="*/ 90488 w 241394"/>
                <a:gd name="csY50" fmla="*/ 681037 h 743066"/>
                <a:gd name="csX51" fmla="*/ 79375 w 241394"/>
                <a:gd name="csY51" fmla="*/ 688975 h 743066"/>
                <a:gd name="csX52" fmla="*/ 73025 w 241394"/>
                <a:gd name="csY52" fmla="*/ 692150 h 743066"/>
                <a:gd name="csX53" fmla="*/ 69850 w 241394"/>
                <a:gd name="csY53" fmla="*/ 696912 h 743066"/>
                <a:gd name="csX54" fmla="*/ 60325 w 241394"/>
                <a:gd name="csY54" fmla="*/ 703262 h 743066"/>
                <a:gd name="csX55" fmla="*/ 47625 w 241394"/>
                <a:gd name="csY55" fmla="*/ 712787 h 743066"/>
                <a:gd name="csX56" fmla="*/ 38100 w 241394"/>
                <a:gd name="csY56" fmla="*/ 719137 h 743066"/>
                <a:gd name="csX57" fmla="*/ 30163 w 241394"/>
                <a:gd name="csY57" fmla="*/ 727075 h 743066"/>
                <a:gd name="csX58" fmla="*/ 26988 w 241394"/>
                <a:gd name="csY58" fmla="*/ 731837 h 743066"/>
                <a:gd name="csX59" fmla="*/ 6350 w 241394"/>
                <a:gd name="csY59" fmla="*/ 742950 h 743066"/>
                <a:gd name="csX60" fmla="*/ 0 w 241394"/>
                <a:gd name="csY60" fmla="*/ 742950 h 7430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241394" h="743066">
                  <a:moveTo>
                    <a:pt x="109538" y="0"/>
                  </a:moveTo>
                  <a:cubicBezTo>
                    <a:pt x="111125" y="2646"/>
                    <a:pt x="112562" y="5388"/>
                    <a:pt x="114300" y="7937"/>
                  </a:cubicBezTo>
                  <a:cubicBezTo>
                    <a:pt x="120503" y="17035"/>
                    <a:pt x="129260" y="24701"/>
                    <a:pt x="133350" y="34925"/>
                  </a:cubicBezTo>
                  <a:cubicBezTo>
                    <a:pt x="134865" y="38713"/>
                    <a:pt x="136530" y="44455"/>
                    <a:pt x="139700" y="47625"/>
                  </a:cubicBezTo>
                  <a:cubicBezTo>
                    <a:pt x="141049" y="48974"/>
                    <a:pt x="142875" y="49742"/>
                    <a:pt x="144463" y="50800"/>
                  </a:cubicBezTo>
                  <a:cubicBezTo>
                    <a:pt x="146580" y="53975"/>
                    <a:pt x="149106" y="56912"/>
                    <a:pt x="150813" y="60325"/>
                  </a:cubicBezTo>
                  <a:cubicBezTo>
                    <a:pt x="152930" y="64558"/>
                    <a:pt x="154323" y="69238"/>
                    <a:pt x="157163" y="73025"/>
                  </a:cubicBezTo>
                  <a:cubicBezTo>
                    <a:pt x="163194" y="81068"/>
                    <a:pt x="165574" y="83094"/>
                    <a:pt x="168275" y="95250"/>
                  </a:cubicBezTo>
                  <a:cubicBezTo>
                    <a:pt x="169333" y="100012"/>
                    <a:pt x="169981" y="104885"/>
                    <a:pt x="171450" y="109537"/>
                  </a:cubicBezTo>
                  <a:cubicBezTo>
                    <a:pt x="172713" y="113535"/>
                    <a:pt x="180936" y="133827"/>
                    <a:pt x="184150" y="138112"/>
                  </a:cubicBezTo>
                  <a:lnTo>
                    <a:pt x="188913" y="144462"/>
                  </a:lnTo>
                  <a:cubicBezTo>
                    <a:pt x="189442" y="146579"/>
                    <a:pt x="189401" y="148927"/>
                    <a:pt x="190500" y="150812"/>
                  </a:cubicBezTo>
                  <a:cubicBezTo>
                    <a:pt x="193166" y="155383"/>
                    <a:pt x="200025" y="163512"/>
                    <a:pt x="200025" y="163512"/>
                  </a:cubicBezTo>
                  <a:cubicBezTo>
                    <a:pt x="202643" y="176597"/>
                    <a:pt x="199493" y="166789"/>
                    <a:pt x="206375" y="177800"/>
                  </a:cubicBezTo>
                  <a:cubicBezTo>
                    <a:pt x="207629" y="179807"/>
                    <a:pt x="208296" y="182143"/>
                    <a:pt x="209550" y="184150"/>
                  </a:cubicBezTo>
                  <a:cubicBezTo>
                    <a:pt x="210952" y="186394"/>
                    <a:pt x="212796" y="188332"/>
                    <a:pt x="214313" y="190500"/>
                  </a:cubicBezTo>
                  <a:cubicBezTo>
                    <a:pt x="216501" y="193626"/>
                    <a:pt x="218374" y="196972"/>
                    <a:pt x="220663" y="200025"/>
                  </a:cubicBezTo>
                  <a:cubicBezTo>
                    <a:pt x="226570" y="207901"/>
                    <a:pt x="223957" y="204174"/>
                    <a:pt x="228600" y="211137"/>
                  </a:cubicBezTo>
                  <a:cubicBezTo>
                    <a:pt x="231529" y="222850"/>
                    <a:pt x="228380" y="212209"/>
                    <a:pt x="233363" y="223837"/>
                  </a:cubicBezTo>
                  <a:cubicBezTo>
                    <a:pt x="235384" y="228553"/>
                    <a:pt x="235298" y="231162"/>
                    <a:pt x="236538" y="236537"/>
                  </a:cubicBezTo>
                  <a:cubicBezTo>
                    <a:pt x="237519" y="240789"/>
                    <a:pt x="239713" y="249237"/>
                    <a:pt x="239713" y="249237"/>
                  </a:cubicBezTo>
                  <a:cubicBezTo>
                    <a:pt x="241748" y="287913"/>
                    <a:pt x="242675" y="283558"/>
                    <a:pt x="238125" y="330200"/>
                  </a:cubicBezTo>
                  <a:cubicBezTo>
                    <a:pt x="237651" y="335055"/>
                    <a:pt x="236385" y="339824"/>
                    <a:pt x="234950" y="344487"/>
                  </a:cubicBezTo>
                  <a:cubicBezTo>
                    <a:pt x="234254" y="346749"/>
                    <a:pt x="232736" y="348674"/>
                    <a:pt x="231775" y="350837"/>
                  </a:cubicBezTo>
                  <a:cubicBezTo>
                    <a:pt x="230618" y="353441"/>
                    <a:pt x="229438" y="356051"/>
                    <a:pt x="228600" y="358775"/>
                  </a:cubicBezTo>
                  <a:cubicBezTo>
                    <a:pt x="220869" y="383900"/>
                    <a:pt x="229569" y="361115"/>
                    <a:pt x="222250" y="379412"/>
                  </a:cubicBezTo>
                  <a:cubicBezTo>
                    <a:pt x="214388" y="418721"/>
                    <a:pt x="221056" y="381306"/>
                    <a:pt x="215900" y="460375"/>
                  </a:cubicBezTo>
                  <a:cubicBezTo>
                    <a:pt x="215724" y="463067"/>
                    <a:pt x="214920" y="465683"/>
                    <a:pt x="214313" y="468312"/>
                  </a:cubicBezTo>
                  <a:cubicBezTo>
                    <a:pt x="213332" y="472564"/>
                    <a:pt x="211138" y="481012"/>
                    <a:pt x="211138" y="481012"/>
                  </a:cubicBezTo>
                  <a:cubicBezTo>
                    <a:pt x="210609" y="488420"/>
                    <a:pt x="210370" y="495855"/>
                    <a:pt x="209550" y="503237"/>
                  </a:cubicBezTo>
                  <a:cubicBezTo>
                    <a:pt x="209309" y="505405"/>
                    <a:pt x="208342" y="507438"/>
                    <a:pt x="207963" y="509587"/>
                  </a:cubicBezTo>
                  <a:cubicBezTo>
                    <a:pt x="206754" y="516441"/>
                    <a:pt x="205998" y="523371"/>
                    <a:pt x="204788" y="530225"/>
                  </a:cubicBezTo>
                  <a:cubicBezTo>
                    <a:pt x="203645" y="536704"/>
                    <a:pt x="203238" y="535651"/>
                    <a:pt x="201613" y="541337"/>
                  </a:cubicBezTo>
                  <a:cubicBezTo>
                    <a:pt x="200030" y="546876"/>
                    <a:pt x="200372" y="549105"/>
                    <a:pt x="196850" y="554037"/>
                  </a:cubicBezTo>
                  <a:cubicBezTo>
                    <a:pt x="195545" y="555864"/>
                    <a:pt x="193675" y="557212"/>
                    <a:pt x="192088" y="558800"/>
                  </a:cubicBezTo>
                  <a:cubicBezTo>
                    <a:pt x="191745" y="560170"/>
                    <a:pt x="189924" y="568144"/>
                    <a:pt x="188913" y="569912"/>
                  </a:cubicBezTo>
                  <a:cubicBezTo>
                    <a:pt x="187600" y="572209"/>
                    <a:pt x="185738" y="574145"/>
                    <a:pt x="184150" y="576262"/>
                  </a:cubicBezTo>
                  <a:cubicBezTo>
                    <a:pt x="183621" y="577850"/>
                    <a:pt x="183461" y="579613"/>
                    <a:pt x="182563" y="581025"/>
                  </a:cubicBezTo>
                  <a:cubicBezTo>
                    <a:pt x="179722" y="585489"/>
                    <a:pt x="173038" y="593725"/>
                    <a:pt x="173038" y="593725"/>
                  </a:cubicBezTo>
                  <a:cubicBezTo>
                    <a:pt x="168099" y="608536"/>
                    <a:pt x="176690" y="583919"/>
                    <a:pt x="166688" y="606425"/>
                  </a:cubicBezTo>
                  <a:cubicBezTo>
                    <a:pt x="165802" y="608419"/>
                    <a:pt x="165699" y="610677"/>
                    <a:pt x="165100" y="612775"/>
                  </a:cubicBezTo>
                  <a:cubicBezTo>
                    <a:pt x="164261" y="615712"/>
                    <a:pt x="161326" y="623696"/>
                    <a:pt x="160338" y="625475"/>
                  </a:cubicBezTo>
                  <a:cubicBezTo>
                    <a:pt x="159053" y="627788"/>
                    <a:pt x="157163" y="629708"/>
                    <a:pt x="155575" y="631825"/>
                  </a:cubicBezTo>
                  <a:cubicBezTo>
                    <a:pt x="152093" y="645756"/>
                    <a:pt x="157056" y="631954"/>
                    <a:pt x="149225" y="641350"/>
                  </a:cubicBezTo>
                  <a:cubicBezTo>
                    <a:pt x="147710" y="643168"/>
                    <a:pt x="147723" y="646027"/>
                    <a:pt x="146050" y="647700"/>
                  </a:cubicBezTo>
                  <a:cubicBezTo>
                    <a:pt x="142821" y="650929"/>
                    <a:pt x="131334" y="657078"/>
                    <a:pt x="127000" y="658812"/>
                  </a:cubicBezTo>
                  <a:cubicBezTo>
                    <a:pt x="124974" y="659622"/>
                    <a:pt x="122748" y="659801"/>
                    <a:pt x="120650" y="660400"/>
                  </a:cubicBezTo>
                  <a:cubicBezTo>
                    <a:pt x="119041" y="660860"/>
                    <a:pt x="117475" y="661458"/>
                    <a:pt x="115888" y="661987"/>
                  </a:cubicBezTo>
                  <a:cubicBezTo>
                    <a:pt x="100421" y="672297"/>
                    <a:pt x="124441" y="656158"/>
                    <a:pt x="104775" y="669925"/>
                  </a:cubicBezTo>
                  <a:cubicBezTo>
                    <a:pt x="101649" y="672113"/>
                    <a:pt x="97948" y="673577"/>
                    <a:pt x="95250" y="676275"/>
                  </a:cubicBezTo>
                  <a:cubicBezTo>
                    <a:pt x="93663" y="677862"/>
                    <a:pt x="92192" y="679576"/>
                    <a:pt x="90488" y="681037"/>
                  </a:cubicBezTo>
                  <a:cubicBezTo>
                    <a:pt x="88781" y="682501"/>
                    <a:pt x="81891" y="687537"/>
                    <a:pt x="79375" y="688975"/>
                  </a:cubicBezTo>
                  <a:cubicBezTo>
                    <a:pt x="77320" y="690149"/>
                    <a:pt x="75142" y="691092"/>
                    <a:pt x="73025" y="692150"/>
                  </a:cubicBezTo>
                  <a:cubicBezTo>
                    <a:pt x="71967" y="693737"/>
                    <a:pt x="71286" y="695656"/>
                    <a:pt x="69850" y="696912"/>
                  </a:cubicBezTo>
                  <a:cubicBezTo>
                    <a:pt x="66978" y="699425"/>
                    <a:pt x="63378" y="700972"/>
                    <a:pt x="60325" y="703262"/>
                  </a:cubicBezTo>
                  <a:cubicBezTo>
                    <a:pt x="56092" y="706437"/>
                    <a:pt x="52028" y="709852"/>
                    <a:pt x="47625" y="712787"/>
                  </a:cubicBezTo>
                  <a:lnTo>
                    <a:pt x="38100" y="719137"/>
                  </a:lnTo>
                  <a:cubicBezTo>
                    <a:pt x="29635" y="731835"/>
                    <a:pt x="40743" y="716495"/>
                    <a:pt x="30163" y="727075"/>
                  </a:cubicBezTo>
                  <a:cubicBezTo>
                    <a:pt x="28814" y="728424"/>
                    <a:pt x="28465" y="730629"/>
                    <a:pt x="26988" y="731837"/>
                  </a:cubicBezTo>
                  <a:cubicBezTo>
                    <a:pt x="20038" y="737523"/>
                    <a:pt x="14764" y="741898"/>
                    <a:pt x="6350" y="742950"/>
                  </a:cubicBezTo>
                  <a:cubicBezTo>
                    <a:pt x="4250" y="743213"/>
                    <a:pt x="2117" y="742950"/>
                    <a:pt x="0" y="74295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48E7AA5-CAFB-2054-8D58-E6FF88492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9267"/>
            <a:ext cx="2704328" cy="34300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41ADE6-7B7C-3B64-6989-CF061A123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04973" cy="10992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1619F3-C775-76B7-3FC2-A80B3E98492E}"/>
              </a:ext>
            </a:extLst>
          </p:cNvPr>
          <p:cNvSpPr txBox="1"/>
          <p:nvPr/>
        </p:nvSpPr>
        <p:spPr>
          <a:xfrm>
            <a:off x="0" y="36072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Pattern 4 : En Anneau (Abcès)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994FB6-E73B-CE1B-C88C-8E048CE02A68}"/>
              </a:ext>
            </a:extLst>
          </p:cNvPr>
          <p:cNvSpPr txBox="1"/>
          <p:nvPr/>
        </p:nvSpPr>
        <p:spPr>
          <a:xfrm>
            <a:off x="2704328" y="1099267"/>
            <a:ext cx="3134410" cy="1555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3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Anneau: Fin, Lisse, Régulier.</a:t>
            </a:r>
          </a:p>
          <a:p>
            <a:pPr algn="just">
              <a:lnSpc>
                <a:spcPct val="150000"/>
              </a:lnSpc>
            </a:pPr>
            <a:r>
              <a:rPr lang="fr-FR" sz="13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Centre: Restriction de diffusion franche (Pus= hyper DWI, hypo ADC).</a:t>
            </a:r>
          </a:p>
          <a:p>
            <a:pPr algn="just">
              <a:lnSpc>
                <a:spcPct val="150000"/>
              </a:lnSpc>
            </a:pPr>
            <a:r>
              <a:rPr lang="fr-FR" sz="13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Signe: « Double Rim </a:t>
            </a:r>
            <a:r>
              <a:rPr lang="fr-FR" sz="13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</a:t>
            </a:r>
            <a:r>
              <a:rPr lang="fr-FR" sz="13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» T2.</a:t>
            </a:r>
            <a:endParaRPr lang="fr-FR" sz="13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B672C7-8406-B273-3FF3-368BC0943B2C}"/>
              </a:ext>
            </a:extLst>
          </p:cNvPr>
          <p:cNvSpPr txBox="1"/>
          <p:nvPr/>
        </p:nvSpPr>
        <p:spPr>
          <a:xfrm>
            <a:off x="104627" y="4511633"/>
            <a:ext cx="2495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Abcès à pyogènes</a:t>
            </a:r>
            <a:endParaRPr lang="fr-FR" sz="1200" dirty="0">
              <a:solidFill>
                <a:srgbClr val="00FFFF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333553-C10C-B97C-D8FD-497685FC3A9D}"/>
              </a:ext>
            </a:extLst>
          </p:cNvPr>
          <p:cNvSpPr txBox="1"/>
          <p:nvPr/>
        </p:nvSpPr>
        <p:spPr>
          <a:xfrm>
            <a:off x="6378368" y="2414160"/>
            <a:ext cx="2688956" cy="400110"/>
          </a:xfrm>
          <a:prstGeom prst="rect">
            <a:avLst/>
          </a:prstGeom>
          <a:solidFill>
            <a:srgbClr val="FFC000">
              <a:alpha val="17000"/>
            </a:srgbClr>
          </a:solidFill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0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</a:t>
            </a:r>
            <a:r>
              <a:rPr lang="fr-FR" sz="1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Pearl : </a:t>
            </a:r>
            <a:r>
              <a:rPr lang="fr-FR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« Double Rim </a:t>
            </a:r>
            <a:r>
              <a:rPr lang="fr-FR" sz="1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</a:t>
            </a:r>
            <a:r>
              <a:rPr lang="fr-FR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» est très évocateur d’abcès.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863055-55B0-DE93-76F6-7088B2046951}"/>
              </a:ext>
            </a:extLst>
          </p:cNvPr>
          <p:cNvGrpSpPr/>
          <p:nvPr/>
        </p:nvGrpSpPr>
        <p:grpSpPr>
          <a:xfrm>
            <a:off x="3487784" y="3592219"/>
            <a:ext cx="4102502" cy="1452164"/>
            <a:chOff x="3487784" y="3592219"/>
            <a:chExt cx="4102502" cy="145216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D5FD397-BCBC-B6EB-DA2B-51107C16B320}"/>
                </a:ext>
              </a:extLst>
            </p:cNvPr>
            <p:cNvGrpSpPr/>
            <p:nvPr/>
          </p:nvGrpSpPr>
          <p:grpSpPr>
            <a:xfrm>
              <a:off x="5051042" y="3592219"/>
              <a:ext cx="2539244" cy="592943"/>
              <a:chOff x="5051042" y="3592219"/>
              <a:chExt cx="2539244" cy="592943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F5FC8A52-14B3-5973-CF6C-BAD7845F0DA4}"/>
                  </a:ext>
                </a:extLst>
              </p:cNvPr>
              <p:cNvCxnSpPr>
                <a:cxnSpLocks/>
                <a:stCxn id="24" idx="1"/>
                <a:endCxn id="35" idx="24"/>
              </p:cNvCxnSpPr>
              <p:nvPr/>
            </p:nvCxnSpPr>
            <p:spPr>
              <a:xfrm flipH="1">
                <a:off x="5146292" y="3723024"/>
                <a:ext cx="513470" cy="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288F42B3-5F91-CDCB-1BF1-B632E83CF1CB}"/>
                  </a:ext>
                </a:extLst>
              </p:cNvPr>
              <p:cNvCxnSpPr>
                <a:cxnSpLocks/>
                <a:stCxn id="25" idx="1"/>
                <a:endCxn id="36" idx="29"/>
              </p:cNvCxnSpPr>
              <p:nvPr/>
            </p:nvCxnSpPr>
            <p:spPr>
              <a:xfrm flipH="1" flipV="1">
                <a:off x="5051042" y="4021474"/>
                <a:ext cx="608720" cy="32883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76C46D-4B5E-06DB-535C-E78CD4BC005F}"/>
                  </a:ext>
                </a:extLst>
              </p:cNvPr>
              <p:cNvSpPr txBox="1"/>
              <p:nvPr/>
            </p:nvSpPr>
            <p:spPr>
              <a:xfrm>
                <a:off x="5659762" y="3592219"/>
                <a:ext cx="1930524" cy="261610"/>
              </a:xfrm>
              <a:prstGeom prst="rect">
                <a:avLst/>
              </a:pr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Bord externe en hyposignal</a:t>
                </a:r>
                <a:endParaRPr lang="fr-FR" sz="1100" dirty="0"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0376F93-FB90-1DC1-0A31-E2C75C551546}"/>
                  </a:ext>
                </a:extLst>
              </p:cNvPr>
              <p:cNvSpPr txBox="1"/>
              <p:nvPr/>
            </p:nvSpPr>
            <p:spPr>
              <a:xfrm>
                <a:off x="5659762" y="3923552"/>
                <a:ext cx="1930524" cy="261610"/>
              </a:xfrm>
              <a:prstGeom prst="rect">
                <a:avLst/>
              </a:pr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Bord interne en hypersignal</a:t>
                </a:r>
                <a:endParaRPr lang="fr-FR" sz="1100" dirty="0">
                  <a:solidFill>
                    <a:schemeClr val="bg1"/>
                  </a:solidFill>
                  <a:effectLst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9279A72-9A09-9EBF-5C7C-212C62A13B8B}"/>
                </a:ext>
              </a:extLst>
            </p:cNvPr>
            <p:cNvSpPr txBox="1"/>
            <p:nvPr/>
          </p:nvSpPr>
          <p:spPr>
            <a:xfrm>
              <a:off x="3487784" y="4782773"/>
              <a:ext cx="168828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Double Rim </a:t>
              </a:r>
              <a:r>
                <a:rPr lang="fr-FR" sz="1100" b="1" dirty="0" err="1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Sign</a:t>
              </a:r>
              <a:r>
                <a:rPr lang="fr-FR" sz="11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 </a:t>
              </a:r>
              <a:endParaRPr lang="fr-FR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084883"/>
      </p:ext>
    </p:extLst>
  </p:cSld>
  <p:clrMapOvr>
    <a:masterClrMapping/>
  </p:clrMapOvr>
</p:sld>
</file>

<file path=ppt/theme/theme1.xml><?xml version="1.0" encoding="utf-8"?>
<a:theme xmlns:a="http://schemas.openxmlformats.org/drawingml/2006/main" name="Neon Infographics by Slidesgo">
  <a:themeElements>
    <a:clrScheme name="Simple Light">
      <a:dk1>
        <a:srgbClr val="000000"/>
      </a:dk1>
      <a:lt1>
        <a:srgbClr val="FFFFFF"/>
      </a:lt1>
      <a:dk2>
        <a:srgbClr val="858585"/>
      </a:dk2>
      <a:lt2>
        <a:srgbClr val="E9E9E9"/>
      </a:lt2>
      <a:accent1>
        <a:srgbClr val="FF690A"/>
      </a:accent1>
      <a:accent2>
        <a:srgbClr val="FF0A0A"/>
      </a:accent2>
      <a:accent3>
        <a:srgbClr val="FD1FC5"/>
      </a:accent3>
      <a:accent4>
        <a:srgbClr val="BC5DFF"/>
      </a:accent4>
      <a:accent5>
        <a:srgbClr val="5493FF"/>
      </a:accent5>
      <a:accent6>
        <a:srgbClr val="41FFAE"/>
      </a:accent6>
      <a:hlink>
        <a:srgbClr val="93ABC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255</Words>
  <Application>Microsoft Office PowerPoint</Application>
  <PresentationFormat>On-screen Show (16:9)</PresentationFormat>
  <Paragraphs>43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Roboto</vt:lpstr>
      <vt:lpstr>Arial</vt:lpstr>
      <vt:lpstr>Fira Sans Extra Condensed Medium</vt:lpstr>
      <vt:lpstr>Neon Infographics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MM .</dc:creator>
  <cp:lastModifiedBy>AL YANDOUZI MARIAM</cp:lastModifiedBy>
  <cp:revision>4</cp:revision>
  <dcterms:modified xsi:type="dcterms:W3CDTF">2026-02-28T06:00:02Z</dcterms:modified>
</cp:coreProperties>
</file>