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744F665-A25A-4050-90D1-7D7C3AB6D341}" type="datetimeFigureOut">
              <a:rPr lang="fr-FR" smtClean="0"/>
              <a:t>28/02/2026</a:t>
            </a:fld>
            <a:endParaRPr lang="fr-F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fr-F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0D1FDDA-819E-4A2B-BAF8-18FF421693D9}" type="slidenum">
              <a:rPr lang="fr-FR" smtClean="0"/>
              <a:t>‹N°›</a:t>
            </a:fld>
            <a:endParaRPr lang="fr-FR"/>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203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744F665-A25A-4050-90D1-7D7C3AB6D341}"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1271691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fr-FR"/>
              <a:t>Modifiez le style du titre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744F665-A25A-4050-90D1-7D7C3AB6D341}"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D1FDDA-819E-4A2B-BAF8-18FF421693D9}" type="slidenum">
              <a:rPr lang="fr-FR" smtClean="0"/>
              <a:t>‹N°›</a:t>
            </a:fld>
            <a:endParaRPr lang="fr-F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385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744F665-A25A-4050-90D1-7D7C3AB6D341}"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1827502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744F665-A25A-4050-90D1-7D7C3AB6D341}" type="datetimeFigureOut">
              <a:rPr lang="fr-FR" smtClean="0"/>
              <a:t>28/02/2026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671471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744F665-A25A-4050-90D1-7D7C3AB6D341}" type="datetimeFigureOut">
              <a:rPr lang="fr-FR" smtClean="0"/>
              <a:t>28/02/2026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269898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44F665-A25A-4050-90D1-7D7C3AB6D341}" type="datetimeFigureOut">
              <a:rPr lang="fr-FR" smtClean="0"/>
              <a:t>28/02/2026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3748881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fr-FR"/>
              <a:t>Modifiez le style du titre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744F665-A25A-4050-90D1-7D7C3AB6D341}"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2870292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fr-FR"/>
              <a:t>Modifiez le style du titre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744F665-A25A-4050-90D1-7D7C3AB6D341}"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3436621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744F665-A25A-4050-90D1-7D7C3AB6D341}"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1647845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744F665-A25A-4050-90D1-7D7C3AB6D341}"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0D1FDDA-819E-4A2B-BAF8-18FF421693D9}" type="slidenum">
              <a:rPr lang="fr-FR" smtClean="0"/>
              <a:t>‹N°›</a:t>
            </a:fld>
            <a:endParaRPr lang="fr-FR"/>
          </a:p>
        </p:txBody>
      </p:sp>
    </p:spTree>
    <p:extLst>
      <p:ext uri="{BB962C8B-B14F-4D97-AF65-F5344CB8AC3E}">
        <p14:creationId xmlns:p14="http://schemas.microsoft.com/office/powerpoint/2010/main" val="4193968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744F665-A25A-4050-90D1-7D7C3AB6D341}" type="datetimeFigureOut">
              <a:rPr lang="fr-FR" smtClean="0"/>
              <a:t>28/02/2026</a:t>
            </a:fld>
            <a:endParaRPr lang="fr-F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fr-F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20D1FDDA-819E-4A2B-BAF8-18FF421693D9}" type="slidenum">
              <a:rPr lang="fr-FR" smtClean="0"/>
              <a:t>‹N°›</a:t>
            </a:fld>
            <a:endParaRPr lang="fr-FR"/>
          </a:p>
        </p:txBody>
      </p:sp>
    </p:spTree>
    <p:extLst>
      <p:ext uri="{BB962C8B-B14F-4D97-AF65-F5344CB8AC3E}">
        <p14:creationId xmlns:p14="http://schemas.microsoft.com/office/powerpoint/2010/main" val="3683720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CFA8F0-C7E6-6810-3801-EB8F3F57D441}"/>
              </a:ext>
            </a:extLst>
          </p:cNvPr>
          <p:cNvSpPr>
            <a:spLocks noGrp="1"/>
          </p:cNvSpPr>
          <p:nvPr>
            <p:ph type="ctrTitle"/>
          </p:nvPr>
        </p:nvSpPr>
        <p:spPr>
          <a:xfrm>
            <a:off x="874848" y="574766"/>
            <a:ext cx="9966960" cy="3535680"/>
          </a:xfrm>
        </p:spPr>
        <p:txBody>
          <a:bodyPr>
            <a:normAutofit fontScale="90000"/>
          </a:bodyPr>
          <a:lstStyle/>
          <a:p>
            <a:br>
              <a:rPr lang="fr-FR" sz="6000" dirty="0"/>
            </a:br>
            <a:br>
              <a:rPr lang="fr-FR" sz="6000" dirty="0"/>
            </a:br>
            <a:br>
              <a:rPr lang="fr-FR" sz="6000" dirty="0"/>
            </a:br>
            <a:br>
              <a:rPr lang="fr-FR" sz="6000" dirty="0"/>
            </a:br>
            <a:br>
              <a:rPr lang="fr-FR" sz="6000" dirty="0"/>
            </a:br>
            <a:br>
              <a:rPr lang="fr-FR" sz="6000" dirty="0"/>
            </a:br>
            <a:br>
              <a:rPr lang="fr-FR" sz="6000" dirty="0"/>
            </a:br>
            <a:r>
              <a:rPr lang="fr-FR" sz="4000" u="sng" dirty="0">
                <a:solidFill>
                  <a:schemeClr val="tx1">
                    <a:lumMod val="75000"/>
                    <a:lumOff val="25000"/>
                  </a:schemeClr>
                </a:solidFill>
                <a:effectLst>
                  <a:outerShdw blurRad="38100" dist="38100" dir="2700000" algn="tl">
                    <a:srgbClr val="000000">
                      <a:alpha val="43137"/>
                    </a:srgbClr>
                  </a:outerShdw>
                </a:effectLst>
              </a:rPr>
              <a:t>Infections du système nerveux central chez le patient VIH : profil étiologique et apport de l’IRM</a:t>
            </a:r>
            <a:br>
              <a:rPr lang="fr-FR" sz="6000" dirty="0"/>
            </a:br>
            <a:endParaRPr lang="fr-FR" dirty="0"/>
          </a:p>
        </p:txBody>
      </p:sp>
      <p:pic>
        <p:nvPicPr>
          <p:cNvPr id="5" name="Image 4">
            <a:extLst>
              <a:ext uri="{FF2B5EF4-FFF2-40B4-BE49-F238E27FC236}">
                <a16:creationId xmlns:a16="http://schemas.microsoft.com/office/drawing/2014/main" id="{B2D55FF8-3D40-C5B3-CBA1-61820EEC335D}"/>
              </a:ext>
            </a:extLst>
          </p:cNvPr>
          <p:cNvPicPr>
            <a:picLocks noChangeAspect="1"/>
          </p:cNvPicPr>
          <p:nvPr/>
        </p:nvPicPr>
        <p:blipFill>
          <a:blip r:embed="rId2"/>
          <a:stretch>
            <a:fillRect/>
          </a:stretch>
        </p:blipFill>
        <p:spPr>
          <a:xfrm>
            <a:off x="10546080" y="250617"/>
            <a:ext cx="1438787" cy="12211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95237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929A32-18D1-1941-6BA2-F8A796794236}"/>
              </a:ext>
            </a:extLst>
          </p:cNvPr>
          <p:cNvSpPr>
            <a:spLocks noGrp="1"/>
          </p:cNvSpPr>
          <p:nvPr>
            <p:ph type="title"/>
          </p:nvPr>
        </p:nvSpPr>
        <p:spPr>
          <a:xfrm>
            <a:off x="1141571" y="4380411"/>
            <a:ext cx="9875520" cy="1650003"/>
          </a:xfrm>
        </p:spPr>
        <p:style>
          <a:lnRef idx="2">
            <a:schemeClr val="accent1">
              <a:shade val="15000"/>
            </a:schemeClr>
          </a:lnRef>
          <a:fillRef idx="1">
            <a:schemeClr val="accent1"/>
          </a:fillRef>
          <a:effectRef idx="0">
            <a:schemeClr val="accent1"/>
          </a:effectRef>
          <a:fontRef idx="minor">
            <a:schemeClr val="lt1"/>
          </a:fontRef>
        </p:style>
        <p:txBody>
          <a:bodyPr>
            <a:normAutofit fontScale="90000"/>
          </a:bodyPr>
          <a:lstStyle/>
          <a:p>
            <a:br>
              <a:rPr lang="fr-FR" sz="2200" b="1" u="sng" dirty="0">
                <a:solidFill>
                  <a:srgbClr val="92D050"/>
                </a:solidFill>
              </a:rPr>
            </a:br>
            <a:r>
              <a:rPr lang="fr-FR" sz="2000" b="1" dirty="0">
                <a:solidFill>
                  <a:schemeClr val="tx1"/>
                </a:solidFill>
              </a:rPr>
              <a:t>IRM cérébrale en coupes axiales  en séquences pondérées T2 , FLAIR , en  T1 après injection du gadolinium ,diffusion b1000 ,montrant  deux  lésions  thalamiques la plus volumineuse gauche en iso-signal  hétérogène  en T2, FLAIR entourée d’œdème péri-lésionnel  en hypo signal diffusion rehaussée en périphérie après injection du gadolinium, aspect en faveur d’une toxoplasmose cérébrale .</a:t>
            </a:r>
            <a:br>
              <a:rPr lang="fr-FR" dirty="0"/>
            </a:br>
            <a:endParaRPr lang="fr-FR" dirty="0"/>
          </a:p>
        </p:txBody>
      </p:sp>
      <p:pic>
        <p:nvPicPr>
          <p:cNvPr id="4" name="Espace réservé du contenu 3">
            <a:extLst>
              <a:ext uri="{FF2B5EF4-FFF2-40B4-BE49-F238E27FC236}">
                <a16:creationId xmlns:a16="http://schemas.microsoft.com/office/drawing/2014/main" id="{72EC2141-8127-0B4C-FFC0-DA994E21CB5A}"/>
              </a:ext>
            </a:extLst>
          </p:cNvPr>
          <p:cNvPicPr>
            <a:picLocks noGrp="1" noChangeAspect="1"/>
          </p:cNvPicPr>
          <p:nvPr>
            <p:ph idx="1"/>
          </p:nvPr>
        </p:nvPicPr>
        <p:blipFill>
          <a:blip r:embed="rId2"/>
          <a:stretch>
            <a:fillRect/>
          </a:stretch>
        </p:blipFill>
        <p:spPr>
          <a:xfrm>
            <a:off x="722811" y="422638"/>
            <a:ext cx="2541883" cy="33220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a:extLst>
              <a:ext uri="{FF2B5EF4-FFF2-40B4-BE49-F238E27FC236}">
                <a16:creationId xmlns:a16="http://schemas.microsoft.com/office/drawing/2014/main" id="{2F6FD545-7882-7690-40D4-724A8433E35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4119" y="422638"/>
            <a:ext cx="2541882" cy="33220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A69824A5-F69D-7727-0360-4836FD599E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5967" y="422638"/>
            <a:ext cx="2541882" cy="33830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age 6">
            <a:extLst>
              <a:ext uri="{FF2B5EF4-FFF2-40B4-BE49-F238E27FC236}">
                <a16:creationId xmlns:a16="http://schemas.microsoft.com/office/drawing/2014/main" id="{0959E702-65E8-EB38-F1AC-9F71AF3CC0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3040" y="422638"/>
            <a:ext cx="2386149" cy="33220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Flèche : droite 2">
            <a:extLst>
              <a:ext uri="{FF2B5EF4-FFF2-40B4-BE49-F238E27FC236}">
                <a16:creationId xmlns:a16="http://schemas.microsoft.com/office/drawing/2014/main" id="{F6C89E4B-0E99-D472-1FF4-CA572F70A13C}"/>
              </a:ext>
            </a:extLst>
          </p:cNvPr>
          <p:cNvSpPr/>
          <p:nvPr/>
        </p:nvSpPr>
        <p:spPr>
          <a:xfrm rot="8845243">
            <a:off x="2322288" y="1357396"/>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AD274F29-67F8-0C1A-2201-997A7622B6FD}"/>
              </a:ext>
            </a:extLst>
          </p:cNvPr>
          <p:cNvSpPr/>
          <p:nvPr/>
        </p:nvSpPr>
        <p:spPr>
          <a:xfrm rot="8845243">
            <a:off x="10398977" y="1641133"/>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droite 8">
            <a:extLst>
              <a:ext uri="{FF2B5EF4-FFF2-40B4-BE49-F238E27FC236}">
                <a16:creationId xmlns:a16="http://schemas.microsoft.com/office/drawing/2014/main" id="{EE8DE856-B028-5F7B-4B95-5E401872E799}"/>
              </a:ext>
            </a:extLst>
          </p:cNvPr>
          <p:cNvSpPr/>
          <p:nvPr/>
        </p:nvSpPr>
        <p:spPr>
          <a:xfrm rot="8845243">
            <a:off x="5058662" y="2027511"/>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 droite 9">
            <a:extLst>
              <a:ext uri="{FF2B5EF4-FFF2-40B4-BE49-F238E27FC236}">
                <a16:creationId xmlns:a16="http://schemas.microsoft.com/office/drawing/2014/main" id="{8155EF6B-07C2-A2A5-ABCA-554D5971110D}"/>
              </a:ext>
            </a:extLst>
          </p:cNvPr>
          <p:cNvSpPr/>
          <p:nvPr/>
        </p:nvSpPr>
        <p:spPr>
          <a:xfrm rot="8845243">
            <a:off x="7926254" y="1755949"/>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11739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C71E7A-8631-1DB9-FB41-B62FA65DEECD}"/>
              </a:ext>
            </a:extLst>
          </p:cNvPr>
          <p:cNvSpPr>
            <a:spLocks noGrp="1"/>
          </p:cNvSpPr>
          <p:nvPr>
            <p:ph type="title"/>
          </p:nvPr>
        </p:nvSpPr>
        <p:spPr>
          <a:xfrm>
            <a:off x="1158240" y="4632960"/>
            <a:ext cx="9875520" cy="1356360"/>
          </a:xfrm>
          <a:solidFill>
            <a:schemeClr val="accent1"/>
          </a:solidFill>
        </p:spPr>
        <p:txBody>
          <a:bodyPr>
            <a:normAutofit/>
          </a:bodyPr>
          <a:lstStyle/>
          <a:p>
            <a:r>
              <a:rPr lang="fr-FR" sz="1800" b="1" dirty="0">
                <a:solidFill>
                  <a:schemeClr val="tx1"/>
                </a:solidFill>
              </a:rPr>
              <a:t>IRM cérébrale en coupes coronale FLAIR , T1 avec injection du gadolinium et diffusion b1000 (c) objectivant des lésions  nodulaires frontales droites  en iso signal FLAIR entourées d’un  œdème péri-lésionnel ,sans traduction sur la diffusion , rehaussées de façon annulaire après injection du gadolinium  avec individualisation d’un nodule sur la face interne du rehaussement d’où le signe  </a:t>
            </a:r>
            <a:r>
              <a:rPr lang="fr-FR" sz="1800" b="1" dirty="0" err="1">
                <a:solidFill>
                  <a:schemeClr val="tx1"/>
                </a:solidFill>
              </a:rPr>
              <a:t>eccentric</a:t>
            </a:r>
            <a:r>
              <a:rPr lang="fr-FR" sz="1800" b="1" dirty="0">
                <a:solidFill>
                  <a:schemeClr val="tx1"/>
                </a:solidFill>
              </a:rPr>
              <a:t> </a:t>
            </a:r>
            <a:r>
              <a:rPr lang="fr-FR" sz="1800" b="1" dirty="0" err="1">
                <a:solidFill>
                  <a:schemeClr val="tx1"/>
                </a:solidFill>
              </a:rPr>
              <a:t>target</a:t>
            </a:r>
            <a:r>
              <a:rPr lang="fr-FR" sz="1800" b="1" dirty="0">
                <a:solidFill>
                  <a:schemeClr val="tx1"/>
                </a:solidFill>
              </a:rPr>
              <a:t> </a:t>
            </a:r>
            <a:r>
              <a:rPr lang="fr-FR" sz="1800" b="1" dirty="0" err="1">
                <a:solidFill>
                  <a:schemeClr val="tx1"/>
                </a:solidFill>
              </a:rPr>
              <a:t>sign</a:t>
            </a:r>
            <a:r>
              <a:rPr lang="fr-FR" sz="1800" b="1" dirty="0">
                <a:solidFill>
                  <a:schemeClr val="tx1"/>
                </a:solidFill>
              </a:rPr>
              <a:t> pathognomonique de la toxoplasmose cérébrale .</a:t>
            </a:r>
          </a:p>
        </p:txBody>
      </p:sp>
      <p:pic>
        <p:nvPicPr>
          <p:cNvPr id="5" name="Image 4">
            <a:extLst>
              <a:ext uri="{FF2B5EF4-FFF2-40B4-BE49-F238E27FC236}">
                <a16:creationId xmlns:a16="http://schemas.microsoft.com/office/drawing/2014/main" id="{5DCD58B9-73CB-5614-0297-6A181265B8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52" y="592183"/>
            <a:ext cx="2960914" cy="35618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43671BAB-8A3F-1257-E7C0-ECBE05AC4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9086" y="592183"/>
            <a:ext cx="2960914" cy="35618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age 6">
            <a:extLst>
              <a:ext uri="{FF2B5EF4-FFF2-40B4-BE49-F238E27FC236}">
                <a16:creationId xmlns:a16="http://schemas.microsoft.com/office/drawing/2014/main" id="{0D4839B3-A3B6-80D9-F69A-B482C5AFCA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6720" y="592183"/>
            <a:ext cx="2673531" cy="35618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Flèche : droite 2">
            <a:extLst>
              <a:ext uri="{FF2B5EF4-FFF2-40B4-BE49-F238E27FC236}">
                <a16:creationId xmlns:a16="http://schemas.microsoft.com/office/drawing/2014/main" id="{9F7ECEAF-B833-DF2B-802F-BF836461A9A7}"/>
              </a:ext>
            </a:extLst>
          </p:cNvPr>
          <p:cNvSpPr/>
          <p:nvPr/>
        </p:nvSpPr>
        <p:spPr>
          <a:xfrm rot="8845243">
            <a:off x="5704631" y="1934919"/>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lèche : droite 3">
            <a:extLst>
              <a:ext uri="{FF2B5EF4-FFF2-40B4-BE49-F238E27FC236}">
                <a16:creationId xmlns:a16="http://schemas.microsoft.com/office/drawing/2014/main" id="{C68CE644-2546-5E9D-909C-3EFB1C860206}"/>
              </a:ext>
            </a:extLst>
          </p:cNvPr>
          <p:cNvSpPr/>
          <p:nvPr/>
        </p:nvSpPr>
        <p:spPr>
          <a:xfrm rot="8845243">
            <a:off x="2500813" y="1065787"/>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0C0CECE5-C5D3-F7F5-6B0A-4B45C99E1FE1}"/>
              </a:ext>
            </a:extLst>
          </p:cNvPr>
          <p:cNvSpPr/>
          <p:nvPr/>
        </p:nvSpPr>
        <p:spPr>
          <a:xfrm rot="8845243">
            <a:off x="9054014" y="1651182"/>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89633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BAE308-B36F-C8B9-7247-1ECEC64929BE}"/>
              </a:ext>
            </a:extLst>
          </p:cNvPr>
          <p:cNvSpPr>
            <a:spLocks noGrp="1"/>
          </p:cNvSpPr>
          <p:nvPr>
            <p:ph type="title"/>
          </p:nvPr>
        </p:nvSpPr>
        <p:spPr>
          <a:xfrm>
            <a:off x="1384663" y="4645682"/>
            <a:ext cx="9875520" cy="1356360"/>
          </a:xfrm>
          <a:solidFill>
            <a:schemeClr val="accent1"/>
          </a:solidFill>
        </p:spPr>
        <p:txBody>
          <a:bodyPr>
            <a:normAutofit fontScale="90000"/>
          </a:bodyPr>
          <a:lstStyle/>
          <a:p>
            <a:br>
              <a:rPr lang="fr-FR" sz="2000" b="1" dirty="0">
                <a:solidFill>
                  <a:schemeClr val="tx1"/>
                </a:solidFill>
              </a:rPr>
            </a:br>
            <a:r>
              <a:rPr lang="fr-FR" sz="2000" b="1" dirty="0">
                <a:solidFill>
                  <a:schemeClr val="tx1"/>
                </a:solidFill>
              </a:rPr>
              <a:t>IRM médullaire  d’une toxoplasmose médullaire en coupe sagittale en séquence pondérée  T2, séquence  pondéré T1 avec injection du gadolinium en coupe sagittale et en coupe axiale  objectivant une anomalie de signal médullaire  s’étendant de  D6,  D8 en discret hyper signal T2, rehaussée après injection du gadolinium  .</a:t>
            </a:r>
            <a:br>
              <a:rPr lang="fr-FR" dirty="0"/>
            </a:br>
            <a:endParaRPr lang="fr-FR" dirty="0"/>
          </a:p>
        </p:txBody>
      </p:sp>
      <p:pic>
        <p:nvPicPr>
          <p:cNvPr id="4" name="Espace réservé du contenu 3">
            <a:extLst>
              <a:ext uri="{FF2B5EF4-FFF2-40B4-BE49-F238E27FC236}">
                <a16:creationId xmlns:a16="http://schemas.microsoft.com/office/drawing/2014/main" id="{06EFBABD-CBC2-0B2D-9A5F-3D1924089D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4663" y="633730"/>
            <a:ext cx="3082834" cy="3656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a:extLst>
              <a:ext uri="{FF2B5EF4-FFF2-40B4-BE49-F238E27FC236}">
                <a16:creationId xmlns:a16="http://schemas.microsoft.com/office/drawing/2014/main" id="{AA066B7F-CC8B-D67F-E3ED-852240DDC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8676" y="633730"/>
            <a:ext cx="2768600" cy="3656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368D4C3B-C466-9A61-8987-ABBFD97F67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3589" y="633730"/>
            <a:ext cx="2768600" cy="3656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Flèche : droite 2">
            <a:extLst>
              <a:ext uri="{FF2B5EF4-FFF2-40B4-BE49-F238E27FC236}">
                <a16:creationId xmlns:a16="http://schemas.microsoft.com/office/drawing/2014/main" id="{23167D7D-DFA0-194A-354B-CC36951CCAEA}"/>
              </a:ext>
            </a:extLst>
          </p:cNvPr>
          <p:cNvSpPr/>
          <p:nvPr/>
        </p:nvSpPr>
        <p:spPr>
          <a:xfrm rot="8845243">
            <a:off x="9619795" y="2375174"/>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droite 6">
            <a:extLst>
              <a:ext uri="{FF2B5EF4-FFF2-40B4-BE49-F238E27FC236}">
                <a16:creationId xmlns:a16="http://schemas.microsoft.com/office/drawing/2014/main" id="{D17A0BC8-85A2-BC72-6433-4A019E209667}"/>
              </a:ext>
            </a:extLst>
          </p:cNvPr>
          <p:cNvSpPr/>
          <p:nvPr/>
        </p:nvSpPr>
        <p:spPr>
          <a:xfrm rot="8845243">
            <a:off x="6851197" y="2816081"/>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353FE221-6261-6374-A2E5-2AAFB98188C7}"/>
              </a:ext>
            </a:extLst>
          </p:cNvPr>
          <p:cNvSpPr/>
          <p:nvPr/>
        </p:nvSpPr>
        <p:spPr>
          <a:xfrm rot="8845243">
            <a:off x="3402400" y="2658911"/>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3960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43934F-D7CE-7DDB-8435-1DE92D87D7C1}"/>
              </a:ext>
            </a:extLst>
          </p:cNvPr>
          <p:cNvSpPr>
            <a:spLocks noGrp="1"/>
          </p:cNvSpPr>
          <p:nvPr>
            <p:ph type="title"/>
          </p:nvPr>
        </p:nvSpPr>
        <p:spPr>
          <a:xfrm>
            <a:off x="1334588" y="4850674"/>
            <a:ext cx="9875520" cy="1356360"/>
          </a:xfrm>
          <a:solidFill>
            <a:schemeClr val="accent1"/>
          </a:solidFill>
        </p:spPr>
        <p:txBody>
          <a:bodyPr>
            <a:normAutofit fontScale="90000"/>
          </a:bodyPr>
          <a:lstStyle/>
          <a:p>
            <a:br>
              <a:rPr lang="fr-FR" sz="2000" b="1" dirty="0">
                <a:solidFill>
                  <a:schemeClr val="tx1"/>
                </a:solidFill>
              </a:rPr>
            </a:br>
            <a:r>
              <a:rPr lang="fr-FR" sz="2000" b="1" dirty="0">
                <a:solidFill>
                  <a:schemeClr val="tx1"/>
                </a:solidFill>
              </a:rPr>
              <a:t>IRM cérébrale en coupes axiales en séquences pondérées FLAIR et en séquences pondéré T1 avec injection du gadolinium ,montrant un hyper signal  FLAIR étendu du ruban cortical en  sus tentoriel avec épaississement et prise de contraste nodulaire et </a:t>
            </a:r>
            <a:r>
              <a:rPr lang="fr-FR" sz="2000" b="1" dirty="0" err="1">
                <a:solidFill>
                  <a:schemeClr val="tx1"/>
                </a:solidFill>
              </a:rPr>
              <a:t>gyriforme</a:t>
            </a:r>
            <a:r>
              <a:rPr lang="fr-FR" sz="2000" b="1" dirty="0">
                <a:solidFill>
                  <a:schemeClr val="tx1"/>
                </a:solidFill>
              </a:rPr>
              <a:t> des espaces </a:t>
            </a:r>
            <a:r>
              <a:rPr lang="fr-FR" sz="2000" b="1" dirty="0" err="1">
                <a:solidFill>
                  <a:schemeClr val="tx1"/>
                </a:solidFill>
              </a:rPr>
              <a:t>lepto</a:t>
            </a:r>
            <a:r>
              <a:rPr lang="fr-FR" sz="2000" b="1" dirty="0">
                <a:solidFill>
                  <a:schemeClr val="tx1"/>
                </a:solidFill>
              </a:rPr>
              <a:t>-méningés en faveur d’une </a:t>
            </a:r>
            <a:r>
              <a:rPr lang="fr-FR" sz="2000" b="1" u="sng" dirty="0">
                <a:solidFill>
                  <a:schemeClr val="tx1"/>
                </a:solidFill>
              </a:rPr>
              <a:t>méningite tuberculeuse.</a:t>
            </a:r>
            <a:br>
              <a:rPr lang="fr-FR" dirty="0"/>
            </a:br>
            <a:endParaRPr lang="fr-FR" dirty="0"/>
          </a:p>
        </p:txBody>
      </p:sp>
      <p:pic>
        <p:nvPicPr>
          <p:cNvPr id="4" name="Espace réservé du contenu 3">
            <a:extLst>
              <a:ext uri="{FF2B5EF4-FFF2-40B4-BE49-F238E27FC236}">
                <a16:creationId xmlns:a16="http://schemas.microsoft.com/office/drawing/2014/main" id="{233E4DA0-5072-6016-CCA0-D1C9962138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7980" y="705867"/>
            <a:ext cx="3098075" cy="34481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a:extLst>
              <a:ext uri="{FF2B5EF4-FFF2-40B4-BE49-F238E27FC236}">
                <a16:creationId xmlns:a16="http://schemas.microsoft.com/office/drawing/2014/main" id="{D4C90762-EE20-D9EA-C186-FB17976A0B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8976" y="705867"/>
            <a:ext cx="2786743" cy="34383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262E79DE-0726-3A24-DD0A-915B5B021B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8640" y="715667"/>
            <a:ext cx="2786743" cy="34383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Flèche : droite 2">
            <a:extLst>
              <a:ext uri="{FF2B5EF4-FFF2-40B4-BE49-F238E27FC236}">
                <a16:creationId xmlns:a16="http://schemas.microsoft.com/office/drawing/2014/main" id="{909581EF-D725-CB57-CF79-D459C7385603}"/>
              </a:ext>
            </a:extLst>
          </p:cNvPr>
          <p:cNvSpPr/>
          <p:nvPr/>
        </p:nvSpPr>
        <p:spPr>
          <a:xfrm rot="8845243">
            <a:off x="7025166" y="2963711"/>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droite 6">
            <a:extLst>
              <a:ext uri="{FF2B5EF4-FFF2-40B4-BE49-F238E27FC236}">
                <a16:creationId xmlns:a16="http://schemas.microsoft.com/office/drawing/2014/main" id="{ECEA283E-CC70-2785-9D56-6F68A28021BE}"/>
              </a:ext>
            </a:extLst>
          </p:cNvPr>
          <p:cNvSpPr/>
          <p:nvPr/>
        </p:nvSpPr>
        <p:spPr>
          <a:xfrm rot="4170236">
            <a:off x="1360239" y="1746496"/>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45C649BA-D3A7-2C8A-2EDC-01C1469514D2}"/>
              </a:ext>
            </a:extLst>
          </p:cNvPr>
          <p:cNvSpPr/>
          <p:nvPr/>
        </p:nvSpPr>
        <p:spPr>
          <a:xfrm rot="8845243">
            <a:off x="10351840" y="2643126"/>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9949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6B646E-2C36-10B6-B816-DF91BA48BECC}"/>
              </a:ext>
            </a:extLst>
          </p:cNvPr>
          <p:cNvSpPr>
            <a:spLocks noGrp="1"/>
          </p:cNvSpPr>
          <p:nvPr>
            <p:ph type="title"/>
          </p:nvPr>
        </p:nvSpPr>
        <p:spPr>
          <a:xfrm>
            <a:off x="1029789" y="4432663"/>
            <a:ext cx="9875520" cy="1561011"/>
          </a:xfrm>
          <a:solidFill>
            <a:schemeClr val="accent1"/>
          </a:solidFill>
        </p:spPr>
        <p:txBody>
          <a:bodyPr>
            <a:normAutofit fontScale="90000"/>
          </a:bodyPr>
          <a:lstStyle/>
          <a:p>
            <a:br>
              <a:rPr lang="fr-FR" sz="2000" b="1" dirty="0">
                <a:solidFill>
                  <a:schemeClr val="tx1"/>
                </a:solidFill>
              </a:rPr>
            </a:br>
            <a:br>
              <a:rPr lang="fr-FR" sz="2000" b="1" dirty="0">
                <a:solidFill>
                  <a:schemeClr val="tx1"/>
                </a:solidFill>
              </a:rPr>
            </a:br>
            <a:r>
              <a:rPr lang="fr-FR" sz="2000" b="1" dirty="0">
                <a:solidFill>
                  <a:schemeClr val="tx1"/>
                </a:solidFill>
              </a:rPr>
              <a:t>IRM  cérébrale en séquences pondérés FLAIR en coupe axiale ,séquences T2 en coupe coronale  et  séquence T1 avec injection du gadolinium en coupe axiale ,objectivant des anomalies de signal  asymétrique  de la substance blanche péri ventriculaire occipitale plus marqué à gauche avec atteinte des fibres U en hyper signal  T2 FLAIR  non rehaussée après injection du gadolinium compatible avec </a:t>
            </a:r>
            <a:r>
              <a:rPr lang="fr-FR" sz="2000" b="1" u="sng" dirty="0">
                <a:solidFill>
                  <a:schemeClr val="tx1"/>
                </a:solidFill>
              </a:rPr>
              <a:t>Une leuco encéphalopathie multifocale progressive (LEMP)</a:t>
            </a:r>
            <a:br>
              <a:rPr lang="fr-FR" u="sng" dirty="0"/>
            </a:br>
            <a:endParaRPr lang="fr-FR" u="sng" dirty="0"/>
          </a:p>
        </p:txBody>
      </p:sp>
      <p:pic>
        <p:nvPicPr>
          <p:cNvPr id="4" name="Espace réservé du contenu 3">
            <a:extLst>
              <a:ext uri="{FF2B5EF4-FFF2-40B4-BE49-F238E27FC236}">
                <a16:creationId xmlns:a16="http://schemas.microsoft.com/office/drawing/2014/main" id="{2BCF118A-1563-07F4-2D60-6A1C79FA80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0827" y="513805"/>
            <a:ext cx="2879916" cy="3614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 4">
            <a:extLst>
              <a:ext uri="{FF2B5EF4-FFF2-40B4-BE49-F238E27FC236}">
                <a16:creationId xmlns:a16="http://schemas.microsoft.com/office/drawing/2014/main" id="{8BCBD723-A73D-0295-5AFE-F895E70B12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251" y="513807"/>
            <a:ext cx="2978332" cy="36140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1C33E20B-AF9C-0766-D453-9D0F9C8D8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3177" y="513805"/>
            <a:ext cx="2595154" cy="36140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Flèche : droite 2">
            <a:extLst>
              <a:ext uri="{FF2B5EF4-FFF2-40B4-BE49-F238E27FC236}">
                <a16:creationId xmlns:a16="http://schemas.microsoft.com/office/drawing/2014/main" id="{52354208-7793-AAB1-85BD-EC6DA0CB3862}"/>
              </a:ext>
            </a:extLst>
          </p:cNvPr>
          <p:cNvSpPr/>
          <p:nvPr/>
        </p:nvSpPr>
        <p:spPr>
          <a:xfrm rot="4170236">
            <a:off x="6158662" y="1389445"/>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droite 6">
            <a:extLst>
              <a:ext uri="{FF2B5EF4-FFF2-40B4-BE49-F238E27FC236}">
                <a16:creationId xmlns:a16="http://schemas.microsoft.com/office/drawing/2014/main" id="{E11600E9-5D7C-5E65-A8B7-ABAF1DC9E0DE}"/>
              </a:ext>
            </a:extLst>
          </p:cNvPr>
          <p:cNvSpPr/>
          <p:nvPr/>
        </p:nvSpPr>
        <p:spPr>
          <a:xfrm rot="8270106">
            <a:off x="3423190" y="2561129"/>
            <a:ext cx="782738" cy="173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89178631"/>
      </p:ext>
    </p:extLst>
  </p:cSld>
  <p:clrMapOvr>
    <a:masterClrMapping/>
  </p:clrMapOvr>
</p:sld>
</file>

<file path=ppt/theme/theme1.xml><?xml version="1.0" encoding="utf-8"?>
<a:theme xmlns:a="http://schemas.openxmlformats.org/drawingml/2006/main" name="Base">
  <a:themeElements>
    <a:clrScheme name="Bas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TM03457444[[fn=Base]]</Template>
  <TotalTime>7722</TotalTime>
  <Words>329</Words>
  <Application>Microsoft Office PowerPoint</Application>
  <PresentationFormat>Grand écran</PresentationFormat>
  <Paragraphs>6</Paragraphs>
  <Slides>6</Slides>
  <Notes>0</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6</vt:i4>
      </vt:variant>
    </vt:vector>
  </HeadingPairs>
  <TitlesOfParts>
    <vt:vector size="8" baseType="lpstr">
      <vt:lpstr>Corbel</vt:lpstr>
      <vt:lpstr>Base</vt:lpstr>
      <vt:lpstr>       Infections du système nerveux central chez le patient VIH : profil étiologique et apport de l’IRM </vt:lpstr>
      <vt:lpstr> IRM cérébrale en coupes axiales  en séquences pondérées T2 , FLAIR , en  T1 après injection du gadolinium ,diffusion b1000 ,montrant  deux  lésions  thalamiques la plus volumineuse gauche en iso-signal  hétérogène  en T2, FLAIR entourée d’œdème péri-lésionnel  en hypo signal diffusion rehaussée en périphérie après injection du gadolinium, aspect en faveur d’une toxoplasmose cérébrale . </vt:lpstr>
      <vt:lpstr>IRM cérébrale en coupes coronale FLAIR , T1 avec injection du gadolinium et diffusion b1000 (c) objectivant des lésions  nodulaires frontales droites  en iso signal FLAIR entourées d’un  œdème péri-lésionnel ,sans traduction sur la diffusion , rehaussées de façon annulaire après injection du gadolinium  avec individualisation d’un nodule sur la face interne du rehaussement d’où le signe  eccentric target sign pathognomonique de la toxoplasmose cérébrale .</vt:lpstr>
      <vt:lpstr> IRM médullaire  d’une toxoplasmose médullaire en coupe sagittale en séquence pondérée  T2, séquence  pondéré T1 avec injection du gadolinium en coupe sagittale et en coupe axiale  objectivant une anomalie de signal médullaire  s’étendant de  D6,  D8 en discret hyper signal T2, rehaussée après injection du gadolinium  . </vt:lpstr>
      <vt:lpstr> IRM cérébrale en coupes axiales en séquences pondérées FLAIR et en séquences pondéré T1 avec injection du gadolinium ,montrant un hyper signal  FLAIR étendu du ruban cortical en  sus tentoriel avec épaississement et prise de contraste nodulaire et gyriforme des espaces lepto-méningés en faveur d’une méningite tuberculeuse. </vt:lpstr>
      <vt:lpstr>  IRM  cérébrale en séquences pondérés FLAIR en coupe axiale ,séquences T2 en coupe coronale  et  séquence T1 avec injection du gadolinium en coupe axiale ,objectivant des anomalies de signal  asymétrique  de la substance blanche péri ventriculaire occipitale plus marqué à gauche avec atteinte des fibres U en hyper signal  T2 FLAIR  non rehaussée après injection du gadolinium compatible avec Une leuco encéphalopathie multifocale progressive (LEMP)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asmaa fariyou</dc:creator>
  <cp:lastModifiedBy>asmaa fariyou</cp:lastModifiedBy>
  <cp:revision>4</cp:revision>
  <dcterms:created xsi:type="dcterms:W3CDTF">2026-02-15T13:12:36Z</dcterms:created>
  <dcterms:modified xsi:type="dcterms:W3CDTF">2026-02-28T21:17:47Z</dcterms:modified>
</cp:coreProperties>
</file>