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6" r:id="rId5"/>
    <p:sldId id="25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D878A5-9E68-3383-87F3-916519F7B1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428E86-DE42-4688-1584-AF2655DA94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E98D2A-C721-9A59-01F3-FDE9C34DC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4511AF-C35A-A96F-B108-52C451ED2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742A23-663D-123A-B46F-36F3DA9EC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7322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E767E3-DB6A-F4E3-5AE1-E8F5DD0E1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B78C11-8739-FC67-BB71-3735FE6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FCDFDF-7963-53D3-A851-4BC771C82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403AF3-5AF6-2BE3-BE26-BB8B55AE4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479881-A34B-8385-1E87-4A6D116A8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1938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84F9A9-4E21-BEBE-F7B0-5D4EC19E3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0B5202-CE30-AD22-CAFA-80B797F82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50EEC4-F616-2769-2081-5E2D5759C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4DD465-205E-38F5-79E8-E7A921B4E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A83DDC-6B44-75B1-92B7-95C287D71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176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1A305-8500-2C08-13E0-5CE07B769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BE75E5-E430-8CFB-638A-E21B2013EB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BE0194-2224-9A96-6F23-106B6008CB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E7D4C5-847F-F790-2869-0B75FEF20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1E3131-FE69-A692-BCB2-001CB4DF2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311C97-A4A3-EF2C-08ED-1840CE772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2712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0529AC-1978-56E1-8076-3305876C4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522406-C242-5134-83A0-6C221E7B8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F85C78-F06F-966D-19E4-683A042A6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639C565-A0CA-D5AD-61FD-511022603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745AE21-3313-55A1-45A9-A0B0278F4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ED08105-460B-40EF-12A4-9382AF07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84DED71-F860-A293-AA30-AD12806C3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1CC070E-4F55-FDE9-B625-5B012DBB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15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512306-DAE9-1E47-48B6-2ACD8B37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F949AFF-F4E6-241D-0DD3-B1001E61F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7DA89ED-2B6A-9FA4-DA6F-E32623E48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239C4-09DB-9A08-B3F6-49B8FDBD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023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1CB6DC6-FE63-1FC9-BF70-B9B274F3D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0FEED15-CE94-BAFF-7F30-DA99D74EF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27464E-2BD7-B3CD-D2A3-4EDD678F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9725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253026-6E02-137F-55C2-9C1514AD8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062E59-2180-2318-688C-3E41E5B99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B22770C-8077-1B31-9294-73C725A0A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5826C9-057C-FEF3-C05D-CA9E6F3F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A3AF2B-ED4A-A71D-D6D5-89C2CB0E7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556C92-9412-B1F5-3348-D6A80C44A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989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188DAD-D31C-EEFC-75EE-296F75F3D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950040-CDB5-CC86-807F-BABCA046A0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78EE90-8A2E-4FC9-AF80-999B4DBF1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2058BD7-6155-82B5-EBB6-114753507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A16629-AFAC-25D5-71F4-4F0616A67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B6CCBB-CA11-C992-4370-8EFADF072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564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80A0C5-4E1E-EE00-DBA1-06E77CB83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F5D1DC-590B-E8E7-1016-5A42777D2D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79C18-5F4D-FAA9-7028-2808F96F0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E85F6F-2CF2-D2C9-60C7-586D82E2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C368CF-C96C-6C58-9D01-8FD2DBB1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01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7716474-D419-6035-1858-1AB81F6F3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B4441E0-CF12-FFF8-8292-E9DD40A0E9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BE8A66-7EFE-B085-EF66-612C56BD7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969B21-649E-BAD9-8CA7-F63738A1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8F9BE4-393C-E5E7-5D1B-97F634AFB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3656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9D15DAA-7D6C-9F07-95E3-F92C8E2AF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8EA6B1-842E-0F33-897D-4BE528ED1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539517-B44D-A3B2-5332-6089D1D8EF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5DCE8-5DFA-4933-BF1E-B1225E92CE9B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CC90E1-8932-0A90-FE5F-4B52BED4A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7D2D3F-CD8A-AE8D-94CD-E433E005A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D1769-E9F9-4BD6-9729-055D674335F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29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6F3B7EE-1C86-020D-AA6B-E747D97B5D5C}"/>
              </a:ext>
            </a:extLst>
          </p:cNvPr>
          <p:cNvSpPr txBox="1">
            <a:spLocks/>
          </p:cNvSpPr>
          <p:nvPr/>
        </p:nvSpPr>
        <p:spPr>
          <a:xfrm>
            <a:off x="743706" y="1027112"/>
            <a:ext cx="10515600" cy="241144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Aspect échographique du placenta normal: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Hyperéchogène par rapport au myomètre au 2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trimestre.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Hétérogénéité au 3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ème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trimestre.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Interface avec le myomètre hypoéchogène.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Flux sanguin placentaire normal :</a:t>
            </a:r>
            <a:r>
              <a:rPr lang="fr-FR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Vaisseaux myométriaux rétro placentaires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parallèles à la paroi.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9219E7C-FA0A-2A4D-2BEE-0110C2DFBB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62" y="3559569"/>
            <a:ext cx="2684988" cy="289803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EC02977-D6B0-0E63-139D-AA58C89C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311" y="3531344"/>
            <a:ext cx="2852531" cy="289803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77F977E-AAD1-2555-CADD-BB010F2D88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000" t="34659" r="9144" b="18148"/>
          <a:stretch/>
        </p:blipFill>
        <p:spPr>
          <a:xfrm>
            <a:off x="6030888" y="3547733"/>
            <a:ext cx="2852531" cy="28980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BE5ED4-3E8D-BDFF-07A1-5444324E36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500" t="40883" r="41834" b="23544"/>
          <a:stretch/>
        </p:blipFill>
        <p:spPr>
          <a:xfrm>
            <a:off x="9029466" y="3547110"/>
            <a:ext cx="2852531" cy="28980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72A9190-E317-793A-7A28-00F4AAC9ABCC}"/>
              </a:ext>
            </a:extLst>
          </p:cNvPr>
          <p:cNvSpPr txBox="1"/>
          <p:nvPr/>
        </p:nvSpPr>
        <p:spPr>
          <a:xfrm>
            <a:off x="668991" y="348208"/>
            <a:ext cx="60982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Échographie :</a:t>
            </a:r>
          </a:p>
        </p:txBody>
      </p:sp>
    </p:spTree>
    <p:extLst>
      <p:ext uri="{BB962C8B-B14F-4D97-AF65-F5344CB8AC3E}">
        <p14:creationId xmlns:p14="http://schemas.microsoft.com/office/powerpoint/2010/main" val="1102362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3ABF47-8D36-C0AF-4F72-436B432CA3E6}"/>
              </a:ext>
            </a:extLst>
          </p:cNvPr>
          <p:cNvSpPr txBox="1"/>
          <p:nvPr/>
        </p:nvSpPr>
        <p:spPr>
          <a:xfrm>
            <a:off x="1022684" y="676246"/>
            <a:ext cx="7692188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sz="4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IRM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77916F2-91E6-2936-5111-8117CB73A67B}"/>
              </a:ext>
            </a:extLst>
          </p:cNvPr>
          <p:cNvSpPr/>
          <p:nvPr/>
        </p:nvSpPr>
        <p:spPr>
          <a:xfrm>
            <a:off x="563240" y="1659386"/>
            <a:ext cx="5532759" cy="480558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Indications de l’IRM :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Localisation placentaire  postérieure.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Doute échographique sur une éventuelle accretisation.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Vessie en semi réplétion +++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3ème trimestre ++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Antenne : corps.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DC31E53-E728-D8B7-EAF4-EDF9C589BB22}"/>
              </a:ext>
            </a:extLst>
          </p:cNvPr>
          <p:cNvSpPr/>
          <p:nvPr/>
        </p:nvSpPr>
        <p:spPr>
          <a:xfrm>
            <a:off x="6529136" y="1659385"/>
            <a:ext cx="5325979" cy="480558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1">
              <a:lnSpc>
                <a:spcPct val="110000"/>
              </a:lnSpc>
            </a:pP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Protocole :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Séquences T2 FSE +++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Séquences clé 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3 plans de l’espace 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Séquence T1: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seul plan 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Recherche des remaniements hémorragiques 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Sans injection de PDC ni prémédication</a:t>
            </a:r>
          </a:p>
          <a:p>
            <a:pPr marL="2286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Coupes fines (4mm).</a:t>
            </a:r>
          </a:p>
        </p:txBody>
      </p:sp>
    </p:spTree>
    <p:extLst>
      <p:ext uri="{BB962C8B-B14F-4D97-AF65-F5344CB8AC3E}">
        <p14:creationId xmlns:p14="http://schemas.microsoft.com/office/powerpoint/2010/main" val="14180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950E2C9-E3F1-615F-BF1B-2D4E3DAA7D6D}"/>
              </a:ext>
            </a:extLst>
          </p:cNvPr>
          <p:cNvSpPr txBox="1">
            <a:spLocks/>
          </p:cNvSpPr>
          <p:nvPr/>
        </p:nvSpPr>
        <p:spPr>
          <a:xfrm>
            <a:off x="838200" y="487376"/>
            <a:ext cx="10515600" cy="278026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IRM: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Aspect normal du placenta en IRM 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Hyper signal en pondération T2 par rapport au myomètre avec une ligne basale en hypo signal T2.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Signal intermédiaire homogène en pondération T1.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Hétérogénéité marquée &gt; 35 SA.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70A626-81E0-C9D8-A4F1-AE8074EDB7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2781"/>
            <a:ext cx="3409950" cy="32027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23AA9C0-D2E4-3BAC-7759-7B1E5B006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025" y="3202779"/>
            <a:ext cx="3491624" cy="32027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6F1AD4-3712-4A41-FFED-DDC12B810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202780"/>
            <a:ext cx="3381375" cy="320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7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D12F2B9-31AD-3319-0BE9-B3921038EBB0}"/>
              </a:ext>
            </a:extLst>
          </p:cNvPr>
          <p:cNvSpPr txBox="1"/>
          <p:nvPr/>
        </p:nvSpPr>
        <p:spPr>
          <a:xfrm>
            <a:off x="1681316" y="328890"/>
            <a:ext cx="8631494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4400" b="1" dirty="0">
                <a:solidFill>
                  <a:srgbClr val="8808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Aspects physiopathologiques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C69ACC1-3405-8B94-6924-8516177B9DA1}"/>
              </a:ext>
            </a:extLst>
          </p:cNvPr>
          <p:cNvSpPr/>
          <p:nvPr/>
        </p:nvSpPr>
        <p:spPr>
          <a:xfrm>
            <a:off x="4067765" y="1138705"/>
            <a:ext cx="4056469" cy="543027"/>
          </a:xfrm>
          <a:prstGeom prst="round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Les anomalies d’insertion placentaire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344E9481-DA76-861A-6064-CB5F396D21F8}"/>
              </a:ext>
            </a:extLst>
          </p:cNvPr>
          <p:cNvCxnSpPr>
            <a:cxnSpLocks/>
          </p:cNvCxnSpPr>
          <p:nvPr/>
        </p:nvCxnSpPr>
        <p:spPr>
          <a:xfrm flipH="1">
            <a:off x="3108013" y="1565669"/>
            <a:ext cx="770933" cy="232125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DF28518-58CC-0E97-2192-895B91F08331}"/>
              </a:ext>
            </a:extLst>
          </p:cNvPr>
          <p:cNvSpPr/>
          <p:nvPr/>
        </p:nvSpPr>
        <p:spPr>
          <a:xfrm>
            <a:off x="7672722" y="1923965"/>
            <a:ext cx="3764280" cy="1112154"/>
          </a:xfrm>
          <a:prstGeom prst="round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La plaque basale doit toujours garder une séparation entre les villosités choriales (versant fœtal) et le myomètre (versant maternel)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886F301E-56FB-81CD-D552-1E24F597B71F}"/>
              </a:ext>
            </a:extLst>
          </p:cNvPr>
          <p:cNvSpPr/>
          <p:nvPr/>
        </p:nvSpPr>
        <p:spPr>
          <a:xfrm>
            <a:off x="2290415" y="3130821"/>
            <a:ext cx="422831" cy="7006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4620F9B-7AAA-25A0-AB23-F9E9E7C7E7AF}"/>
              </a:ext>
            </a:extLst>
          </p:cNvPr>
          <p:cNvSpPr/>
          <p:nvPr/>
        </p:nvSpPr>
        <p:spPr>
          <a:xfrm>
            <a:off x="626784" y="3969260"/>
            <a:ext cx="3764280" cy="70067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Anomalies de localisation placentaire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C1BB1EF2-0CF7-4013-3F45-9212204DEB23}"/>
              </a:ext>
            </a:extLst>
          </p:cNvPr>
          <p:cNvSpPr/>
          <p:nvPr/>
        </p:nvSpPr>
        <p:spPr>
          <a:xfrm>
            <a:off x="1379221" y="5606642"/>
            <a:ext cx="2682238" cy="700671"/>
          </a:xfrm>
          <a:prstGeom prst="round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Placenta prævia</a:t>
            </a: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B0ACECE8-FCA4-CB50-3E21-1B80A54B438A}"/>
              </a:ext>
            </a:extLst>
          </p:cNvPr>
          <p:cNvSpPr/>
          <p:nvPr/>
        </p:nvSpPr>
        <p:spPr>
          <a:xfrm>
            <a:off x="2289958" y="4800325"/>
            <a:ext cx="422831" cy="7006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64846AC5-5155-6BA5-7ADC-030D645B7645}"/>
              </a:ext>
            </a:extLst>
          </p:cNvPr>
          <p:cNvCxnSpPr>
            <a:cxnSpLocks/>
          </p:cNvCxnSpPr>
          <p:nvPr/>
        </p:nvCxnSpPr>
        <p:spPr>
          <a:xfrm>
            <a:off x="8313053" y="1551159"/>
            <a:ext cx="668715" cy="246635"/>
          </a:xfrm>
          <a:prstGeom prst="straightConnector1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01415FB-57E7-943C-BB00-0776F1B07549}"/>
              </a:ext>
            </a:extLst>
          </p:cNvPr>
          <p:cNvSpPr/>
          <p:nvPr/>
        </p:nvSpPr>
        <p:spPr>
          <a:xfrm>
            <a:off x="361124" y="1837591"/>
            <a:ext cx="4280498" cy="1162008"/>
          </a:xfrm>
          <a:prstGeom prst="round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L’implantation du placenta est variable dans l’utérus mais sa localisation doit toujours rester à distance de l’orifice interne du col utérin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72CB7589-856A-75F9-7F6F-D4EADD81FBCA}"/>
              </a:ext>
            </a:extLst>
          </p:cNvPr>
          <p:cNvSpPr/>
          <p:nvPr/>
        </p:nvSpPr>
        <p:spPr>
          <a:xfrm>
            <a:off x="9343447" y="3094526"/>
            <a:ext cx="422831" cy="7006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5BAF98FD-4A03-8524-F0D3-91383807E32A}"/>
              </a:ext>
            </a:extLst>
          </p:cNvPr>
          <p:cNvSpPr txBox="1">
            <a:spLocks/>
          </p:cNvSpPr>
          <p:nvPr/>
        </p:nvSpPr>
        <p:spPr>
          <a:xfrm>
            <a:off x="7519878" y="3969260"/>
            <a:ext cx="4175234" cy="70067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16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Anomalies d’adhésion placentaire </a:t>
            </a:r>
            <a:endParaRPr lang="fr-FR" sz="1600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57B18EA-9534-2479-8A52-8BC716D65A2C}"/>
              </a:ext>
            </a:extLst>
          </p:cNvPr>
          <p:cNvSpPr/>
          <p:nvPr/>
        </p:nvSpPr>
        <p:spPr>
          <a:xfrm>
            <a:off x="8313053" y="5470190"/>
            <a:ext cx="2682238" cy="973574"/>
          </a:xfrm>
          <a:prstGeom prst="round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Placenta accréta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Placenta </a:t>
            </a:r>
            <a:r>
              <a:rPr lang="fr-FR" sz="1800" b="1" dirty="0" err="1"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increta</a:t>
            </a:r>
            <a:endParaRPr lang="fr-FR" sz="1800" b="1" dirty="0"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1" dirty="0"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Placenta percreta</a:t>
            </a:r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BCCEF539-78C0-562D-D390-CF06E30E34BD}"/>
              </a:ext>
            </a:extLst>
          </p:cNvPr>
          <p:cNvSpPr/>
          <p:nvPr/>
        </p:nvSpPr>
        <p:spPr>
          <a:xfrm>
            <a:off x="9434275" y="4721550"/>
            <a:ext cx="422831" cy="700671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EBA58A7D-6197-E05F-1D78-00E69C17CF2B}"/>
              </a:ext>
            </a:extLst>
          </p:cNvPr>
          <p:cNvSpPr/>
          <p:nvPr/>
        </p:nvSpPr>
        <p:spPr>
          <a:xfrm>
            <a:off x="3865439" y="3147993"/>
            <a:ext cx="4258795" cy="624798"/>
          </a:xfrm>
          <a:prstGeom prst="roundRect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dirty="0"/>
              <a:t>Défaillance de ce système de protection </a:t>
            </a:r>
          </a:p>
        </p:txBody>
      </p:sp>
    </p:spTree>
    <p:extLst>
      <p:ext uri="{BB962C8B-B14F-4D97-AF65-F5344CB8AC3E}">
        <p14:creationId xmlns:p14="http://schemas.microsoft.com/office/powerpoint/2010/main" val="2521799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77B27-035F-4F72-AC7D-7031D63929DF}"/>
              </a:ext>
            </a:extLst>
          </p:cNvPr>
          <p:cNvSpPr txBox="1">
            <a:spLocks/>
          </p:cNvSpPr>
          <p:nvPr/>
        </p:nvSpPr>
        <p:spPr>
          <a:xfrm>
            <a:off x="777731" y="457661"/>
            <a:ext cx="10360025" cy="1015894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fr-FR" b="1" dirty="0">
              <a:solidFill>
                <a:srgbClr val="88082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ctr"/>
            <a:r>
              <a:rPr lang="fr-FR" sz="7300" b="1" dirty="0">
                <a:solidFill>
                  <a:srgbClr val="88082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Les anomalies d’adhésion placentaire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31F84FD-D120-C762-24E9-91C839357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98" y="3509927"/>
            <a:ext cx="6704946" cy="3265778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7E0F271-377B-F950-07BF-70CD8322FCD8}"/>
              </a:ext>
            </a:extLst>
          </p:cNvPr>
          <p:cNvSpPr/>
          <p:nvPr/>
        </p:nvSpPr>
        <p:spPr>
          <a:xfrm>
            <a:off x="1416288" y="1473555"/>
            <a:ext cx="9082913" cy="187452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Adhérence anormale du placenta a la paroi utérine 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3 types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Placenta accreta+++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(70%): invasion superficielle du myomètre.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Placenta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increta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invasion de toute l’ épaisseur du myomètre sans franchir la séreuse.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Placenta percreta: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extension au delà de la séreuse</a:t>
            </a:r>
            <a:endParaRPr lang="fr-FR" sz="20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08A46A-F409-1F23-E117-35BDAFBB4AD6}"/>
              </a:ext>
            </a:extLst>
          </p:cNvPr>
          <p:cNvSpPr/>
          <p:nvPr/>
        </p:nvSpPr>
        <p:spPr>
          <a:xfrm>
            <a:off x="7020732" y="3965716"/>
            <a:ext cx="4963970" cy="23575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8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Facteurs de risque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Âge maternel élevé, multiparité, tabac.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Placenta Prævia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Chirurgie utérine++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ATCD de manœuvres endo-utérines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4312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</Words>
  <Application>Microsoft Office PowerPoint</Application>
  <PresentationFormat>Grand écran</PresentationFormat>
  <Paragraphs>50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Courier New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aslaouiwafae@gmail.com</dc:creator>
  <cp:lastModifiedBy>aslaouiwafae@gmail.com</cp:lastModifiedBy>
  <cp:revision>1</cp:revision>
  <dcterms:created xsi:type="dcterms:W3CDTF">2026-02-26T16:42:42Z</dcterms:created>
  <dcterms:modified xsi:type="dcterms:W3CDTF">2026-02-26T16:42:52Z</dcterms:modified>
</cp:coreProperties>
</file>