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8" r:id="rId2"/>
    <p:sldId id="256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43"/>
    <p:restoredTop sz="95082"/>
  </p:normalViewPr>
  <p:slideViewPr>
    <p:cSldViewPr snapToGrid="0" snapToObjects="1">
      <p:cViewPr varScale="1">
        <p:scale>
          <a:sx n="93" d="100"/>
          <a:sy n="93" d="100"/>
        </p:scale>
        <p:origin x="21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59CC30-28B9-1F4E-B77B-0AF300244F8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D9F8C8-B2D1-E044-ADE7-E451FE51A1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4433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11E972-28A1-DD44-B872-4DBAF74A86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46BD41B-264F-2A47-9FBF-C67AD235CE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B1E75A-92DB-0345-BF43-D20C1EAAD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74380-3282-6741-9BBB-A096F8FB0241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8277D9-7BED-FA41-9953-F5FBB600A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A6E52D-1C8A-AF4F-A56E-69389F33B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8E0B-4E82-B24A-9EDF-1A153A59B0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167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F1C479-5231-5F4A-8D55-74C97F02D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93B1AF-7FC8-BC4B-86A2-B2D561D600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89ACE9-AF1E-0F42-8525-2984DB6A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74380-3282-6741-9BBB-A096F8FB0241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5897DE-E35E-A64F-813B-FD7FE8D84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BA3ACD3-52AB-EF4C-A1C6-9B077F800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8E0B-4E82-B24A-9EDF-1A153A59B0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1973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F0DCF9-F87B-F149-AE33-E25A94672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1CA15B4-02D4-9E44-91EC-4FEFCD6798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A352738-F59E-FA46-B62C-630F088A5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74380-3282-6741-9BBB-A096F8FB0241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9E0AA3-A790-2F49-BD65-EAA2EE80B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42DCB3D-818E-D142-AB21-B9FB02702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8E0B-4E82-B24A-9EDF-1A153A59B0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4482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91E9D4-360A-7349-BED7-DF4C0DE39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3995E1-37CB-AA4E-84BF-A63CD0CBC3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A7CB183-6E7E-BC4A-9054-A63DC5B6A9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31E8654-0C18-854E-BE50-1AEF56C8E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74380-3282-6741-9BBB-A096F8FB0241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F507ECD-F197-F346-80C1-CA09E35D5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9511F30-A191-974C-B75F-BF1A003AB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8E0B-4E82-B24A-9EDF-1A153A59B0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3585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AEC20D-A9A1-7A4F-A5D9-FBA35B699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C35F99-AE6A-804D-85D4-1F3F300B24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79AC6E7-68C9-5D4A-A5AF-6B7D38C459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0AD00E3-DA53-C04D-A108-FFBF554645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94626FE-1122-9C4F-8D16-D097FC0E45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3F7181B-3884-AB49-852F-9F69BDA06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74380-3282-6741-9BBB-A096F8FB0241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F266DDC-58C5-A04E-9709-1F7D9E1AC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9FF772C-A46A-0D49-8DAF-421E031C2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8E0B-4E82-B24A-9EDF-1A153A59B0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5932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CECBE4-49FB-3B4F-8631-0F079A59A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6746E64-BAAF-F645-962C-29B356422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74380-3282-6741-9BBB-A096F8FB0241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0E32D49-20E8-854D-83EA-62EA5B254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35082-60EE-0E46-BEEA-0A06BF5C8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8E0B-4E82-B24A-9EDF-1A153A59B0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308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E9C61C1-F789-5942-93B7-5FE5F1F2E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74380-3282-6741-9BBB-A096F8FB0241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42E99C3-3147-054A-8E8F-8F78D2241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912D95-448E-5944-8932-CC8E23883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8E0B-4E82-B24A-9EDF-1A153A59B0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8825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3B54D9-62BD-4E4E-AC7A-FFF7FBB64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25C5D38-F654-304B-A597-A29566493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87C2092-80AF-6D4A-88FF-491F08A2E5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37B0B05-BAA6-044E-8313-A65E03BF8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74380-3282-6741-9BBB-A096F8FB0241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B3BFB3E-66EF-D44D-A063-65776F66A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808DCFD-E3CE-6846-B21F-568C775B4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8E0B-4E82-B24A-9EDF-1A153A59B0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4356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D0E6A2-5ACD-DE4E-BA34-1D9861D53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e l’image 2">
            <a:extLst>
              <a:ext uri="{FF2B5EF4-FFF2-40B4-BE49-F238E27FC236}">
                <a16:creationId xmlns:a16="http://schemas.microsoft.com/office/drawing/2014/main" id="{BD5ABC18-D997-544E-A03E-2E0105FE1A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6980E3C-C33A-EC41-8425-7E0C8F6563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B4F8619-C41E-1348-A1F4-0DA54973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74380-3282-6741-9BBB-A096F8FB0241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4E42439-3531-3B4D-9C77-13C911540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A5CF3F-C8D0-C845-A75E-449703757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8E0B-4E82-B24A-9EDF-1A153A59B0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7688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10DD04-07A4-1C48-B0FB-EC97E630C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FFA6F2D-FF34-2F42-B53F-7962226262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E26CD5-B487-304D-9FD0-F1014AAF6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74380-3282-6741-9BBB-A096F8FB0241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F1DE3C-251A-4D4A-BC05-3A5479A6B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C35762-6310-D043-A793-AF76C879B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8E0B-4E82-B24A-9EDF-1A153A59B0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3821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99165B6-6737-2846-A950-E82CFFC4AC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79740F3-B4AF-9D4C-9EC9-83587E5A02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CF40B2B-F302-FD43-A3D1-3174683A9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74380-3282-6741-9BBB-A096F8FB0241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116FC5A-E236-A14E-ABA9-B00B49E46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4D43EF-FC3F-5A4E-A8ED-34D9BC81B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8E0B-4E82-B24A-9EDF-1A153A59B0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6302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0475AC6-B257-734B-A593-56AB809B0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D92E084-7F01-8A41-826B-DCC3226BB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263A4B-2D00-714A-8956-5508561968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74380-3282-6741-9BBB-A096F8FB0241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BC192A4-5ACC-B34A-8F05-3F44456276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51FBE2-C2EE-A249-937E-7CBA5CC30D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9D8E0B-4E82-B24A-9EDF-1A153A59B0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8264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ADBEDC87-7BF2-0B49-92F9-FA5D2896CFED}"/>
              </a:ext>
            </a:extLst>
          </p:cNvPr>
          <p:cNvSpPr txBox="1"/>
          <p:nvPr/>
        </p:nvSpPr>
        <p:spPr>
          <a:xfrm>
            <a:off x="613064" y="5330536"/>
            <a:ext cx="10546773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IRM orbitaire montrant un hypersignal en séquences T2 et FLAIR intéressant le chiasma optique, sans rehaussement après injection de gadolinium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8C6FE67-DB4A-CB49-B63E-241A2D0529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6" r="3634"/>
          <a:stretch/>
        </p:blipFill>
        <p:spPr>
          <a:xfrm>
            <a:off x="0" y="1476466"/>
            <a:ext cx="4396636" cy="302530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94748B0-A796-2E47-ACD7-019A36B3DD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0" r="12128" b="2332"/>
          <a:stretch/>
        </p:blipFill>
        <p:spPr>
          <a:xfrm>
            <a:off x="4468828" y="1122599"/>
            <a:ext cx="3648038" cy="334932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45CDC3D-7984-4141-9585-E987F03F0B7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7" r="4728"/>
          <a:stretch/>
        </p:blipFill>
        <p:spPr>
          <a:xfrm>
            <a:off x="8172568" y="1265129"/>
            <a:ext cx="4021576" cy="3206793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0A588D0-DEF4-2A44-9F7B-42625F09FC47}"/>
              </a:ext>
            </a:extLst>
          </p:cNvPr>
          <p:cNvSpPr txBox="1"/>
          <p:nvPr/>
        </p:nvSpPr>
        <p:spPr>
          <a:xfrm>
            <a:off x="1605193" y="4501770"/>
            <a:ext cx="1186249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T2 Coronale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8AE1A4E-F51A-EA4A-9248-1DF6FAAAE39F}"/>
              </a:ext>
            </a:extLst>
          </p:cNvPr>
          <p:cNvSpPr txBox="1"/>
          <p:nvPr/>
        </p:nvSpPr>
        <p:spPr>
          <a:xfrm>
            <a:off x="5784881" y="4501770"/>
            <a:ext cx="1015931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FLAIR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4FF6D9D-4741-BE4E-93DE-78D8F675628F}"/>
              </a:ext>
            </a:extLst>
          </p:cNvPr>
          <p:cNvSpPr txBox="1"/>
          <p:nvPr/>
        </p:nvSpPr>
        <p:spPr>
          <a:xfrm>
            <a:off x="9685283" y="4471922"/>
            <a:ext cx="996146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T1 Gado+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CAC5C7-9C33-1241-982E-998BD02384DD}"/>
              </a:ext>
            </a:extLst>
          </p:cNvPr>
          <p:cNvSpPr/>
          <p:nvPr/>
        </p:nvSpPr>
        <p:spPr>
          <a:xfrm>
            <a:off x="3110475" y="291192"/>
            <a:ext cx="5551969" cy="461665"/>
          </a:xfrm>
          <a:prstGeom prst="rect">
            <a:avLst/>
          </a:prstGeom>
          <a:ln w="15875"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fr-FR" sz="2400" dirty="0">
                <a:solidFill>
                  <a:srgbClr val="FF0000"/>
                </a:solidFill>
              </a:rPr>
              <a:t>Atteinte inflammatoire du chiasma optique</a:t>
            </a:r>
          </a:p>
        </p:txBody>
      </p:sp>
    </p:spTree>
    <p:extLst>
      <p:ext uri="{BB962C8B-B14F-4D97-AF65-F5344CB8AC3E}">
        <p14:creationId xmlns:p14="http://schemas.microsoft.com/office/powerpoint/2010/main" val="37684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4586848C-9872-BD4D-A727-506F1359896E}"/>
              </a:ext>
            </a:extLst>
          </p:cNvPr>
          <p:cNvSpPr txBox="1"/>
          <p:nvPr/>
        </p:nvSpPr>
        <p:spPr>
          <a:xfrm>
            <a:off x="1070264" y="5389002"/>
            <a:ext cx="10546773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Les séquences pondérées T2 et FLAIR objectivent un hypersignal du nerf optique gauche au niveau de son segment intra-orbitaire, avec prise de contraste sur les séquences T1 après injection de gadolinium,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A410AAC-3236-C647-95BD-929AF94108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1" b="5652"/>
          <a:stretch/>
        </p:blipFill>
        <p:spPr>
          <a:xfrm>
            <a:off x="4149779" y="773857"/>
            <a:ext cx="3799967" cy="450891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E54EBE-41B7-C245-AC45-086DC9EA79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8" r="4310"/>
          <a:stretch/>
        </p:blipFill>
        <p:spPr>
          <a:xfrm>
            <a:off x="8096070" y="773858"/>
            <a:ext cx="4045825" cy="450891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F80D55C-1FDE-D54C-A37B-159CF6275C5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3" r="6177"/>
          <a:stretch/>
        </p:blipFill>
        <p:spPr>
          <a:xfrm>
            <a:off x="78156" y="748805"/>
            <a:ext cx="3925299" cy="4533968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E0521E62-F387-6241-8B7A-A33CA03E9579}"/>
              </a:ext>
            </a:extLst>
          </p:cNvPr>
          <p:cNvSpPr txBox="1"/>
          <p:nvPr/>
        </p:nvSpPr>
        <p:spPr>
          <a:xfrm>
            <a:off x="1070264" y="6171260"/>
            <a:ext cx="10546773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Anomalies de signal ovoïdes de la substance blanche profonde, en hypersignal sur les séquences T2 et FLAIR, rehaussées après injection de gadolinium.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D093357-4B74-484F-A8E4-518F2AAF9B93}"/>
              </a:ext>
            </a:extLst>
          </p:cNvPr>
          <p:cNvSpPr txBox="1"/>
          <p:nvPr/>
        </p:nvSpPr>
        <p:spPr>
          <a:xfrm>
            <a:off x="1447680" y="4923416"/>
            <a:ext cx="1186249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T2 axiale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4F15AEE-2BFF-B442-920B-3082BAEB2B7D}"/>
              </a:ext>
            </a:extLst>
          </p:cNvPr>
          <p:cNvSpPr txBox="1"/>
          <p:nvPr/>
        </p:nvSpPr>
        <p:spPr>
          <a:xfrm>
            <a:off x="5541796" y="4949641"/>
            <a:ext cx="1015931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FLAIR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4B7DD7F-0595-0640-A1FF-8F53A5C7029F}"/>
              </a:ext>
            </a:extLst>
          </p:cNvPr>
          <p:cNvSpPr txBox="1"/>
          <p:nvPr/>
        </p:nvSpPr>
        <p:spPr>
          <a:xfrm>
            <a:off x="9620909" y="4897479"/>
            <a:ext cx="996146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T1 Gado+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0605ECF-3BB9-1843-AF81-AC156FD18EE6}"/>
              </a:ext>
            </a:extLst>
          </p:cNvPr>
          <p:cNvSpPr/>
          <p:nvPr/>
        </p:nvSpPr>
        <p:spPr>
          <a:xfrm>
            <a:off x="82357" y="28245"/>
            <a:ext cx="12117612" cy="461665"/>
          </a:xfrm>
          <a:prstGeom prst="rect">
            <a:avLst/>
          </a:prstGeom>
          <a:ln w="15875"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fr-FR" sz="2400" dirty="0">
                <a:solidFill>
                  <a:srgbClr val="FF0000"/>
                </a:solidFill>
              </a:rPr>
              <a:t>Névrite optique active gauche + Lésions </a:t>
            </a:r>
            <a:r>
              <a:rPr lang="fr-FR" sz="2400" dirty="0" err="1">
                <a:solidFill>
                  <a:srgbClr val="FF0000"/>
                </a:solidFill>
              </a:rPr>
              <a:t>démyélinisantes</a:t>
            </a:r>
            <a:r>
              <a:rPr lang="fr-FR" sz="2400" dirty="0">
                <a:solidFill>
                  <a:srgbClr val="FF0000"/>
                </a:solidFill>
              </a:rPr>
              <a:t> encéphaliques sus et sous-</a:t>
            </a:r>
            <a:r>
              <a:rPr lang="fr-FR" sz="2400" dirty="0" err="1">
                <a:solidFill>
                  <a:srgbClr val="FF0000"/>
                </a:solidFill>
              </a:rPr>
              <a:t>tentorielles</a:t>
            </a:r>
            <a:endParaRPr lang="fr-F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357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id="{243B4BCA-22D1-A344-8ADA-FC61EA4B1B4E}"/>
              </a:ext>
            </a:extLst>
          </p:cNvPr>
          <p:cNvSpPr txBox="1"/>
          <p:nvPr/>
        </p:nvSpPr>
        <p:spPr>
          <a:xfrm>
            <a:off x="613064" y="5330536"/>
            <a:ext cx="10546773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IRM orbitaire montrant un aspect tuméfié du nerf optique droit au niveau de son segment intra-orbitaire, associé à une infiltration avec prise de contraste de la gaine et de la graisse péri-nerveuse.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CFC0B27-88FA-694F-B307-0F09C9EE95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5725"/>
          <a:stretch/>
        </p:blipFill>
        <p:spPr>
          <a:xfrm>
            <a:off x="8050628" y="1393001"/>
            <a:ext cx="4018965" cy="312953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DA3DBDA-3D48-9B4A-B099-044E4DBC9A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9" r="11745"/>
          <a:stretch/>
        </p:blipFill>
        <p:spPr>
          <a:xfrm>
            <a:off x="212942" y="1387689"/>
            <a:ext cx="3314050" cy="313484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208F467-8E58-9145-8A46-9D1B5857839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0" r="8385"/>
          <a:stretch/>
        </p:blipFill>
        <p:spPr>
          <a:xfrm>
            <a:off x="3770333" y="1387689"/>
            <a:ext cx="4033381" cy="3134847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FADD5894-6E5A-EF4E-80E1-EDE8AFD43BFB}"/>
              </a:ext>
            </a:extLst>
          </p:cNvPr>
          <p:cNvSpPr txBox="1"/>
          <p:nvPr/>
        </p:nvSpPr>
        <p:spPr>
          <a:xfrm>
            <a:off x="1276842" y="4522536"/>
            <a:ext cx="1186249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T2 Coronale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EEC4BBD-B516-1D41-85CD-6612966E1B8E}"/>
              </a:ext>
            </a:extLst>
          </p:cNvPr>
          <p:cNvSpPr txBox="1"/>
          <p:nvPr/>
        </p:nvSpPr>
        <p:spPr>
          <a:xfrm>
            <a:off x="5279057" y="4522536"/>
            <a:ext cx="1015931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FLAIR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CC908B8-D112-9B4F-A815-F75C35EDE281}"/>
              </a:ext>
            </a:extLst>
          </p:cNvPr>
          <p:cNvSpPr txBox="1"/>
          <p:nvPr/>
        </p:nvSpPr>
        <p:spPr>
          <a:xfrm>
            <a:off x="9562037" y="4522536"/>
            <a:ext cx="996146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T1 Gado+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04A5570-4A0C-474D-876B-BA2E3A3431AC}"/>
              </a:ext>
            </a:extLst>
          </p:cNvPr>
          <p:cNvSpPr/>
          <p:nvPr/>
        </p:nvSpPr>
        <p:spPr>
          <a:xfrm>
            <a:off x="4131678" y="291192"/>
            <a:ext cx="3509550" cy="461665"/>
          </a:xfrm>
          <a:prstGeom prst="rect">
            <a:avLst/>
          </a:prstGeom>
          <a:ln w="15875"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fr-FR" sz="2400" dirty="0">
                <a:solidFill>
                  <a:srgbClr val="FF0000"/>
                </a:solidFill>
              </a:rPr>
              <a:t>Péri-névrite optique droite</a:t>
            </a:r>
          </a:p>
        </p:txBody>
      </p:sp>
    </p:spTree>
    <p:extLst>
      <p:ext uri="{BB962C8B-B14F-4D97-AF65-F5344CB8AC3E}">
        <p14:creationId xmlns:p14="http://schemas.microsoft.com/office/powerpoint/2010/main" val="1772327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2A97677A-DFBA-614B-B72F-75B763E7178B}"/>
              </a:ext>
            </a:extLst>
          </p:cNvPr>
          <p:cNvSpPr txBox="1"/>
          <p:nvPr/>
        </p:nvSpPr>
        <p:spPr>
          <a:xfrm>
            <a:off x="613063" y="3928086"/>
            <a:ext cx="10546773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Hypersignal T2/FLAIR du nerf optique gauche (segments intra-orbitaires et intra-canalaires), sans rehaussement post-gadolinium.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02C7EAF-FF7A-7648-8580-AB9DBBCFBD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9" r="11236"/>
          <a:stretch/>
        </p:blipFill>
        <p:spPr>
          <a:xfrm>
            <a:off x="210065" y="1010518"/>
            <a:ext cx="3793524" cy="262694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0665633-7EFC-F248-BE41-D4F79520E1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940" y="1006671"/>
            <a:ext cx="3736963" cy="263811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5CB40-F5E7-1743-80CE-1F6DE812DB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194" y="4695571"/>
            <a:ext cx="2115556" cy="144909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6E42D5A-75E1-9C4F-B880-83B8D7CD6B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254" y="1006671"/>
            <a:ext cx="3744098" cy="2620257"/>
          </a:xfrm>
          <a:prstGeom prst="rect">
            <a:avLst/>
          </a:prstGeom>
        </p:spPr>
      </p:pic>
      <p:sp>
        <p:nvSpPr>
          <p:cNvPr id="17" name="Flèche vers la gauche 16">
            <a:extLst>
              <a:ext uri="{FF2B5EF4-FFF2-40B4-BE49-F238E27FC236}">
                <a16:creationId xmlns:a16="http://schemas.microsoft.com/office/drawing/2014/main" id="{12BD59C3-E94F-6B4C-96D1-DD63BB369A96}"/>
              </a:ext>
            </a:extLst>
          </p:cNvPr>
          <p:cNvSpPr/>
          <p:nvPr/>
        </p:nvSpPr>
        <p:spPr>
          <a:xfrm rot="20500883">
            <a:off x="3039762" y="2063580"/>
            <a:ext cx="296562" cy="74141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lèche vers la gauche 17">
            <a:extLst>
              <a:ext uri="{FF2B5EF4-FFF2-40B4-BE49-F238E27FC236}">
                <a16:creationId xmlns:a16="http://schemas.microsoft.com/office/drawing/2014/main" id="{F6BFA66A-3C68-6A4D-8291-C30EAB09EC08}"/>
              </a:ext>
            </a:extLst>
          </p:cNvPr>
          <p:cNvSpPr/>
          <p:nvPr/>
        </p:nvSpPr>
        <p:spPr>
          <a:xfrm rot="20495312">
            <a:off x="6602626" y="1853517"/>
            <a:ext cx="267730" cy="53546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62A7A01-E192-8949-BD97-CF87E00AA903}"/>
              </a:ext>
            </a:extLst>
          </p:cNvPr>
          <p:cNvSpPr txBox="1"/>
          <p:nvPr/>
        </p:nvSpPr>
        <p:spPr>
          <a:xfrm>
            <a:off x="1513702" y="3277491"/>
            <a:ext cx="1186249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T2 coronale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8FA8642-16EF-DF49-AB59-855E79525C45}"/>
              </a:ext>
            </a:extLst>
          </p:cNvPr>
          <p:cNvSpPr txBox="1"/>
          <p:nvPr/>
        </p:nvSpPr>
        <p:spPr>
          <a:xfrm>
            <a:off x="9475337" y="3293556"/>
            <a:ext cx="1015931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FLAIR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2612418-7E27-EF47-91D6-2C74C4259EE5}"/>
              </a:ext>
            </a:extLst>
          </p:cNvPr>
          <p:cNvSpPr txBox="1"/>
          <p:nvPr/>
        </p:nvSpPr>
        <p:spPr>
          <a:xfrm>
            <a:off x="5761899" y="5857105"/>
            <a:ext cx="1120814" cy="2616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dirty="0"/>
              <a:t>T1 Gado+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6DA677E-04DD-7C4C-B297-2586E3F5C0EE}"/>
              </a:ext>
            </a:extLst>
          </p:cNvPr>
          <p:cNvSpPr txBox="1"/>
          <p:nvPr/>
        </p:nvSpPr>
        <p:spPr>
          <a:xfrm>
            <a:off x="5464296" y="3288374"/>
            <a:ext cx="1186249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T2 coronale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A78F06E-C4D8-A041-A374-CABCDEEB90DD}"/>
              </a:ext>
            </a:extLst>
          </p:cNvPr>
          <p:cNvSpPr/>
          <p:nvPr/>
        </p:nvSpPr>
        <p:spPr>
          <a:xfrm>
            <a:off x="4292424" y="291192"/>
            <a:ext cx="3188052" cy="461665"/>
          </a:xfrm>
          <a:prstGeom prst="rect">
            <a:avLst/>
          </a:prstGeom>
          <a:ln w="15875"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fr-FR" sz="2400" dirty="0">
                <a:solidFill>
                  <a:srgbClr val="FF0000"/>
                </a:solidFill>
              </a:rPr>
              <a:t>Névrite optique gauche</a:t>
            </a:r>
          </a:p>
        </p:txBody>
      </p:sp>
    </p:spTree>
    <p:extLst>
      <p:ext uri="{BB962C8B-B14F-4D97-AF65-F5344CB8AC3E}">
        <p14:creationId xmlns:p14="http://schemas.microsoft.com/office/powerpoint/2010/main" val="102858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40A045CA-A350-D04C-8EB1-A63A326123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3" r="6327" b="3818"/>
          <a:stretch/>
        </p:blipFill>
        <p:spPr>
          <a:xfrm>
            <a:off x="3813837" y="1578297"/>
            <a:ext cx="3946205" cy="306349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A2C3B57-CFE0-5A40-9E04-FDCDA2C62B6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8" r="6040"/>
          <a:stretch/>
        </p:blipFill>
        <p:spPr>
          <a:xfrm>
            <a:off x="0" y="1578297"/>
            <a:ext cx="3813837" cy="306349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41DB7BE-B15F-E241-BBE8-7F920169CC4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7" r="16085"/>
          <a:stretch/>
        </p:blipFill>
        <p:spPr>
          <a:xfrm>
            <a:off x="7871253" y="1578298"/>
            <a:ext cx="4309081" cy="3054282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D521A1B4-ADA0-F741-BCCD-F7682BE80306}"/>
              </a:ext>
            </a:extLst>
          </p:cNvPr>
          <p:cNvSpPr txBox="1"/>
          <p:nvPr/>
        </p:nvSpPr>
        <p:spPr>
          <a:xfrm>
            <a:off x="613064" y="5330536"/>
            <a:ext cx="10546773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Hypersignal FLAIR bilatéral des nerfs optiques avec extension chiasmatique et aux bandelettes optiques, rehaussé après injection de gadolinium.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468D6D1-4B35-F04C-8F6D-B7F4EDD2A1CA}"/>
              </a:ext>
            </a:extLst>
          </p:cNvPr>
          <p:cNvSpPr txBox="1"/>
          <p:nvPr/>
        </p:nvSpPr>
        <p:spPr>
          <a:xfrm>
            <a:off x="5278974" y="4303233"/>
            <a:ext cx="1015931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FLAIR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5D453B1-9B5D-7143-A2E0-FC82054C0430}"/>
              </a:ext>
            </a:extLst>
          </p:cNvPr>
          <p:cNvSpPr txBox="1"/>
          <p:nvPr/>
        </p:nvSpPr>
        <p:spPr>
          <a:xfrm>
            <a:off x="9527720" y="4303233"/>
            <a:ext cx="996146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T1 Gado+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45CCDB8-C46F-2844-AA5E-07FBC8F558FF}"/>
              </a:ext>
            </a:extLst>
          </p:cNvPr>
          <p:cNvSpPr txBox="1"/>
          <p:nvPr/>
        </p:nvSpPr>
        <p:spPr>
          <a:xfrm>
            <a:off x="1398953" y="4294026"/>
            <a:ext cx="1015931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FLAIR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A8D9E8-6BE7-E643-A280-DAD4DBF6291B}"/>
              </a:ext>
            </a:extLst>
          </p:cNvPr>
          <p:cNvSpPr/>
          <p:nvPr/>
        </p:nvSpPr>
        <p:spPr>
          <a:xfrm>
            <a:off x="3028689" y="291192"/>
            <a:ext cx="5715539" cy="461665"/>
          </a:xfrm>
          <a:prstGeom prst="rect">
            <a:avLst/>
          </a:prstGeom>
          <a:ln w="15875"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fr-FR" sz="2400" dirty="0">
                <a:solidFill>
                  <a:srgbClr val="FF0000"/>
                </a:solidFill>
              </a:rPr>
              <a:t>Névrite optique active étendue et bilatérale</a:t>
            </a:r>
          </a:p>
        </p:txBody>
      </p:sp>
    </p:spTree>
    <p:extLst>
      <p:ext uri="{BB962C8B-B14F-4D97-AF65-F5344CB8AC3E}">
        <p14:creationId xmlns:p14="http://schemas.microsoft.com/office/powerpoint/2010/main" val="423784024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210</Words>
  <Application>Microsoft Macintosh PowerPoint</Application>
  <PresentationFormat>Grand écran</PresentationFormat>
  <Paragraphs>27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Microsoft Office</dc:creator>
  <cp:lastModifiedBy>Utilisateur Microsoft Office</cp:lastModifiedBy>
  <cp:revision>18</cp:revision>
  <dcterms:created xsi:type="dcterms:W3CDTF">2026-02-26T21:22:13Z</dcterms:created>
  <dcterms:modified xsi:type="dcterms:W3CDTF">2026-02-27T21:49:52Z</dcterms:modified>
</cp:coreProperties>
</file>