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9" r:id="rId3"/>
    <p:sldId id="257" r:id="rId4"/>
    <p:sldId id="262"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ADF"/>
    <a:srgbClr val="FFC6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8A20D-2E4D-9DAF-FF90-C060620047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39C45F-9FF3-9E2B-459A-F2D3D4EEEF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107F1C-A056-3BBF-3CDF-383443200743}"/>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5" name="Footer Placeholder 4">
            <a:extLst>
              <a:ext uri="{FF2B5EF4-FFF2-40B4-BE49-F238E27FC236}">
                <a16:creationId xmlns:a16="http://schemas.microsoft.com/office/drawing/2014/main" id="{371A0B46-63C8-987A-6ADB-EA9183F475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614AC-4A24-55EC-0A22-94F25B78A6D9}"/>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2905995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45CF-5A46-6B1E-372E-17BAA218EA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D1A77-28C0-925B-29AD-CAE6C683E9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D38139-14A5-8FD2-D6C0-F2F762ADB031}"/>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5" name="Footer Placeholder 4">
            <a:extLst>
              <a:ext uri="{FF2B5EF4-FFF2-40B4-BE49-F238E27FC236}">
                <a16:creationId xmlns:a16="http://schemas.microsoft.com/office/drawing/2014/main" id="{E7AB833D-6903-D7A2-1990-EE5DB2900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6889F5-4D41-4ABF-0A69-5FBF7C930392}"/>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131308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90111-96F6-2427-A8C0-E3AFCB3F15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A3E100-D2BA-811D-4581-5CF7C21598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7DF2B1-1136-742B-1A74-FD877440E4BF}"/>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5" name="Footer Placeholder 4">
            <a:extLst>
              <a:ext uri="{FF2B5EF4-FFF2-40B4-BE49-F238E27FC236}">
                <a16:creationId xmlns:a16="http://schemas.microsoft.com/office/drawing/2014/main" id="{BDD22D93-F58C-495B-F857-496FF933D1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22738E-BF7C-BA1E-3B95-7AA705029582}"/>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2719662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6CB50-7E45-318A-DFC6-BE326DE05B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5456E2-AF02-A3A8-0A1D-38B063BAB8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71A998-173B-C4B3-DF1D-D14B18F966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BB6C5-71BD-19D5-DE83-A448A7C8D5DF}"/>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6" name="Footer Placeholder 5">
            <a:extLst>
              <a:ext uri="{FF2B5EF4-FFF2-40B4-BE49-F238E27FC236}">
                <a16:creationId xmlns:a16="http://schemas.microsoft.com/office/drawing/2014/main" id="{46A55AE4-9BBF-0979-E99B-BAC4930BD0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C019B2-1C10-CA7D-A12C-AA4C08152691}"/>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2858249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49AF-F251-3164-6E79-69BAFCDCC2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EF0713-B9EB-186F-AB40-F11A10E3B3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1AF798-FFAC-CA01-7BA2-0DD99401D5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E7B27E-4156-44A1-1785-646119EE34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8736C8-0B6B-6488-5AEE-65FD618569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25C8FC-0A0F-579F-64BB-323687BC9118}"/>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8" name="Footer Placeholder 7">
            <a:extLst>
              <a:ext uri="{FF2B5EF4-FFF2-40B4-BE49-F238E27FC236}">
                <a16:creationId xmlns:a16="http://schemas.microsoft.com/office/drawing/2014/main" id="{42053D5F-89A4-FC62-2405-47732402B6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674145-80C9-F6EF-534E-4DC13F1AEBEC}"/>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3590395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1CD1-F104-FD37-CC1B-A25D63E117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75E6EB-F7E0-6201-228B-A6EDB51213CA}"/>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4" name="Footer Placeholder 3">
            <a:extLst>
              <a:ext uri="{FF2B5EF4-FFF2-40B4-BE49-F238E27FC236}">
                <a16:creationId xmlns:a16="http://schemas.microsoft.com/office/drawing/2014/main" id="{8DCD787D-4057-69A4-C6D3-AC12230E69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21991-1FF0-C04D-5E59-82F17D626786}"/>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640722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8DE117-E89B-D87F-6FEF-1803DC5CFA54}"/>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3" name="Footer Placeholder 2">
            <a:extLst>
              <a:ext uri="{FF2B5EF4-FFF2-40B4-BE49-F238E27FC236}">
                <a16:creationId xmlns:a16="http://schemas.microsoft.com/office/drawing/2014/main" id="{AA7C541E-8BB0-EC30-C258-00820C0199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AEBBEC-38C5-47B3-319B-01512582E848}"/>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295682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1763-ED66-AA8A-A548-AEC1B67BB7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3FC988-4335-3550-E97F-594FB83096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F01407-B390-2F4E-DA3E-8FC3DE9F76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4C3A00-9128-CCBD-579F-6318AEBAA4AE}"/>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6" name="Footer Placeholder 5">
            <a:extLst>
              <a:ext uri="{FF2B5EF4-FFF2-40B4-BE49-F238E27FC236}">
                <a16:creationId xmlns:a16="http://schemas.microsoft.com/office/drawing/2014/main" id="{4AFDA389-156B-3F78-985C-8DC9EC5ACD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3BAA1D-FA32-4BF9-8CC1-DFC5CAF87CAA}"/>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318760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B1702-3A6C-AA13-B2EC-EDCB91BD5E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14F43C-560B-8D86-6F11-C726D8046B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8C0A48-1EAB-E379-E347-92E780B46D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B1B1A5-DECD-34BD-1ADC-C80EFDF20D26}"/>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6" name="Footer Placeholder 5">
            <a:extLst>
              <a:ext uri="{FF2B5EF4-FFF2-40B4-BE49-F238E27FC236}">
                <a16:creationId xmlns:a16="http://schemas.microsoft.com/office/drawing/2014/main" id="{CA6CEC38-EB06-A9E2-8CD9-EFC5B89B9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5C3CA9-0D69-F3A7-03C0-59776C68446F}"/>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1250426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28E81-7865-7E2E-EAEC-AC3AF0212B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F4A03B-062A-0084-B8E7-6E5A03F233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E0EF3D-47B0-B4DD-1BA2-ECE5EE8AE0C5}"/>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5" name="Footer Placeholder 4">
            <a:extLst>
              <a:ext uri="{FF2B5EF4-FFF2-40B4-BE49-F238E27FC236}">
                <a16:creationId xmlns:a16="http://schemas.microsoft.com/office/drawing/2014/main" id="{E92C1B18-1E13-76D0-8B5E-4A039595A3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F3F8D-075F-75BA-F688-133B8AC21E94}"/>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180346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A54349-B9BB-F574-D406-FB5AF88C47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C69465-4D8B-EE82-C849-3354CA9121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F95FD0-A22C-021E-ED87-1D3D1817FB11}"/>
              </a:ext>
            </a:extLst>
          </p:cNvPr>
          <p:cNvSpPr>
            <a:spLocks noGrp="1"/>
          </p:cNvSpPr>
          <p:nvPr>
            <p:ph type="dt" sz="half" idx="10"/>
          </p:nvPr>
        </p:nvSpPr>
        <p:spPr/>
        <p:txBody>
          <a:bodyPr/>
          <a:lstStyle/>
          <a:p>
            <a:fld id="{17FB08AB-B948-497B-BB13-B3FA10DC4E68}" type="datetimeFigureOut">
              <a:rPr lang="en-US" smtClean="0"/>
              <a:t>2/28/2026</a:t>
            </a:fld>
            <a:endParaRPr lang="en-US"/>
          </a:p>
        </p:txBody>
      </p:sp>
      <p:sp>
        <p:nvSpPr>
          <p:cNvPr id="5" name="Footer Placeholder 4">
            <a:extLst>
              <a:ext uri="{FF2B5EF4-FFF2-40B4-BE49-F238E27FC236}">
                <a16:creationId xmlns:a16="http://schemas.microsoft.com/office/drawing/2014/main" id="{D383E96B-6E93-8566-D097-224D4D6E0A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96EB59-0484-2674-7272-CCA4A1E72B7E}"/>
              </a:ext>
            </a:extLst>
          </p:cNvPr>
          <p:cNvSpPr>
            <a:spLocks noGrp="1"/>
          </p:cNvSpPr>
          <p:nvPr>
            <p:ph type="sldNum" sz="quarter" idx="12"/>
          </p:nvPr>
        </p:nvSpPr>
        <p:spPr/>
        <p:txBody>
          <a:bodyPr/>
          <a:lstStyle/>
          <a:p>
            <a:fld id="{A77C853E-7541-4EEC-80E2-B5DA5868ECDF}" type="slidenum">
              <a:rPr lang="en-US" smtClean="0"/>
              <a:t>‹#›</a:t>
            </a:fld>
            <a:endParaRPr lang="en-US"/>
          </a:p>
        </p:txBody>
      </p:sp>
    </p:spTree>
    <p:extLst>
      <p:ext uri="{BB962C8B-B14F-4D97-AF65-F5344CB8AC3E}">
        <p14:creationId xmlns:p14="http://schemas.microsoft.com/office/powerpoint/2010/main" val="2210212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73CCA3-1FBD-3D86-671B-F0DF2A56AE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71B1EC-1CB8-F7D8-0A74-2EEC9B38C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70E28A-5109-5EF1-D2D7-1FBB8D0300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FB08AB-B948-497B-BB13-B3FA10DC4E68}" type="datetimeFigureOut">
              <a:rPr lang="en-US" smtClean="0"/>
              <a:t>2/28/2026</a:t>
            </a:fld>
            <a:endParaRPr lang="en-US"/>
          </a:p>
        </p:txBody>
      </p:sp>
      <p:sp>
        <p:nvSpPr>
          <p:cNvPr id="5" name="Footer Placeholder 4">
            <a:extLst>
              <a:ext uri="{FF2B5EF4-FFF2-40B4-BE49-F238E27FC236}">
                <a16:creationId xmlns:a16="http://schemas.microsoft.com/office/drawing/2014/main" id="{A899FE56-A27B-67D4-F59B-478FF27E13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AB0970-D780-A3CB-0999-12EDC05F4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C853E-7541-4EEC-80E2-B5DA5868ECDF}" type="slidenum">
              <a:rPr lang="en-US" smtClean="0"/>
              <a:t>‹#›</a:t>
            </a:fld>
            <a:endParaRPr lang="en-US"/>
          </a:p>
        </p:txBody>
      </p:sp>
    </p:spTree>
    <p:extLst>
      <p:ext uri="{BB962C8B-B14F-4D97-AF65-F5344CB8AC3E}">
        <p14:creationId xmlns:p14="http://schemas.microsoft.com/office/powerpoint/2010/main" val="4035531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F8F27-BB82-C9D8-1AF6-AC84FA9B84E0}"/>
              </a:ext>
            </a:extLst>
          </p:cNvPr>
          <p:cNvSpPr>
            <a:spLocks noGrp="1"/>
          </p:cNvSpPr>
          <p:nvPr>
            <p:ph type="ctrTitle"/>
          </p:nvPr>
        </p:nvSpPr>
        <p:spPr>
          <a:xfrm>
            <a:off x="-80914" y="37504"/>
            <a:ext cx="7772400" cy="801312"/>
          </a:xfrm>
        </p:spPr>
        <p:txBody>
          <a:bodyPr>
            <a:normAutofit fontScale="90000"/>
          </a:bodyPr>
          <a:lstStyle/>
          <a:p>
            <a:r>
              <a:rPr lang="en-US" dirty="0" err="1"/>
              <a:t>Parotide</a:t>
            </a:r>
            <a:r>
              <a:rPr lang="en-US" dirty="0"/>
              <a:t> </a:t>
            </a:r>
            <a:r>
              <a:rPr lang="en-US" dirty="0" err="1"/>
              <a:t>normale</a:t>
            </a:r>
            <a:r>
              <a:rPr lang="en-US" dirty="0"/>
              <a:t> à </a:t>
            </a:r>
            <a:r>
              <a:rPr lang="en-US" dirty="0" err="1"/>
              <a:t>l’IRM</a:t>
            </a:r>
            <a:endParaRPr lang="en-US" dirty="0"/>
          </a:p>
        </p:txBody>
      </p:sp>
      <p:sp>
        <p:nvSpPr>
          <p:cNvPr id="3" name="Subtitle 2">
            <a:extLst>
              <a:ext uri="{FF2B5EF4-FFF2-40B4-BE49-F238E27FC236}">
                <a16:creationId xmlns:a16="http://schemas.microsoft.com/office/drawing/2014/main" id="{F141F5A7-ED26-7365-43C1-EE5082CD7708}"/>
              </a:ext>
            </a:extLst>
          </p:cNvPr>
          <p:cNvSpPr>
            <a:spLocks noGrp="1"/>
          </p:cNvSpPr>
          <p:nvPr>
            <p:ph type="subTitle" idx="1"/>
          </p:nvPr>
        </p:nvSpPr>
        <p:spPr>
          <a:xfrm>
            <a:off x="160256" y="801312"/>
            <a:ext cx="4421171" cy="5901146"/>
          </a:xfrm>
          <a:solidFill>
            <a:schemeClr val="accent1">
              <a:lumMod val="20000"/>
              <a:lumOff val="80000"/>
            </a:schemeClr>
          </a:solidFill>
          <a:ln w="19050">
            <a:solidFill>
              <a:srgbClr val="0070C0"/>
            </a:solidFill>
          </a:ln>
        </p:spPr>
        <p:txBody>
          <a:bodyPr>
            <a:normAutofit fontScale="25000" lnSpcReduction="20000"/>
          </a:bodyPr>
          <a:lstStyle/>
          <a:p>
            <a:pPr algn="l">
              <a:buNone/>
            </a:pPr>
            <a:r>
              <a:rPr lang="fr-FR" sz="5600" b="1" dirty="0">
                <a:solidFill>
                  <a:schemeClr val="tx1"/>
                </a:solidFill>
                <a:latin typeface="Times New Roman" panose="02020603050405020304" pitchFamily="18" charset="0"/>
                <a:cs typeface="Times New Roman" panose="02020603050405020304" pitchFamily="18" charset="0"/>
              </a:rPr>
              <a:t>Séquence pondérée T1 :</a:t>
            </a:r>
          </a:p>
          <a:p>
            <a:pPr algn="l">
              <a:buNone/>
            </a:pPr>
            <a:r>
              <a:rPr lang="fr-FR" sz="5600" dirty="0">
                <a:solidFill>
                  <a:schemeClr val="tx1"/>
                </a:solidFill>
                <a:latin typeface="Times New Roman" panose="02020603050405020304" pitchFamily="18" charset="0"/>
                <a:cs typeface="Times New Roman" panose="02020603050405020304" pitchFamily="18" charset="0"/>
              </a:rPr>
              <a:t>Signal </a:t>
            </a:r>
            <a:r>
              <a:rPr lang="fr-FR" sz="5600" b="1" dirty="0">
                <a:solidFill>
                  <a:schemeClr val="tx1"/>
                </a:solidFill>
                <a:latin typeface="Times New Roman" panose="02020603050405020304" pitchFamily="18" charset="0"/>
                <a:cs typeface="Times New Roman" panose="02020603050405020304" pitchFamily="18" charset="0"/>
              </a:rPr>
              <a:t>intermédiaire à modérément </a:t>
            </a:r>
            <a:r>
              <a:rPr lang="fr-FR" sz="5600" b="1" dirty="0" err="1">
                <a:solidFill>
                  <a:schemeClr val="tx1"/>
                </a:solidFill>
                <a:latin typeface="Times New Roman" panose="02020603050405020304" pitchFamily="18" charset="0"/>
                <a:cs typeface="Times New Roman" panose="02020603050405020304" pitchFamily="18" charset="0"/>
              </a:rPr>
              <a:t>hyperintense</a:t>
            </a:r>
            <a:endParaRPr lang="fr-FR" sz="5600" dirty="0">
              <a:solidFill>
                <a:schemeClr val="tx1"/>
              </a:solidFill>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Légèrement plus </a:t>
            </a:r>
            <a:r>
              <a:rPr lang="fr-FR" sz="5600" dirty="0" err="1">
                <a:solidFill>
                  <a:schemeClr val="tx1"/>
                </a:solidFill>
                <a:latin typeface="Times New Roman" panose="02020603050405020304" pitchFamily="18" charset="0"/>
                <a:cs typeface="Times New Roman" panose="02020603050405020304" pitchFamily="18" charset="0"/>
              </a:rPr>
              <a:t>hyperintense</a:t>
            </a:r>
            <a:r>
              <a:rPr lang="fr-FR" sz="5600" dirty="0">
                <a:solidFill>
                  <a:schemeClr val="tx1"/>
                </a:solidFill>
                <a:latin typeface="Times New Roman" panose="02020603050405020304" pitchFamily="18" charset="0"/>
                <a:cs typeface="Times New Roman" panose="02020603050405020304" pitchFamily="18" charset="0"/>
              </a:rPr>
              <a:t> que le muscle</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Homogène</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Augmentation du signal avec l’âge (involution graisseuse)</a:t>
            </a:r>
            <a:br>
              <a:rPr lang="fr-FR" sz="5600" dirty="0">
                <a:solidFill>
                  <a:schemeClr val="tx1"/>
                </a:solidFill>
                <a:latin typeface="Times New Roman" panose="02020603050405020304" pitchFamily="18" charset="0"/>
                <a:cs typeface="Times New Roman" panose="02020603050405020304" pitchFamily="18" charset="0"/>
              </a:rPr>
            </a:br>
            <a:endParaRPr lang="fr-FR" sz="5600" dirty="0">
              <a:solidFill>
                <a:schemeClr val="tx1"/>
              </a:solidFill>
              <a:latin typeface="Times New Roman" panose="02020603050405020304" pitchFamily="18" charset="0"/>
              <a:cs typeface="Times New Roman" panose="02020603050405020304" pitchFamily="18" charset="0"/>
            </a:endParaRPr>
          </a:p>
          <a:p>
            <a:pPr algn="l"/>
            <a:r>
              <a:rPr lang="fr-FR" sz="5600" b="1" dirty="0">
                <a:solidFill>
                  <a:schemeClr val="tx1"/>
                </a:solidFill>
                <a:latin typeface="Times New Roman" panose="02020603050405020304" pitchFamily="18" charset="0"/>
                <a:cs typeface="Times New Roman" panose="02020603050405020304" pitchFamily="18" charset="0"/>
              </a:rPr>
              <a:t>Séquence pondérée T2:</a:t>
            </a:r>
          </a:p>
          <a:p>
            <a:pPr algn="l"/>
            <a:r>
              <a:rPr lang="fr-FR" sz="5600" dirty="0">
                <a:solidFill>
                  <a:schemeClr val="tx1"/>
                </a:solidFill>
                <a:latin typeface="Times New Roman" panose="02020603050405020304" pitchFamily="18" charset="0"/>
                <a:cs typeface="Times New Roman" panose="02020603050405020304" pitchFamily="18" charset="0"/>
              </a:rPr>
              <a:t>Signal </a:t>
            </a:r>
            <a:r>
              <a:rPr lang="fr-FR" sz="5600" b="1" dirty="0">
                <a:solidFill>
                  <a:schemeClr val="tx1"/>
                </a:solidFill>
                <a:latin typeface="Times New Roman" panose="02020603050405020304" pitchFamily="18" charset="0"/>
                <a:cs typeface="Times New Roman" panose="02020603050405020304" pitchFamily="18" charset="0"/>
              </a:rPr>
              <a:t>intermédiaire à modérément </a:t>
            </a:r>
            <a:r>
              <a:rPr lang="fr-FR" sz="5600" b="1" dirty="0" err="1">
                <a:solidFill>
                  <a:schemeClr val="tx1"/>
                </a:solidFill>
                <a:latin typeface="Times New Roman" panose="02020603050405020304" pitchFamily="18" charset="0"/>
                <a:cs typeface="Times New Roman" panose="02020603050405020304" pitchFamily="18" charset="0"/>
              </a:rPr>
              <a:t>hyperintense</a:t>
            </a:r>
            <a:endParaRPr lang="fr-FR" sz="5600" dirty="0">
              <a:solidFill>
                <a:schemeClr val="tx1"/>
              </a:solidFill>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Moins intense que le LCR</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Homogène</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Canal de Sténon parfois visible en hypersignal linéaire</a:t>
            </a:r>
          </a:p>
          <a:p>
            <a:pPr algn="l">
              <a:buFont typeface="Arial" panose="020B0604020202020204" pitchFamily="34" charset="0"/>
              <a:buChar char="•"/>
            </a:pPr>
            <a:endParaRPr lang="fr-FR" sz="5600" dirty="0">
              <a:solidFill>
                <a:schemeClr val="tx1"/>
              </a:solidFill>
              <a:latin typeface="Times New Roman" panose="02020603050405020304" pitchFamily="18" charset="0"/>
              <a:cs typeface="Times New Roman" panose="02020603050405020304" pitchFamily="18" charset="0"/>
            </a:endParaRPr>
          </a:p>
          <a:p>
            <a:pPr algn="l">
              <a:buNone/>
            </a:pPr>
            <a:r>
              <a:rPr lang="fr-FR" sz="5600" b="1" dirty="0">
                <a:solidFill>
                  <a:schemeClr val="tx1"/>
                </a:solidFill>
                <a:latin typeface="Times New Roman" panose="02020603050405020304" pitchFamily="18" charset="0"/>
                <a:cs typeface="Times New Roman" panose="02020603050405020304" pitchFamily="18" charset="0"/>
              </a:rPr>
              <a:t>Perfusion dynamique:</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Prise de contraste </a:t>
            </a:r>
            <a:r>
              <a:rPr lang="fr-FR" sz="5600" b="1" dirty="0">
                <a:solidFill>
                  <a:schemeClr val="tx1"/>
                </a:solidFill>
                <a:latin typeface="Times New Roman" panose="02020603050405020304" pitchFamily="18" charset="0"/>
                <a:cs typeface="Times New Roman" panose="02020603050405020304" pitchFamily="18" charset="0"/>
              </a:rPr>
              <a:t>modérée et progressive</a:t>
            </a:r>
            <a:endParaRPr lang="fr-FR" sz="5600" dirty="0">
              <a:solidFill>
                <a:schemeClr val="tx1"/>
              </a:solidFill>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Courbe de type :</a:t>
            </a:r>
          </a:p>
          <a:p>
            <a:pPr marL="742950" lvl="1" indent="-285750"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Montée progressive</a:t>
            </a:r>
          </a:p>
          <a:p>
            <a:pPr marL="742950" lvl="1" indent="-285750"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Plateau stable</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Pas de </a:t>
            </a:r>
            <a:r>
              <a:rPr lang="fr-FR" sz="5600" dirty="0" err="1">
                <a:solidFill>
                  <a:schemeClr val="tx1"/>
                </a:solidFill>
                <a:latin typeface="Times New Roman" panose="02020603050405020304" pitchFamily="18" charset="0"/>
                <a:cs typeface="Times New Roman" panose="02020603050405020304" pitchFamily="18" charset="0"/>
              </a:rPr>
              <a:t>wash</a:t>
            </a:r>
            <a:r>
              <a:rPr lang="fr-FR" sz="5600" dirty="0">
                <a:solidFill>
                  <a:schemeClr val="tx1"/>
                </a:solidFill>
                <a:latin typeface="Times New Roman" panose="02020603050405020304" pitchFamily="18" charset="0"/>
                <a:cs typeface="Times New Roman" panose="02020603050405020304" pitchFamily="18" charset="0"/>
              </a:rPr>
              <a:t>-out rapide</a:t>
            </a:r>
          </a:p>
          <a:p>
            <a:pPr algn="l">
              <a:buNone/>
            </a:pPr>
            <a:endParaRPr lang="fr-FR" sz="5600" dirty="0">
              <a:solidFill>
                <a:schemeClr val="tx1"/>
              </a:solidFill>
              <a:latin typeface="Times New Roman" panose="02020603050405020304" pitchFamily="18" charset="0"/>
              <a:cs typeface="Times New Roman" panose="02020603050405020304" pitchFamily="18" charset="0"/>
            </a:endParaRPr>
          </a:p>
          <a:p>
            <a:pPr algn="l">
              <a:buNone/>
            </a:pPr>
            <a:r>
              <a:rPr lang="fr-FR" sz="5600" b="1" dirty="0">
                <a:solidFill>
                  <a:schemeClr val="tx1"/>
                </a:solidFill>
                <a:latin typeface="Times New Roman" panose="02020603050405020304" pitchFamily="18" charset="0"/>
                <a:cs typeface="Times New Roman" panose="02020603050405020304" pitchFamily="18" charset="0"/>
              </a:rPr>
              <a:t>T1 injecté avec saturation de la graisse:</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Rehaussement </a:t>
            </a:r>
            <a:r>
              <a:rPr lang="fr-FR" sz="5600" b="1" dirty="0">
                <a:solidFill>
                  <a:schemeClr val="tx1"/>
                </a:solidFill>
                <a:latin typeface="Times New Roman" panose="02020603050405020304" pitchFamily="18" charset="0"/>
                <a:cs typeface="Times New Roman" panose="02020603050405020304" pitchFamily="18" charset="0"/>
              </a:rPr>
              <a:t>homogène et modéré</a:t>
            </a:r>
            <a:endParaRPr lang="fr-FR" sz="5600" dirty="0">
              <a:solidFill>
                <a:schemeClr val="tx1"/>
              </a:solidFill>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Respect des limites capsulaires</a:t>
            </a:r>
          </a:p>
          <a:p>
            <a:pPr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Absence :</a:t>
            </a:r>
          </a:p>
          <a:p>
            <a:pPr marL="742950" lvl="1" indent="-285750"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De zone nodulaire</a:t>
            </a:r>
          </a:p>
          <a:p>
            <a:pPr marL="742950" lvl="1" indent="-285750"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De composante kystique</a:t>
            </a:r>
          </a:p>
          <a:p>
            <a:pPr marL="742950" lvl="1" indent="-285750" algn="l">
              <a:buFont typeface="Arial" panose="020B0604020202020204" pitchFamily="34" charset="0"/>
              <a:buChar char="•"/>
            </a:pPr>
            <a:r>
              <a:rPr lang="fr-FR" sz="5600" dirty="0">
                <a:solidFill>
                  <a:schemeClr val="tx1"/>
                </a:solidFill>
                <a:latin typeface="Times New Roman" panose="02020603050405020304" pitchFamily="18" charset="0"/>
                <a:cs typeface="Times New Roman" panose="02020603050405020304" pitchFamily="18" charset="0"/>
              </a:rPr>
              <a:t>D’extension </a:t>
            </a:r>
            <a:r>
              <a:rPr lang="fr-FR" sz="5600" dirty="0" err="1">
                <a:solidFill>
                  <a:schemeClr val="tx1"/>
                </a:solidFill>
                <a:latin typeface="Times New Roman" panose="02020603050405020304" pitchFamily="18" charset="0"/>
                <a:cs typeface="Times New Roman" panose="02020603050405020304" pitchFamily="18" charset="0"/>
              </a:rPr>
              <a:t>périnerveuse</a:t>
            </a:r>
            <a:endParaRPr lang="fr-FR" sz="5600" dirty="0">
              <a:solidFill>
                <a:schemeClr val="tx1"/>
              </a:solidFill>
              <a:latin typeface="Times New Roman" panose="02020603050405020304" pitchFamily="18"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39B5A1CE-B729-B655-1618-9BD8ABC94352}"/>
              </a:ext>
            </a:extLst>
          </p:cNvPr>
          <p:cNvSpPr txBox="1"/>
          <p:nvPr/>
        </p:nvSpPr>
        <p:spPr>
          <a:xfrm>
            <a:off x="4826524" y="801312"/>
            <a:ext cx="3487917" cy="2462213"/>
          </a:xfrm>
          <a:prstGeom prst="rect">
            <a:avLst/>
          </a:prstGeom>
          <a:solidFill>
            <a:schemeClr val="tx2">
              <a:lumMod val="20000"/>
              <a:lumOff val="80000"/>
            </a:schemeClr>
          </a:solidFill>
          <a:ln>
            <a:solidFill>
              <a:srgbClr val="002060"/>
            </a:solidFill>
          </a:ln>
        </p:spPr>
        <p:txBody>
          <a:bodyPr wrap="square">
            <a:spAutoFit/>
          </a:bodyPr>
          <a:lstStyle/>
          <a:p>
            <a:pPr algn="l">
              <a:buNone/>
            </a:pPr>
            <a:r>
              <a:rPr lang="fr-FR" sz="1400" b="1" dirty="0">
                <a:solidFill>
                  <a:schemeClr val="tx1"/>
                </a:solidFill>
                <a:latin typeface="Times New Roman" panose="02020603050405020304" pitchFamily="18" charset="0"/>
                <a:cs typeface="Times New Roman" panose="02020603050405020304" pitchFamily="18" charset="0"/>
              </a:rPr>
              <a:t>Séquence T2 avec saturation de la graisse:</a:t>
            </a:r>
          </a:p>
          <a:p>
            <a:pPr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Signal parenchymateux homogène</a:t>
            </a:r>
          </a:p>
          <a:p>
            <a:pPr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Suppression du contingent graisseux</a:t>
            </a:r>
          </a:p>
          <a:p>
            <a:pPr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Pas d’hétérogénéité focale</a:t>
            </a:r>
            <a:br>
              <a:rPr lang="fr-FR" sz="1400" dirty="0">
                <a:solidFill>
                  <a:schemeClr val="tx1"/>
                </a:solidFill>
                <a:latin typeface="Times New Roman" panose="02020603050405020304" pitchFamily="18" charset="0"/>
                <a:cs typeface="Times New Roman" panose="02020603050405020304" pitchFamily="18" charset="0"/>
              </a:rPr>
            </a:br>
            <a:endParaRPr lang="fr-FR" sz="1400" dirty="0">
              <a:solidFill>
                <a:schemeClr val="tx1"/>
              </a:solidFill>
              <a:latin typeface="Times New Roman" panose="02020603050405020304" pitchFamily="18" charset="0"/>
              <a:cs typeface="Times New Roman" panose="02020603050405020304" pitchFamily="18" charset="0"/>
            </a:endParaRPr>
          </a:p>
          <a:p>
            <a:pPr algn="l">
              <a:buNone/>
            </a:pPr>
            <a:r>
              <a:rPr lang="fr-FR" sz="1400" b="1" dirty="0">
                <a:solidFill>
                  <a:schemeClr val="tx1"/>
                </a:solidFill>
                <a:latin typeface="Times New Roman" panose="02020603050405020304" pitchFamily="18" charset="0"/>
                <a:cs typeface="Times New Roman" panose="02020603050405020304" pitchFamily="18" charset="0"/>
              </a:rPr>
              <a:t>Séquence de diffusion (DWI):</a:t>
            </a:r>
          </a:p>
          <a:p>
            <a:pPr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Pas d’hypersignal pathologique en b1000</a:t>
            </a:r>
          </a:p>
          <a:p>
            <a:pPr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Diffusion libre</a:t>
            </a:r>
          </a:p>
          <a:p>
            <a:pPr algn="l">
              <a:buFont typeface="Arial" panose="020B0604020202020204" pitchFamily="34" charset="0"/>
              <a:buChar char="•"/>
            </a:pPr>
            <a:r>
              <a:rPr lang="fr-FR" sz="1400" b="1" dirty="0">
                <a:solidFill>
                  <a:schemeClr val="tx1"/>
                </a:solidFill>
                <a:latin typeface="Times New Roman" panose="02020603050405020304" pitchFamily="18" charset="0"/>
                <a:cs typeface="Times New Roman" panose="02020603050405020304" pitchFamily="18" charset="0"/>
              </a:rPr>
              <a:t>ADC élevé</a:t>
            </a:r>
            <a:endParaRPr lang="fr-FR" sz="1400" dirty="0">
              <a:solidFill>
                <a:schemeClr val="tx1"/>
              </a:solidFill>
              <a:latin typeface="Times New Roman" panose="02020603050405020304" pitchFamily="18" charset="0"/>
              <a:cs typeface="Times New Roman" panose="02020603050405020304" pitchFamily="18" charset="0"/>
            </a:endParaRPr>
          </a:p>
          <a:p>
            <a:pPr marL="742950" lvl="1" indent="-285750"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Environ 1.2–1.6 × 10⁻³ mm²/s</a:t>
            </a:r>
          </a:p>
          <a:p>
            <a:pPr marL="742950" lvl="1" indent="-285750" algn="l">
              <a:buFont typeface="Arial" panose="020B0604020202020204" pitchFamily="34" charset="0"/>
              <a:buChar char="•"/>
            </a:pPr>
            <a:r>
              <a:rPr lang="fr-FR" sz="1400" dirty="0">
                <a:solidFill>
                  <a:schemeClr val="tx1"/>
                </a:solidFill>
                <a:latin typeface="Times New Roman" panose="02020603050405020304" pitchFamily="18" charset="0"/>
                <a:cs typeface="Times New Roman" panose="02020603050405020304" pitchFamily="18" charset="0"/>
              </a:rPr>
              <a:t>ADC symétrique bilatéral</a:t>
            </a:r>
          </a:p>
        </p:txBody>
      </p:sp>
      <p:pic>
        <p:nvPicPr>
          <p:cNvPr id="6" name="Picture 5">
            <a:extLst>
              <a:ext uri="{FF2B5EF4-FFF2-40B4-BE49-F238E27FC236}">
                <a16:creationId xmlns:a16="http://schemas.microsoft.com/office/drawing/2014/main" id="{3DCD3C76-B554-8BE7-530E-D4D6AFC11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7501" y="139398"/>
            <a:ext cx="3274243" cy="2905459"/>
          </a:xfrm>
          <a:prstGeom prst="rect">
            <a:avLst/>
          </a:prstGeom>
        </p:spPr>
      </p:pic>
      <p:pic>
        <p:nvPicPr>
          <p:cNvPr id="8" name="Picture 7">
            <a:extLst>
              <a:ext uri="{FF2B5EF4-FFF2-40B4-BE49-F238E27FC236}">
                <a16:creationId xmlns:a16="http://schemas.microsoft.com/office/drawing/2014/main" id="{342DC43B-1A09-08CD-D01E-6AA061530B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871" y="3751885"/>
            <a:ext cx="2014982" cy="2825774"/>
          </a:xfrm>
          <a:prstGeom prst="rect">
            <a:avLst/>
          </a:prstGeom>
        </p:spPr>
      </p:pic>
      <p:pic>
        <p:nvPicPr>
          <p:cNvPr id="10" name="Picture 9">
            <a:extLst>
              <a:ext uri="{FF2B5EF4-FFF2-40B4-BE49-F238E27FC236}">
                <a16:creationId xmlns:a16="http://schemas.microsoft.com/office/drawing/2014/main" id="{16AC4959-5D0F-F53F-5150-02C841FB36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6839" y="3534208"/>
            <a:ext cx="2196447" cy="2615357"/>
          </a:xfrm>
          <a:prstGeom prst="rect">
            <a:avLst/>
          </a:prstGeom>
        </p:spPr>
      </p:pic>
      <p:pic>
        <p:nvPicPr>
          <p:cNvPr id="12" name="Picture 11">
            <a:extLst>
              <a:ext uri="{FF2B5EF4-FFF2-40B4-BE49-F238E27FC236}">
                <a16:creationId xmlns:a16="http://schemas.microsoft.com/office/drawing/2014/main" id="{963E0FDC-056F-1CE6-66E0-71939ED80C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7438" y="3109239"/>
            <a:ext cx="2944305" cy="3310415"/>
          </a:xfrm>
          <a:prstGeom prst="rect">
            <a:avLst/>
          </a:prstGeom>
        </p:spPr>
      </p:pic>
      <p:sp>
        <p:nvSpPr>
          <p:cNvPr id="13" name="Rectangle: Rounded Corners 12">
            <a:extLst>
              <a:ext uri="{FF2B5EF4-FFF2-40B4-BE49-F238E27FC236}">
                <a16:creationId xmlns:a16="http://schemas.microsoft.com/office/drawing/2014/main" id="{B1AD50B3-2F78-621F-8599-B62BD20CFC59}"/>
              </a:ext>
            </a:extLst>
          </p:cNvPr>
          <p:cNvSpPr/>
          <p:nvPr/>
        </p:nvSpPr>
        <p:spPr>
          <a:xfrm>
            <a:off x="8823489" y="2756651"/>
            <a:ext cx="735290" cy="21681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t>COR T2</a:t>
            </a:r>
          </a:p>
        </p:txBody>
      </p:sp>
      <p:sp>
        <p:nvSpPr>
          <p:cNvPr id="14" name="Rectangle: Rounded Corners 13">
            <a:extLst>
              <a:ext uri="{FF2B5EF4-FFF2-40B4-BE49-F238E27FC236}">
                <a16:creationId xmlns:a16="http://schemas.microsoft.com/office/drawing/2014/main" id="{632C6FC0-233D-6A1C-BFCF-8D06C2E7EE1B}"/>
              </a:ext>
            </a:extLst>
          </p:cNvPr>
          <p:cNvSpPr/>
          <p:nvPr/>
        </p:nvSpPr>
        <p:spPr>
          <a:xfrm>
            <a:off x="9191134" y="6129105"/>
            <a:ext cx="471341" cy="29054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t>T1</a:t>
            </a:r>
          </a:p>
        </p:txBody>
      </p:sp>
      <p:sp>
        <p:nvSpPr>
          <p:cNvPr id="15" name="Rectangle: Rounded Corners 14">
            <a:extLst>
              <a:ext uri="{FF2B5EF4-FFF2-40B4-BE49-F238E27FC236}">
                <a16:creationId xmlns:a16="http://schemas.microsoft.com/office/drawing/2014/main" id="{ED52A18E-0A05-9451-25C5-862DD6ED5C0E}"/>
              </a:ext>
            </a:extLst>
          </p:cNvPr>
          <p:cNvSpPr/>
          <p:nvPr/>
        </p:nvSpPr>
        <p:spPr>
          <a:xfrm>
            <a:off x="7043394" y="6311245"/>
            <a:ext cx="735290" cy="21681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t>DIFF</a:t>
            </a:r>
          </a:p>
        </p:txBody>
      </p:sp>
      <p:sp>
        <p:nvSpPr>
          <p:cNvPr id="16" name="Rectangle: Rounded Corners 15">
            <a:extLst>
              <a:ext uri="{FF2B5EF4-FFF2-40B4-BE49-F238E27FC236}">
                <a16:creationId xmlns:a16="http://schemas.microsoft.com/office/drawing/2014/main" id="{2EABD731-910F-0C64-10E7-094610855392}"/>
              </a:ext>
            </a:extLst>
          </p:cNvPr>
          <p:cNvSpPr/>
          <p:nvPr/>
        </p:nvSpPr>
        <p:spPr>
          <a:xfrm>
            <a:off x="6334809" y="5863548"/>
            <a:ext cx="414781" cy="19314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a:t>INJ</a:t>
            </a:r>
          </a:p>
        </p:txBody>
      </p:sp>
    </p:spTree>
    <p:extLst>
      <p:ext uri="{BB962C8B-B14F-4D97-AF65-F5344CB8AC3E}">
        <p14:creationId xmlns:p14="http://schemas.microsoft.com/office/powerpoint/2010/main" val="76729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DF7C4-7BC5-0B8A-78DE-D41D7DE2421B}"/>
              </a:ext>
            </a:extLst>
          </p:cNvPr>
          <p:cNvSpPr>
            <a:spLocks noGrp="1"/>
          </p:cNvSpPr>
          <p:nvPr>
            <p:ph type="ctrTitle"/>
          </p:nvPr>
        </p:nvSpPr>
        <p:spPr>
          <a:xfrm>
            <a:off x="2209800" y="197931"/>
            <a:ext cx="7443247" cy="688190"/>
          </a:xfrm>
        </p:spPr>
        <p:txBody>
          <a:bodyPr>
            <a:normAutofit/>
          </a:bodyPr>
          <a:lstStyle/>
          <a:p>
            <a:r>
              <a:rPr lang="en-US" sz="2400" b="1" u="sng" dirty="0" err="1">
                <a:latin typeface="Times New Roman" panose="02020603050405020304" pitchFamily="18" charset="0"/>
                <a:cs typeface="Times New Roman" panose="02020603050405020304" pitchFamily="18" charset="0"/>
              </a:rPr>
              <a:t>Protocole</a:t>
            </a:r>
            <a:r>
              <a:rPr lang="en-US" sz="2400" b="1" u="sng" dirty="0">
                <a:latin typeface="Times New Roman" panose="02020603050405020304" pitchFamily="18" charset="0"/>
                <a:cs typeface="Times New Roman" panose="02020603050405020304" pitchFamily="18" charset="0"/>
              </a:rPr>
              <a:t> IRM:</a:t>
            </a:r>
          </a:p>
        </p:txBody>
      </p:sp>
      <p:sp>
        <p:nvSpPr>
          <p:cNvPr id="3" name="Subtitle 2">
            <a:extLst>
              <a:ext uri="{FF2B5EF4-FFF2-40B4-BE49-F238E27FC236}">
                <a16:creationId xmlns:a16="http://schemas.microsoft.com/office/drawing/2014/main" id="{9DF5DC34-7A52-0133-E21F-B027A4B1F285}"/>
              </a:ext>
            </a:extLst>
          </p:cNvPr>
          <p:cNvSpPr>
            <a:spLocks noGrp="1"/>
          </p:cNvSpPr>
          <p:nvPr>
            <p:ph type="subTitle" idx="1"/>
          </p:nvPr>
        </p:nvSpPr>
        <p:spPr>
          <a:xfrm>
            <a:off x="467770" y="1517718"/>
            <a:ext cx="9741459" cy="3525622"/>
          </a:xfrm>
          <a:solidFill>
            <a:schemeClr val="accent1">
              <a:lumMod val="20000"/>
              <a:lumOff val="80000"/>
            </a:schemeClr>
          </a:solidFill>
          <a:ln w="28575">
            <a:solidFill>
              <a:schemeClr val="tx2"/>
            </a:solidFill>
          </a:ln>
        </p:spPr>
        <p:txBody>
          <a:bodyPr>
            <a:noAutofit/>
          </a:bodyPr>
          <a:lstStyle/>
          <a:p>
            <a:pPr algn="l"/>
            <a:r>
              <a:rPr lang="en-US" sz="1600" b="1" u="sng" dirty="0">
                <a:solidFill>
                  <a:schemeClr val="tx1"/>
                </a:solidFill>
                <a:latin typeface="Times New Roman" panose="02020603050405020304" pitchFamily="18" charset="0"/>
                <a:cs typeface="Times New Roman" panose="02020603050405020304" pitchFamily="18" charset="0"/>
              </a:rPr>
              <a:t>1- </a:t>
            </a:r>
            <a:r>
              <a:rPr lang="en-US" sz="1600" b="1" u="sng" dirty="0" err="1">
                <a:solidFill>
                  <a:schemeClr val="tx1"/>
                </a:solidFill>
                <a:latin typeface="Times New Roman" panose="02020603050405020304" pitchFamily="18" charset="0"/>
                <a:cs typeface="Times New Roman" panose="02020603050405020304" pitchFamily="18" charset="0"/>
              </a:rPr>
              <a:t>Séquences</a:t>
            </a:r>
            <a:r>
              <a:rPr lang="en-US" sz="1600" b="1" u="sng" dirty="0">
                <a:solidFill>
                  <a:schemeClr val="tx1"/>
                </a:solidFill>
                <a:latin typeface="Times New Roman" panose="02020603050405020304" pitchFamily="18" charset="0"/>
                <a:cs typeface="Times New Roman" panose="02020603050405020304" pitchFamily="18" charset="0"/>
              </a:rPr>
              <a:t> </a:t>
            </a:r>
            <a:r>
              <a:rPr lang="en-US" sz="1600" b="1" u="sng" dirty="0" err="1">
                <a:solidFill>
                  <a:schemeClr val="tx1"/>
                </a:solidFill>
                <a:latin typeface="Times New Roman" panose="02020603050405020304" pitchFamily="18" charset="0"/>
                <a:cs typeface="Times New Roman" panose="02020603050405020304" pitchFamily="18" charset="0"/>
              </a:rPr>
              <a:t>morphologiques</a:t>
            </a:r>
            <a:r>
              <a:rPr lang="en-US" sz="1600" b="1" u="sng" dirty="0">
                <a:solidFill>
                  <a:schemeClr val="tx1"/>
                </a:solidFill>
                <a:latin typeface="Times New Roman" panose="02020603050405020304" pitchFamily="18" charset="0"/>
                <a:cs typeface="Times New Roman" panose="02020603050405020304" pitchFamily="18" charset="0"/>
              </a:rPr>
              <a:t>:</a:t>
            </a:r>
          </a:p>
          <a:p>
            <a:pPr marL="457200" indent="-457200" algn="l">
              <a:buFontTx/>
              <a:buChar char="-"/>
            </a:pPr>
            <a:r>
              <a:rPr lang="en-US" sz="1600" dirty="0">
                <a:solidFill>
                  <a:schemeClr val="tx1"/>
                </a:solidFill>
                <a:latin typeface="Times New Roman" panose="02020603050405020304" pitchFamily="18" charset="0"/>
                <a:cs typeface="Times New Roman" panose="02020603050405020304" pitchFamily="18" charset="0"/>
              </a:rPr>
              <a:t>TSE T2 </a:t>
            </a:r>
            <a:r>
              <a:rPr lang="en-US" sz="1600" dirty="0" err="1">
                <a:solidFill>
                  <a:schemeClr val="tx1"/>
                </a:solidFill>
                <a:latin typeface="Times New Roman" panose="02020603050405020304" pitchFamily="18" charset="0"/>
                <a:cs typeface="Times New Roman" panose="02020603050405020304" pitchFamily="18" charset="0"/>
              </a:rPr>
              <a:t>axiale</a:t>
            </a:r>
            <a:r>
              <a:rPr lang="en-US" sz="1600" dirty="0">
                <a:solidFill>
                  <a:schemeClr val="tx1"/>
                </a:solidFill>
                <a:latin typeface="Times New Roman" panose="02020603050405020304" pitchFamily="18" charset="0"/>
                <a:cs typeface="Times New Roman" panose="02020603050405020304" pitchFamily="18" charset="0"/>
              </a:rPr>
              <a:t> et </a:t>
            </a:r>
            <a:r>
              <a:rPr lang="en-US" sz="1600" dirty="0" err="1">
                <a:solidFill>
                  <a:schemeClr val="tx1"/>
                </a:solidFill>
                <a:latin typeface="Times New Roman" panose="02020603050405020304" pitchFamily="18" charset="0"/>
                <a:cs typeface="Times New Roman" panose="02020603050405020304" pitchFamily="18" charset="0"/>
              </a:rPr>
              <a:t>coronale</a:t>
            </a:r>
            <a:r>
              <a:rPr lang="en-US" sz="1600" dirty="0">
                <a:solidFill>
                  <a:schemeClr val="tx1"/>
                </a:solidFill>
                <a:latin typeface="Times New Roman" panose="02020603050405020304" pitchFamily="18" charset="0"/>
                <a:cs typeface="Times New Roman" panose="02020603050405020304" pitchFamily="18" charset="0"/>
              </a:rPr>
              <a:t> (avec au </a:t>
            </a:r>
            <a:r>
              <a:rPr lang="en-US" sz="1600" dirty="0" err="1">
                <a:solidFill>
                  <a:schemeClr val="tx1"/>
                </a:solidFill>
                <a:latin typeface="Times New Roman" panose="02020603050405020304" pitchFamily="18" charset="0"/>
                <a:cs typeface="Times New Roman" panose="02020603050405020304" pitchFamily="18" charset="0"/>
              </a:rPr>
              <a:t>moins</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une</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séquence</a:t>
            </a:r>
            <a:r>
              <a:rPr lang="en-US" sz="1600" dirty="0">
                <a:solidFill>
                  <a:schemeClr val="tx1"/>
                </a:solidFill>
                <a:latin typeface="Times New Roman" panose="02020603050405020304" pitchFamily="18" charset="0"/>
                <a:cs typeface="Times New Roman" panose="02020603050405020304" pitchFamily="18" charset="0"/>
              </a:rPr>
              <a:t> </a:t>
            </a:r>
            <a:r>
              <a:rPr lang="en-US" sz="1600" dirty="0" err="1">
                <a:solidFill>
                  <a:schemeClr val="tx1"/>
                </a:solidFill>
                <a:latin typeface="Times New Roman" panose="02020603050405020304" pitchFamily="18" charset="0"/>
                <a:cs typeface="Times New Roman" panose="02020603050405020304" pitchFamily="18" charset="0"/>
              </a:rPr>
              <a:t>en</a:t>
            </a:r>
            <a:r>
              <a:rPr lang="en-US" sz="1600" dirty="0">
                <a:solidFill>
                  <a:schemeClr val="tx1"/>
                </a:solidFill>
                <a:latin typeface="Times New Roman" panose="02020603050405020304" pitchFamily="18" charset="0"/>
                <a:cs typeface="Times New Roman" panose="02020603050405020304" pitchFamily="18" charset="0"/>
              </a:rPr>
              <a:t> T2 sans saturation de </a:t>
            </a:r>
            <a:r>
              <a:rPr lang="en-US" sz="1600" dirty="0" err="1">
                <a:solidFill>
                  <a:schemeClr val="tx1"/>
                </a:solidFill>
                <a:latin typeface="Times New Roman" panose="02020603050405020304" pitchFamily="18" charset="0"/>
                <a:cs typeface="Times New Roman" panose="02020603050405020304" pitchFamily="18" charset="0"/>
              </a:rPr>
              <a:t>graisse</a:t>
            </a:r>
            <a:r>
              <a:rPr lang="en-US" sz="1600" dirty="0">
                <a:solidFill>
                  <a:schemeClr val="tx1"/>
                </a:solidFill>
                <a:latin typeface="Times New Roman" panose="02020603050405020304" pitchFamily="18" charset="0"/>
                <a:cs typeface="Times New Roman" panose="02020603050405020304" pitchFamily="18" charset="0"/>
              </a:rPr>
              <a:t>): </a:t>
            </a:r>
            <a:r>
              <a:rPr lang="fr-FR" sz="1600" dirty="0">
                <a:solidFill>
                  <a:schemeClr val="tx1"/>
                </a:solidFill>
                <a:latin typeface="Times New Roman" panose="02020603050405020304" pitchFamily="18" charset="0"/>
                <a:cs typeface="Times New Roman" panose="02020603050405020304" pitchFamily="18" charset="0"/>
              </a:rPr>
              <a:t>Pour comparer le signal de la lésion à celui du parenchyme parotidien sain. </a:t>
            </a:r>
          </a:p>
          <a:p>
            <a:pPr marL="457200" indent="-457200" algn="l">
              <a:buFontTx/>
              <a:buChar char="-"/>
            </a:pPr>
            <a:r>
              <a:rPr lang="en-US" sz="1600" dirty="0">
                <a:solidFill>
                  <a:schemeClr val="tx1"/>
                </a:solidFill>
                <a:latin typeface="Times New Roman" panose="02020603050405020304" pitchFamily="18" charset="0"/>
                <a:cs typeface="Times New Roman" panose="02020603050405020304" pitchFamily="18" charset="0"/>
              </a:rPr>
              <a:t>SE T1 sans injection: Pour r</a:t>
            </a:r>
            <a:r>
              <a:rPr lang="fr-FR" sz="1600" dirty="0" err="1">
                <a:solidFill>
                  <a:schemeClr val="tx1"/>
                </a:solidFill>
                <a:latin typeface="Times New Roman" panose="02020603050405020304" pitchFamily="18" charset="0"/>
                <a:cs typeface="Times New Roman" panose="02020603050405020304" pitchFamily="18" charset="0"/>
              </a:rPr>
              <a:t>echercher</a:t>
            </a:r>
            <a:r>
              <a:rPr lang="fr-FR" sz="1600" dirty="0">
                <a:solidFill>
                  <a:schemeClr val="tx1"/>
                </a:solidFill>
                <a:latin typeface="Times New Roman" panose="02020603050405020304" pitchFamily="18" charset="0"/>
                <a:cs typeface="Times New Roman" panose="02020603050405020304" pitchFamily="18" charset="0"/>
              </a:rPr>
              <a:t> un hypersignal spontané au sein de la lésion, en rapport avec la présence de composants protéiques ou hématiques </a:t>
            </a:r>
            <a:r>
              <a:rPr lang="fr-FR" sz="1600" dirty="0" err="1">
                <a:solidFill>
                  <a:schemeClr val="tx1"/>
                </a:solidFill>
                <a:latin typeface="Times New Roman" panose="02020603050405020304" pitchFamily="18" charset="0"/>
                <a:cs typeface="Times New Roman" panose="02020603050405020304" pitchFamily="18" charset="0"/>
              </a:rPr>
              <a:t>intralésionnels</a:t>
            </a:r>
            <a:r>
              <a:rPr lang="fr-FR" sz="1600" dirty="0">
                <a:solidFill>
                  <a:schemeClr val="tx1"/>
                </a:solidFill>
                <a:latin typeface="Times New Roman" panose="02020603050405020304" pitchFamily="18" charset="0"/>
                <a:cs typeface="Times New Roman" panose="02020603050405020304" pitchFamily="18" charset="0"/>
              </a:rPr>
              <a:t>, deux éléments évocateurs d’une tumeur de </a:t>
            </a:r>
            <a:r>
              <a:rPr lang="fr-FR" sz="1600" dirty="0" err="1">
                <a:solidFill>
                  <a:schemeClr val="tx1"/>
                </a:solidFill>
                <a:latin typeface="Times New Roman" panose="02020603050405020304" pitchFamily="18" charset="0"/>
                <a:cs typeface="Times New Roman" panose="02020603050405020304" pitchFamily="18" charset="0"/>
              </a:rPr>
              <a:t>Warthin</a:t>
            </a:r>
            <a:r>
              <a:rPr lang="fr-FR" sz="1600" dirty="0">
                <a:solidFill>
                  <a:schemeClr val="tx1"/>
                </a:solidFill>
                <a:latin typeface="Times New Roman" panose="02020603050405020304" pitchFamily="18" charset="0"/>
                <a:cs typeface="Times New Roman" panose="02020603050405020304" pitchFamily="18" charset="0"/>
              </a:rPr>
              <a:t>.</a:t>
            </a:r>
            <a:endParaRPr lang="en-US" sz="1600" dirty="0">
              <a:solidFill>
                <a:schemeClr val="tx1"/>
              </a:solidFill>
              <a:latin typeface="Times New Roman" panose="02020603050405020304" pitchFamily="18" charset="0"/>
              <a:cs typeface="Times New Roman" panose="02020603050405020304" pitchFamily="18" charset="0"/>
            </a:endParaRPr>
          </a:p>
          <a:p>
            <a:pPr marL="457200" indent="-457200" algn="l">
              <a:buFontTx/>
              <a:buChar char="-"/>
            </a:pPr>
            <a:r>
              <a:rPr lang="en-US" sz="1600" dirty="0">
                <a:solidFill>
                  <a:schemeClr val="tx1"/>
                </a:solidFill>
                <a:latin typeface="Times New Roman" panose="02020603050405020304" pitchFamily="18" charset="0"/>
                <a:cs typeface="Times New Roman" panose="02020603050405020304" pitchFamily="18" charset="0"/>
              </a:rPr>
              <a:t>SE T1 après injection et saturation de la </a:t>
            </a:r>
            <a:r>
              <a:rPr lang="en-US" sz="1600" dirty="0" err="1">
                <a:solidFill>
                  <a:schemeClr val="tx1"/>
                </a:solidFill>
                <a:latin typeface="Times New Roman" panose="02020603050405020304" pitchFamily="18" charset="0"/>
                <a:cs typeface="Times New Roman" panose="02020603050405020304" pitchFamily="18" charset="0"/>
              </a:rPr>
              <a:t>graisse</a:t>
            </a:r>
            <a:r>
              <a:rPr lang="en-US" sz="1600" dirty="0">
                <a:solidFill>
                  <a:schemeClr val="tx1"/>
                </a:solidFill>
                <a:latin typeface="Times New Roman" panose="02020603050405020304" pitchFamily="18" charset="0"/>
                <a:cs typeface="Times New Roman" panose="02020603050405020304" pitchFamily="18" charset="0"/>
              </a:rPr>
              <a:t>: </a:t>
            </a:r>
            <a:r>
              <a:rPr lang="fr-FR" sz="1600" dirty="0">
                <a:solidFill>
                  <a:schemeClr val="tx1"/>
                </a:solidFill>
                <a:latin typeface="Times New Roman" panose="02020603050405020304" pitchFamily="18" charset="0"/>
                <a:cs typeface="Times New Roman" panose="02020603050405020304" pitchFamily="18" charset="0"/>
              </a:rPr>
              <a:t>permettent de bien délimiter la lésion et de distinguer les composantes kystiques des composantes tissulaires.</a:t>
            </a:r>
            <a:endParaRPr lang="en-US" sz="1600" dirty="0">
              <a:solidFill>
                <a:schemeClr val="tx1"/>
              </a:solidFill>
              <a:latin typeface="Times New Roman" panose="02020603050405020304" pitchFamily="18" charset="0"/>
              <a:cs typeface="Times New Roman" panose="02020603050405020304" pitchFamily="18" charset="0"/>
            </a:endParaRPr>
          </a:p>
          <a:p>
            <a:pPr algn="l"/>
            <a:r>
              <a:rPr lang="en-US" sz="1600" b="1" u="sng" dirty="0">
                <a:solidFill>
                  <a:schemeClr val="tx1"/>
                </a:solidFill>
                <a:latin typeface="Times New Roman" panose="02020603050405020304" pitchFamily="18" charset="0"/>
                <a:cs typeface="Times New Roman" panose="02020603050405020304" pitchFamily="18" charset="0"/>
              </a:rPr>
              <a:t>2- </a:t>
            </a:r>
            <a:r>
              <a:rPr lang="en-US" sz="1600" b="1" u="sng" dirty="0" err="1">
                <a:solidFill>
                  <a:schemeClr val="tx1"/>
                </a:solidFill>
                <a:latin typeface="Times New Roman" panose="02020603050405020304" pitchFamily="18" charset="0"/>
                <a:cs typeface="Times New Roman" panose="02020603050405020304" pitchFamily="18" charset="0"/>
              </a:rPr>
              <a:t>Séquences</a:t>
            </a:r>
            <a:r>
              <a:rPr lang="en-US" sz="1600" b="1" u="sng" dirty="0">
                <a:solidFill>
                  <a:schemeClr val="tx1"/>
                </a:solidFill>
                <a:latin typeface="Times New Roman" panose="02020603050405020304" pitchFamily="18" charset="0"/>
                <a:cs typeface="Times New Roman" panose="02020603050405020304" pitchFamily="18" charset="0"/>
              </a:rPr>
              <a:t> </a:t>
            </a:r>
            <a:r>
              <a:rPr lang="en-US" sz="1600" b="1" u="sng" dirty="0" err="1">
                <a:solidFill>
                  <a:schemeClr val="tx1"/>
                </a:solidFill>
                <a:latin typeface="Times New Roman" panose="02020603050405020304" pitchFamily="18" charset="0"/>
                <a:cs typeface="Times New Roman" panose="02020603050405020304" pitchFamily="18" charset="0"/>
              </a:rPr>
              <a:t>fonctionnelles</a:t>
            </a:r>
            <a:r>
              <a:rPr lang="en-US" sz="1600" b="1" u="sng" dirty="0">
                <a:solidFill>
                  <a:schemeClr val="tx1"/>
                </a:solidFill>
                <a:latin typeface="Times New Roman" panose="02020603050405020304" pitchFamily="18" charset="0"/>
                <a:cs typeface="Times New Roman" panose="02020603050405020304" pitchFamily="18" charset="0"/>
              </a:rPr>
              <a:t>: </a:t>
            </a:r>
          </a:p>
          <a:p>
            <a:pPr marL="457200" indent="-457200" algn="l">
              <a:buFontTx/>
              <a:buChar char="-"/>
            </a:pPr>
            <a:r>
              <a:rPr lang="en-US" sz="1600" dirty="0">
                <a:solidFill>
                  <a:schemeClr val="tx1"/>
                </a:solidFill>
                <a:latin typeface="Times New Roman" panose="02020603050405020304" pitchFamily="18" charset="0"/>
                <a:cs typeface="Times New Roman" panose="02020603050405020304" pitchFamily="18" charset="0"/>
              </a:rPr>
              <a:t>Diffusion avec </a:t>
            </a:r>
            <a:r>
              <a:rPr lang="en-US" sz="1600" dirty="0" err="1">
                <a:solidFill>
                  <a:schemeClr val="tx1"/>
                </a:solidFill>
                <a:latin typeface="Times New Roman" panose="02020603050405020304" pitchFamily="18" charset="0"/>
                <a:cs typeface="Times New Roman" panose="02020603050405020304" pitchFamily="18" charset="0"/>
              </a:rPr>
              <a:t>calcul</a:t>
            </a:r>
            <a:r>
              <a:rPr lang="en-US" sz="1600" dirty="0">
                <a:solidFill>
                  <a:schemeClr val="tx1"/>
                </a:solidFill>
                <a:latin typeface="Times New Roman" panose="02020603050405020304" pitchFamily="18" charset="0"/>
                <a:cs typeface="Times New Roman" panose="02020603050405020304" pitchFamily="18" charset="0"/>
              </a:rPr>
              <a:t> du coefficient ADC.</a:t>
            </a:r>
          </a:p>
          <a:p>
            <a:pPr marL="457200" indent="-457200" algn="l">
              <a:buFontTx/>
              <a:buChar char="-"/>
            </a:pPr>
            <a:r>
              <a:rPr lang="en-US" sz="1600" dirty="0">
                <a:solidFill>
                  <a:schemeClr val="tx1"/>
                </a:solidFill>
                <a:latin typeface="Times New Roman" panose="02020603050405020304" pitchFamily="18" charset="0"/>
                <a:cs typeface="Times New Roman" panose="02020603050405020304" pitchFamily="18" charset="0"/>
              </a:rPr>
              <a:t>Perfusion </a:t>
            </a:r>
            <a:r>
              <a:rPr lang="en-US" sz="1600" dirty="0" err="1">
                <a:solidFill>
                  <a:schemeClr val="tx1"/>
                </a:solidFill>
                <a:latin typeface="Times New Roman" panose="02020603050405020304" pitchFamily="18" charset="0"/>
                <a:cs typeface="Times New Roman" panose="02020603050405020304" pitchFamily="18" charset="0"/>
              </a:rPr>
              <a:t>tumorale</a:t>
            </a:r>
            <a:r>
              <a:rPr lang="en-US" sz="1600" dirty="0">
                <a:solidFill>
                  <a:schemeClr val="tx1"/>
                </a:solidFill>
                <a:latin typeface="Times New Roman" panose="02020603050405020304" pitchFamily="18" charset="0"/>
                <a:cs typeface="Times New Roman" panose="02020603050405020304" pitchFamily="18" charset="0"/>
              </a:rPr>
              <a:t> avec étude du pic de rehaussement et du Washout: </a:t>
            </a:r>
            <a:r>
              <a:rPr lang="fr-FR" sz="1600" dirty="0">
                <a:solidFill>
                  <a:schemeClr val="tx1"/>
                </a:solidFill>
                <a:latin typeface="Times New Roman" panose="02020603050405020304" pitchFamily="18" charset="0"/>
                <a:cs typeface="Times New Roman" panose="02020603050405020304" pitchFamily="18" charset="0"/>
              </a:rPr>
              <a:t>séquence dynamique analysant pixel par pixel l’intensité du signal après injection de gadolinium au cours du temps.</a:t>
            </a:r>
            <a:endParaRPr lang="en-US" sz="1600" dirty="0">
              <a:solidFill>
                <a:schemeClr val="tx1"/>
              </a:solidFill>
              <a:latin typeface="Times New Roman" panose="02020603050405020304" pitchFamily="18" charset="0"/>
              <a:cs typeface="Times New Roman" panose="02020603050405020304" pitchFamily="18" charset="0"/>
            </a:endParaRPr>
          </a:p>
          <a:p>
            <a:pPr algn="l"/>
            <a:r>
              <a:rPr lang="en-US" sz="1600" b="1" u="sng" dirty="0">
                <a:solidFill>
                  <a:schemeClr val="tx1"/>
                </a:solidFill>
                <a:latin typeface="Times New Roman" panose="02020603050405020304" pitchFamily="18" charset="0"/>
                <a:cs typeface="Times New Roman" panose="02020603050405020304" pitchFamily="18" charset="0"/>
              </a:rPr>
              <a:t>3- </a:t>
            </a:r>
            <a:r>
              <a:rPr lang="en-US" sz="1600" b="1" u="sng" dirty="0" err="1">
                <a:solidFill>
                  <a:schemeClr val="tx1"/>
                </a:solidFill>
                <a:latin typeface="Times New Roman" panose="02020603050405020304" pitchFamily="18" charset="0"/>
                <a:cs typeface="Times New Roman" panose="02020603050405020304" pitchFamily="18" charset="0"/>
              </a:rPr>
              <a:t>Séquence</a:t>
            </a:r>
            <a:r>
              <a:rPr lang="en-US" sz="1600" b="1" u="sng" dirty="0">
                <a:solidFill>
                  <a:schemeClr val="tx1"/>
                </a:solidFill>
                <a:latin typeface="Times New Roman" panose="02020603050405020304" pitchFamily="18" charset="0"/>
                <a:cs typeface="Times New Roman" panose="02020603050405020304" pitchFamily="18" charset="0"/>
              </a:rPr>
              <a:t> </a:t>
            </a:r>
            <a:r>
              <a:rPr lang="en-US" sz="1600" b="1" u="sng" dirty="0" err="1">
                <a:solidFill>
                  <a:schemeClr val="tx1"/>
                </a:solidFill>
                <a:latin typeface="Times New Roman" panose="02020603050405020304" pitchFamily="18" charset="0"/>
                <a:cs typeface="Times New Roman" panose="02020603050405020304" pitchFamily="18" charset="0"/>
              </a:rPr>
              <a:t>ganglionnaire</a:t>
            </a:r>
            <a:r>
              <a:rPr lang="en-US" sz="1600" b="1" u="sng" dirty="0">
                <a:solidFill>
                  <a:schemeClr val="tx1"/>
                </a:solidFill>
                <a:latin typeface="Times New Roman" panose="02020603050405020304" pitchFamily="18" charset="0"/>
                <a:cs typeface="Times New Roman" panose="02020603050405020304" pitchFamily="18" charset="0"/>
              </a:rPr>
              <a:t> sur le </a:t>
            </a:r>
            <a:r>
              <a:rPr lang="en-US" sz="1600" b="1" u="sng" dirty="0" err="1">
                <a:solidFill>
                  <a:schemeClr val="tx1"/>
                </a:solidFill>
                <a:latin typeface="Times New Roman" panose="02020603050405020304" pitchFamily="18" charset="0"/>
                <a:cs typeface="Times New Roman" panose="02020603050405020304" pitchFamily="18" charset="0"/>
              </a:rPr>
              <a:t>cou</a:t>
            </a:r>
            <a:endParaRPr lang="en-US" sz="1600" b="1" u="sng" dirty="0">
              <a:solidFill>
                <a:schemeClr val="tx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07959CEC-6C24-34E8-4FD2-B478E963286C}"/>
              </a:ext>
            </a:extLst>
          </p:cNvPr>
          <p:cNvPicPr>
            <a:picLocks noChangeAspect="1"/>
          </p:cNvPicPr>
          <p:nvPr/>
        </p:nvPicPr>
        <p:blipFill>
          <a:blip r:embed="rId2"/>
          <a:stretch>
            <a:fillRect/>
          </a:stretch>
        </p:blipFill>
        <p:spPr>
          <a:xfrm>
            <a:off x="9310722" y="6099196"/>
            <a:ext cx="2793294" cy="560873"/>
          </a:xfrm>
          <a:prstGeom prst="rect">
            <a:avLst/>
          </a:prstGeom>
        </p:spPr>
      </p:pic>
      <p:pic>
        <p:nvPicPr>
          <p:cNvPr id="9" name="Picture 8">
            <a:extLst>
              <a:ext uri="{FF2B5EF4-FFF2-40B4-BE49-F238E27FC236}">
                <a16:creationId xmlns:a16="http://schemas.microsoft.com/office/drawing/2014/main" id="{9E935D0F-54E8-EAE8-261F-C8FDFDE3FA91}"/>
              </a:ext>
            </a:extLst>
          </p:cNvPr>
          <p:cNvPicPr>
            <a:picLocks noChangeAspect="1"/>
          </p:cNvPicPr>
          <p:nvPr/>
        </p:nvPicPr>
        <p:blipFill>
          <a:blip r:embed="rId3"/>
          <a:stretch>
            <a:fillRect/>
          </a:stretch>
        </p:blipFill>
        <p:spPr>
          <a:xfrm>
            <a:off x="-10509" y="39723"/>
            <a:ext cx="3135139" cy="1216806"/>
          </a:xfrm>
          <a:prstGeom prst="rect">
            <a:avLst/>
          </a:prstGeom>
        </p:spPr>
      </p:pic>
      <p:pic>
        <p:nvPicPr>
          <p:cNvPr id="11" name="Picture 10">
            <a:extLst>
              <a:ext uri="{FF2B5EF4-FFF2-40B4-BE49-F238E27FC236}">
                <a16:creationId xmlns:a16="http://schemas.microsoft.com/office/drawing/2014/main" id="{34FA7BD2-141C-3441-1B6A-2D265590C7D8}"/>
              </a:ext>
            </a:extLst>
          </p:cNvPr>
          <p:cNvPicPr>
            <a:picLocks noChangeAspect="1"/>
          </p:cNvPicPr>
          <p:nvPr/>
        </p:nvPicPr>
        <p:blipFill>
          <a:blip r:embed="rId4"/>
          <a:stretch>
            <a:fillRect/>
          </a:stretch>
        </p:blipFill>
        <p:spPr>
          <a:xfrm>
            <a:off x="10305786" y="0"/>
            <a:ext cx="1886214" cy="2474605"/>
          </a:xfrm>
          <a:prstGeom prst="rect">
            <a:avLst/>
          </a:prstGeom>
        </p:spPr>
      </p:pic>
      <p:sp>
        <p:nvSpPr>
          <p:cNvPr id="13" name="TextBox 12">
            <a:extLst>
              <a:ext uri="{FF2B5EF4-FFF2-40B4-BE49-F238E27FC236}">
                <a16:creationId xmlns:a16="http://schemas.microsoft.com/office/drawing/2014/main" id="{F7483EFD-49B5-D621-9688-7A2AE3A23721}"/>
              </a:ext>
            </a:extLst>
          </p:cNvPr>
          <p:cNvSpPr txBox="1"/>
          <p:nvPr/>
        </p:nvSpPr>
        <p:spPr>
          <a:xfrm>
            <a:off x="1557060" y="5134667"/>
            <a:ext cx="6457361" cy="1169551"/>
          </a:xfrm>
          <a:prstGeom prst="rect">
            <a:avLst/>
          </a:prstGeom>
          <a:solidFill>
            <a:srgbClr val="C5D3FF"/>
          </a:solidFill>
          <a:ln w="19050">
            <a:solidFill>
              <a:schemeClr val="tx2"/>
            </a:solidFill>
          </a:ln>
        </p:spPr>
        <p:txBody>
          <a:bodyPr wrap="square">
            <a:spAutoFit/>
          </a:bodyPr>
          <a:lstStyle/>
          <a:p>
            <a:pPr>
              <a:buNone/>
            </a:pPr>
            <a:r>
              <a:rPr lang="fr-FR" sz="1400" dirty="0">
                <a:latin typeface="Times New Roman" panose="02020603050405020304" pitchFamily="18" charset="0"/>
                <a:cs typeface="Times New Roman" panose="02020603050405020304" pitchFamily="18" charset="0"/>
              </a:rPr>
              <a:t>L’IRM doit idéalement être réalisée avant toute ponction à l’aiguille fine car celle-ci expose à un risque de saignement et donc altérer l’analyse en imagerie : le sang </a:t>
            </a:r>
            <a:r>
              <a:rPr lang="fr-FR" sz="1400" dirty="0" err="1">
                <a:latin typeface="Times New Roman" panose="02020603050405020304" pitchFamily="18" charset="0"/>
                <a:cs typeface="Times New Roman" panose="02020603050405020304" pitchFamily="18" charset="0"/>
              </a:rPr>
              <a:t>intralésionnel</a:t>
            </a:r>
            <a:r>
              <a:rPr lang="fr-FR" sz="1400" dirty="0">
                <a:latin typeface="Times New Roman" panose="02020603050405020304" pitchFamily="18" charset="0"/>
                <a:cs typeface="Times New Roman" panose="02020603050405020304" pitchFamily="18" charset="0"/>
              </a:rPr>
              <a:t> modifie le signal spontané en T1 (hypersignal), perturbe l’aspect en T2, influence les valeurs du coefficient de diffusion dans les zones hémorragiques et complique l’évaluation de la prise de contraste après injection de gadolinium.</a:t>
            </a:r>
          </a:p>
        </p:txBody>
      </p:sp>
      <p:pic>
        <p:nvPicPr>
          <p:cNvPr id="14" name="Picture 13">
            <a:extLst>
              <a:ext uri="{FF2B5EF4-FFF2-40B4-BE49-F238E27FC236}">
                <a16:creationId xmlns:a16="http://schemas.microsoft.com/office/drawing/2014/main" id="{790EAB80-28A7-8ADE-4E52-75F8CB664D5A}"/>
              </a:ext>
            </a:extLst>
          </p:cNvPr>
          <p:cNvPicPr>
            <a:picLocks noChangeAspect="1"/>
          </p:cNvPicPr>
          <p:nvPr/>
        </p:nvPicPr>
        <p:blipFill>
          <a:blip r:embed="rId5"/>
          <a:stretch>
            <a:fillRect/>
          </a:stretch>
        </p:blipFill>
        <p:spPr>
          <a:xfrm>
            <a:off x="333032" y="5183661"/>
            <a:ext cx="1071562" cy="1071562"/>
          </a:xfrm>
          <a:prstGeom prst="rect">
            <a:avLst/>
          </a:prstGeom>
        </p:spPr>
      </p:pic>
    </p:spTree>
    <p:extLst>
      <p:ext uri="{BB962C8B-B14F-4D97-AF65-F5344CB8AC3E}">
        <p14:creationId xmlns:p14="http://schemas.microsoft.com/office/powerpoint/2010/main" val="1262560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537BEC81-0519-AEE9-CDB5-9DAAD7A64E4E}"/>
              </a:ext>
            </a:extLst>
          </p:cNvPr>
          <p:cNvSpPr>
            <a:spLocks noChangeArrowheads="1"/>
          </p:cNvSpPr>
          <p:nvPr/>
        </p:nvSpPr>
        <p:spPr bwMode="auto">
          <a:xfrm>
            <a:off x="70701" y="141438"/>
            <a:ext cx="5796780" cy="1384995"/>
          </a:xfrm>
          <a:prstGeom prst="rect">
            <a:avLst/>
          </a:prstGeom>
          <a:solidFill>
            <a:schemeClr val="tx2">
              <a:lumMod val="20000"/>
              <a:lumOff val="80000"/>
            </a:schemeClr>
          </a:solidFill>
          <a:ln w="28575">
            <a:solidFill>
              <a:schemeClr val="tx2"/>
            </a:solid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ÉTAPE 1 — Confirmer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l’origine</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parotidienne</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Lésion</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intra-</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parotidienne</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Séparée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des muscles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masticateurs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Refoule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les structures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adjacentes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Respecte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les plans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graisseux</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péri-parotidiens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Si doute →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éliminer</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adénopathie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lésion</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parapharyngée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ou</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tumeur</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cutanée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p:txBody>
      </p:sp>
      <p:sp>
        <p:nvSpPr>
          <p:cNvPr id="5" name="Rectangle 3">
            <a:extLst>
              <a:ext uri="{FF2B5EF4-FFF2-40B4-BE49-F238E27FC236}">
                <a16:creationId xmlns:a16="http://schemas.microsoft.com/office/drawing/2014/main" id="{F8ACFA23-7CEC-D6B6-54B7-15AF1DA94746}"/>
              </a:ext>
            </a:extLst>
          </p:cNvPr>
          <p:cNvSpPr>
            <a:spLocks noChangeArrowheads="1"/>
          </p:cNvSpPr>
          <p:nvPr/>
        </p:nvSpPr>
        <p:spPr bwMode="auto">
          <a:xfrm>
            <a:off x="6095999" y="151001"/>
            <a:ext cx="5738430" cy="1384995"/>
          </a:xfrm>
          <a:prstGeom prst="rect">
            <a:avLst/>
          </a:prstGeom>
          <a:solidFill>
            <a:schemeClr val="tx2">
              <a:lumMod val="20000"/>
              <a:lumOff val="80000"/>
            </a:schemeClr>
          </a:solidFill>
          <a:ln w="28575">
            <a:solidFill>
              <a:schemeClr val="tx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ÉTAPE 2 —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Localisation</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Lobe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superficiel</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ou</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profond</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Ligne du nerf facial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repère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veine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rétromandibulaire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Extension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parapharyngée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Le lobe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profond</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l’extension</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médiale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doivent</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faire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rechercher</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une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malignité</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p:txBody>
      </p:sp>
      <p:sp>
        <p:nvSpPr>
          <p:cNvPr id="7" name="Rectangle 5">
            <a:extLst>
              <a:ext uri="{FF2B5EF4-FFF2-40B4-BE49-F238E27FC236}">
                <a16:creationId xmlns:a16="http://schemas.microsoft.com/office/drawing/2014/main" id="{26D6A122-4E9F-3E9E-0551-2BD607CAF79C}"/>
              </a:ext>
            </a:extLst>
          </p:cNvPr>
          <p:cNvSpPr>
            <a:spLocks noChangeArrowheads="1"/>
          </p:cNvSpPr>
          <p:nvPr/>
        </p:nvSpPr>
        <p:spPr bwMode="auto">
          <a:xfrm>
            <a:off x="70701" y="1833230"/>
            <a:ext cx="5009705" cy="2031325"/>
          </a:xfrm>
          <a:prstGeom prst="rect">
            <a:avLst/>
          </a:prstGeom>
          <a:solidFill>
            <a:schemeClr val="tx2">
              <a:lumMod val="20000"/>
              <a:lumOff val="80000"/>
            </a:schemeClr>
          </a:solidFill>
          <a:ln w="28575">
            <a:solidFill>
              <a:schemeClr val="tx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1"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ÉTAPE 3 —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Analyse</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morphologique</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Contours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Réguliers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bien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limités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plutôt</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bénin</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Irréguliers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flous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infiltration → suspect</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Capsule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Capsule fine et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complète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adénome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pléomorphe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typique</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Absente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ou</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rompue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vigilance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7">
            <a:extLst>
              <a:ext uri="{FF2B5EF4-FFF2-40B4-BE49-F238E27FC236}">
                <a16:creationId xmlns:a16="http://schemas.microsoft.com/office/drawing/2014/main" id="{30C924AA-04BF-2AA6-AB2F-F906EC16CBC2}"/>
              </a:ext>
            </a:extLst>
          </p:cNvPr>
          <p:cNvSpPr>
            <a:spLocks noChangeArrowheads="1"/>
          </p:cNvSpPr>
          <p:nvPr/>
        </p:nvSpPr>
        <p:spPr bwMode="auto">
          <a:xfrm>
            <a:off x="5522739" y="1959611"/>
            <a:ext cx="6311690" cy="2031325"/>
          </a:xfrm>
          <a:prstGeom prst="rect">
            <a:avLst/>
          </a:prstGeom>
          <a:solidFill>
            <a:schemeClr val="tx2">
              <a:lumMod val="20000"/>
              <a:lumOff val="80000"/>
            </a:schemeClr>
          </a:solidFill>
          <a:ln w="28575">
            <a:solidFill>
              <a:schemeClr val="tx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ÉTAPE 4 — Signal T2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clé</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d’orientation</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initiale</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Très hyperintense T2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Penser</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en</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premier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Adénome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pléomorphe</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Lésion</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kystique</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T2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intermédiaire</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ou</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modérément</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hyperintense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Warthin,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tumeur</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hypercellulaire</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T2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faible</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ou</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hétérogène</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Carcinome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possible</a:t>
            </a:r>
          </a:p>
        </p:txBody>
      </p:sp>
      <p:sp>
        <p:nvSpPr>
          <p:cNvPr id="11" name="Rectangle 9">
            <a:extLst>
              <a:ext uri="{FF2B5EF4-FFF2-40B4-BE49-F238E27FC236}">
                <a16:creationId xmlns:a16="http://schemas.microsoft.com/office/drawing/2014/main" id="{444800B6-BDC4-20B6-FA2D-6E74BE9757F2}"/>
              </a:ext>
            </a:extLst>
          </p:cNvPr>
          <p:cNvSpPr>
            <a:spLocks noChangeArrowheads="1"/>
          </p:cNvSpPr>
          <p:nvPr/>
        </p:nvSpPr>
        <p:spPr bwMode="auto">
          <a:xfrm>
            <a:off x="70700" y="4085649"/>
            <a:ext cx="5009705" cy="523220"/>
          </a:xfrm>
          <a:prstGeom prst="rect">
            <a:avLst/>
          </a:prstGeom>
          <a:solidFill>
            <a:schemeClr val="tx2">
              <a:lumMod val="20000"/>
              <a:lumOff val="80000"/>
            </a:schemeClr>
          </a:solidFill>
          <a:ln w="28575">
            <a:solidFill>
              <a:schemeClr val="tx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ÉTAPE 5 — Diffusion (DWI / ADC)</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Piège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majeur</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Warthin = forte restriction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mais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bénin</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endParaRPr kumimoji="0" lang="en-US" altLang="en-US" sz="11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5" name="Rectangle 13">
            <a:extLst>
              <a:ext uri="{FF2B5EF4-FFF2-40B4-BE49-F238E27FC236}">
                <a16:creationId xmlns:a16="http://schemas.microsoft.com/office/drawing/2014/main" id="{BD2A343C-846C-ED28-D415-951940738A86}"/>
              </a:ext>
            </a:extLst>
          </p:cNvPr>
          <p:cNvSpPr>
            <a:spLocks noChangeArrowheads="1"/>
          </p:cNvSpPr>
          <p:nvPr/>
        </p:nvSpPr>
        <p:spPr bwMode="auto">
          <a:xfrm>
            <a:off x="5522739" y="4414551"/>
            <a:ext cx="6311690" cy="1600438"/>
          </a:xfrm>
          <a:prstGeom prst="rect">
            <a:avLst/>
          </a:prstGeom>
          <a:solidFill>
            <a:schemeClr val="tx2">
              <a:lumMod val="20000"/>
              <a:lumOff val="80000"/>
            </a:schemeClr>
          </a:solidFill>
          <a:ln w="28575">
            <a:solidFill>
              <a:schemeClr val="tx2"/>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ÉTAPE 7 —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Critères</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de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malignité</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à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rechercher</a:t>
            </a:r>
            <a:r>
              <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systématiquement</a:t>
            </a:r>
            <a:endParaRPr kumimoji="0" lang="en-US" altLang="en-US" sz="1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Envahissement</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périnerveux</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Infiltration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graisse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muscle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Atteinte</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cutanée</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Adénopathies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suspectes</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Extension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osseuse</a:t>
            </a:r>
            <a:endPar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Un seul de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ces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critères</a:t>
            </a:r>
            <a:r>
              <a:rPr kumimoji="0" lang="en-US"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 suspicion forte.</a:t>
            </a:r>
          </a:p>
        </p:txBody>
      </p:sp>
      <p:sp>
        <p:nvSpPr>
          <p:cNvPr id="17" name="TextBox 16">
            <a:extLst>
              <a:ext uri="{FF2B5EF4-FFF2-40B4-BE49-F238E27FC236}">
                <a16:creationId xmlns:a16="http://schemas.microsoft.com/office/drawing/2014/main" id="{3593C9C3-AC45-9C03-2A32-F52EE3D5FBD1}"/>
              </a:ext>
            </a:extLst>
          </p:cNvPr>
          <p:cNvSpPr txBox="1"/>
          <p:nvPr/>
        </p:nvSpPr>
        <p:spPr>
          <a:xfrm>
            <a:off x="0" y="5069553"/>
            <a:ext cx="5363852" cy="954107"/>
          </a:xfrm>
          <a:prstGeom prst="rect">
            <a:avLst/>
          </a:prstGeom>
          <a:solidFill>
            <a:schemeClr val="tx2">
              <a:lumMod val="20000"/>
              <a:lumOff val="80000"/>
            </a:schemeClr>
          </a:solidFill>
          <a:ln w="28575">
            <a:solidFill>
              <a:schemeClr val="tx2"/>
            </a:solidFill>
          </a:ln>
        </p:spPr>
        <p:txBody>
          <a:bodyPr wrap="square">
            <a:spAutoFit/>
          </a:bodyPr>
          <a:lstStyle/>
          <a:p>
            <a:pPr>
              <a:buNone/>
            </a:pPr>
            <a:r>
              <a:rPr lang="en-US" sz="1400" b="1" dirty="0">
                <a:latin typeface="Times New Roman" panose="02020603050405020304" pitchFamily="18" charset="0"/>
                <a:cs typeface="Times New Roman" panose="02020603050405020304" pitchFamily="18" charset="0"/>
              </a:rPr>
              <a:t>ÉTAPE 6 — Rehaussement</a:t>
            </a:r>
          </a:p>
          <a:p>
            <a:pPr>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Progressif</a:t>
            </a:r>
            <a:r>
              <a:rPr lang="en-US" sz="1400" dirty="0">
                <a:latin typeface="Times New Roman" panose="02020603050405020304" pitchFamily="18" charset="0"/>
                <a:cs typeface="Times New Roman" panose="02020603050405020304" pitchFamily="18" charset="0"/>
              </a:rPr>
              <a:t> et </a:t>
            </a:r>
            <a:r>
              <a:rPr lang="en-US" sz="1400" dirty="0" err="1">
                <a:latin typeface="Times New Roman" panose="02020603050405020304" pitchFamily="18" charset="0"/>
                <a:cs typeface="Times New Roman" panose="02020603050405020304" pitchFamily="18" charset="0"/>
              </a:rPr>
              <a:t>homogène</a:t>
            </a:r>
            <a:r>
              <a:rPr lang="en-US" sz="1400" dirty="0">
                <a:latin typeface="Times New Roman" panose="02020603050405020304" pitchFamily="18" charset="0"/>
                <a:cs typeface="Times New Roman" panose="02020603050405020304" pitchFamily="18" charset="0"/>
              </a:rPr>
              <a:t> → </a:t>
            </a:r>
            <a:r>
              <a:rPr lang="en-US" sz="1400" dirty="0" err="1">
                <a:latin typeface="Times New Roman" panose="02020603050405020304" pitchFamily="18" charset="0"/>
                <a:cs typeface="Times New Roman" panose="02020603050405020304" pitchFamily="18" charset="0"/>
              </a:rPr>
              <a:t>adénome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pléomorphe</a:t>
            </a:r>
            <a:endParaRPr lang="en-US" sz="14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Précoce</a:t>
            </a:r>
            <a:r>
              <a:rPr lang="en-US" sz="1400" dirty="0">
                <a:latin typeface="Times New Roman" panose="02020603050405020304" pitchFamily="18" charset="0"/>
                <a:cs typeface="Times New Roman" panose="02020603050405020304" pitchFamily="18" charset="0"/>
              </a:rPr>
              <a:t> avec wash-out → Warthin</a:t>
            </a:r>
          </a:p>
          <a:p>
            <a:pPr>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Hétérogène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irrégulier</a:t>
            </a:r>
            <a:r>
              <a:rPr lang="en-US" sz="1400" dirty="0">
                <a:latin typeface="Times New Roman" panose="02020603050405020304" pitchFamily="18" charset="0"/>
                <a:cs typeface="Times New Roman" panose="02020603050405020304" pitchFamily="18" charset="0"/>
              </a:rPr>
              <a:t> → suspect</a:t>
            </a:r>
          </a:p>
        </p:txBody>
      </p:sp>
      <p:sp>
        <p:nvSpPr>
          <p:cNvPr id="2" name="Lightning Bolt 1">
            <a:extLst>
              <a:ext uri="{FF2B5EF4-FFF2-40B4-BE49-F238E27FC236}">
                <a16:creationId xmlns:a16="http://schemas.microsoft.com/office/drawing/2014/main" id="{36135077-545B-054F-6277-0831642ED377}"/>
              </a:ext>
            </a:extLst>
          </p:cNvPr>
          <p:cNvSpPr/>
          <p:nvPr/>
        </p:nvSpPr>
        <p:spPr>
          <a:xfrm>
            <a:off x="2620652" y="3346250"/>
            <a:ext cx="245096" cy="275734"/>
          </a:xfrm>
          <a:prstGeom prst="lightningBol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3083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8614-104B-D170-6334-B7268E05370D}"/>
              </a:ext>
            </a:extLst>
          </p:cNvPr>
          <p:cNvSpPr>
            <a:spLocks noGrp="1"/>
          </p:cNvSpPr>
          <p:nvPr>
            <p:ph type="title"/>
          </p:nvPr>
        </p:nvSpPr>
        <p:spPr>
          <a:xfrm>
            <a:off x="212103" y="94916"/>
            <a:ext cx="10195089" cy="809444"/>
          </a:xfrm>
        </p:spPr>
        <p:txBody>
          <a:bodyPr>
            <a:normAutofit/>
          </a:bodyPr>
          <a:lstStyle/>
          <a:p>
            <a:r>
              <a:rPr lang="en-US" sz="3200" b="1" u="sng" dirty="0" err="1">
                <a:latin typeface="Times New Roman" panose="02020603050405020304" pitchFamily="18" charset="0"/>
                <a:cs typeface="Times New Roman" panose="02020603050405020304" pitchFamily="18" charset="0"/>
              </a:rPr>
              <a:t>Etape</a:t>
            </a:r>
            <a:r>
              <a:rPr lang="en-US" sz="3200" b="1" u="sng" dirty="0">
                <a:latin typeface="Times New Roman" panose="02020603050405020304" pitchFamily="18" charset="0"/>
                <a:cs typeface="Times New Roman" panose="02020603050405020304" pitchFamily="18" charset="0"/>
              </a:rPr>
              <a:t> 7:  Recherche de </a:t>
            </a:r>
            <a:r>
              <a:rPr lang="en-US" sz="3200" b="1" u="sng" dirty="0" err="1">
                <a:latin typeface="Times New Roman" panose="02020603050405020304" pitchFamily="18" charset="0"/>
                <a:cs typeface="Times New Roman" panose="02020603050405020304" pitchFamily="18" charset="0"/>
              </a:rPr>
              <a:t>critères</a:t>
            </a:r>
            <a:r>
              <a:rPr lang="en-US" sz="3200" b="1" u="sng" dirty="0">
                <a:latin typeface="Times New Roman" panose="02020603050405020304" pitchFamily="18" charset="0"/>
                <a:cs typeface="Times New Roman" panose="02020603050405020304" pitchFamily="18" charset="0"/>
              </a:rPr>
              <a:t> de </a:t>
            </a:r>
            <a:r>
              <a:rPr lang="en-US" sz="3200" b="1" u="sng" dirty="0" err="1">
                <a:latin typeface="Times New Roman" panose="02020603050405020304" pitchFamily="18" charset="0"/>
                <a:cs typeface="Times New Roman" panose="02020603050405020304" pitchFamily="18" charset="0"/>
              </a:rPr>
              <a:t>malignité</a:t>
            </a:r>
            <a:endParaRPr lang="en-US" sz="3200" b="1" u="sng"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98FDD3F-4EFE-81A8-E51A-44C174830DC9}"/>
              </a:ext>
            </a:extLst>
          </p:cNvPr>
          <p:cNvPicPr>
            <a:picLocks noChangeAspect="1"/>
          </p:cNvPicPr>
          <p:nvPr/>
        </p:nvPicPr>
        <p:blipFill>
          <a:blip r:embed="rId2"/>
          <a:stretch>
            <a:fillRect/>
          </a:stretch>
        </p:blipFill>
        <p:spPr>
          <a:xfrm>
            <a:off x="7663992" y="1084082"/>
            <a:ext cx="4282996" cy="5254130"/>
          </a:xfrm>
          <a:prstGeom prst="rect">
            <a:avLst/>
          </a:prstGeom>
        </p:spPr>
      </p:pic>
      <p:sp>
        <p:nvSpPr>
          <p:cNvPr id="5" name="TextBox 4">
            <a:extLst>
              <a:ext uri="{FF2B5EF4-FFF2-40B4-BE49-F238E27FC236}">
                <a16:creationId xmlns:a16="http://schemas.microsoft.com/office/drawing/2014/main" id="{CF331DEB-2865-3495-7390-5EE7AAB6E55A}"/>
              </a:ext>
            </a:extLst>
          </p:cNvPr>
          <p:cNvSpPr txBox="1"/>
          <p:nvPr/>
        </p:nvSpPr>
        <p:spPr>
          <a:xfrm>
            <a:off x="4723891" y="3267003"/>
            <a:ext cx="2744218" cy="1169551"/>
          </a:xfrm>
          <a:prstGeom prst="rect">
            <a:avLst/>
          </a:prstGeom>
          <a:noFill/>
        </p:spPr>
        <p:txBody>
          <a:bodyPr wrap="square" rtlCol="0">
            <a:spAutoFit/>
          </a:bodyPr>
          <a:lstStyle/>
          <a:p>
            <a:r>
              <a:rPr lang="fr-FR" sz="1400" i="1" dirty="0">
                <a:latin typeface="Times New Roman" panose="02020603050405020304" pitchFamily="18" charset="0"/>
                <a:cs typeface="Times New Roman" panose="02020603050405020304" pitchFamily="18" charset="0"/>
              </a:rPr>
              <a:t>Processus qui envahit l’espace </a:t>
            </a:r>
            <a:r>
              <a:rPr lang="fr-FR" sz="1400" i="1" dirty="0" err="1">
                <a:latin typeface="Times New Roman" panose="02020603050405020304" pitchFamily="18" charset="0"/>
                <a:cs typeface="Times New Roman" panose="02020603050405020304" pitchFamily="18" charset="0"/>
              </a:rPr>
              <a:t>parapharyngé</a:t>
            </a:r>
            <a:r>
              <a:rPr lang="fr-FR" sz="1400" i="1" dirty="0">
                <a:latin typeface="Times New Roman" panose="02020603050405020304" pitchFamily="18" charset="0"/>
                <a:cs typeface="Times New Roman" panose="02020603050405020304" pitchFamily="18" charset="0"/>
              </a:rPr>
              <a:t> et Infiltre les muscles ptérygoïdiens avec envahissement des lames ptérygoïdiens médiale et latérales </a:t>
            </a:r>
            <a:endParaRPr lang="en-US" sz="1400" i="1" dirty="0">
              <a:latin typeface="Times New Roman" panose="02020603050405020304" pitchFamily="18" charset="0"/>
              <a:cs typeface="Times New Roman" panose="02020603050405020304" pitchFamily="18" charset="0"/>
            </a:endParaRPr>
          </a:p>
        </p:txBody>
      </p:sp>
      <p:sp>
        <p:nvSpPr>
          <p:cNvPr id="6" name="Rectangle: Folded Corner 5">
            <a:extLst>
              <a:ext uri="{FF2B5EF4-FFF2-40B4-BE49-F238E27FC236}">
                <a16:creationId xmlns:a16="http://schemas.microsoft.com/office/drawing/2014/main" id="{3FB230A2-D273-2F8F-48E9-3F6FF904E05F}"/>
              </a:ext>
            </a:extLst>
          </p:cNvPr>
          <p:cNvSpPr/>
          <p:nvPr/>
        </p:nvSpPr>
        <p:spPr>
          <a:xfrm>
            <a:off x="4937596" y="1199562"/>
            <a:ext cx="1743959" cy="1772239"/>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64ans, </a:t>
            </a:r>
            <a:r>
              <a:rPr lang="en-US" dirty="0" err="1"/>
              <a:t>souffre</a:t>
            </a:r>
            <a:r>
              <a:rPr lang="en-US" dirty="0"/>
              <a:t> </a:t>
            </a:r>
            <a:r>
              <a:rPr lang="en-US" dirty="0" err="1"/>
              <a:t>d’une</a:t>
            </a:r>
            <a:r>
              <a:rPr lang="en-US" dirty="0"/>
              <a:t> </a:t>
            </a:r>
            <a:r>
              <a:rPr lang="en-US" dirty="0" err="1"/>
              <a:t>paralysie</a:t>
            </a:r>
            <a:r>
              <a:rPr lang="en-US" dirty="0"/>
              <a:t> </a:t>
            </a:r>
            <a:r>
              <a:rPr lang="en-US" dirty="0" err="1"/>
              <a:t>faciale</a:t>
            </a:r>
            <a:r>
              <a:rPr lang="en-US" dirty="0"/>
              <a:t>.</a:t>
            </a:r>
          </a:p>
        </p:txBody>
      </p:sp>
      <p:cxnSp>
        <p:nvCxnSpPr>
          <p:cNvPr id="8" name="Straight Arrow Connector 7">
            <a:extLst>
              <a:ext uri="{FF2B5EF4-FFF2-40B4-BE49-F238E27FC236}">
                <a16:creationId xmlns:a16="http://schemas.microsoft.com/office/drawing/2014/main" id="{FD4CC69D-0DC5-A731-7D18-C24AECAD2CE5}"/>
              </a:ext>
            </a:extLst>
          </p:cNvPr>
          <p:cNvCxnSpPr>
            <a:cxnSpLocks/>
          </p:cNvCxnSpPr>
          <p:nvPr/>
        </p:nvCxnSpPr>
        <p:spPr>
          <a:xfrm flipH="1">
            <a:off x="7081059" y="3711147"/>
            <a:ext cx="903444" cy="466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0" name="Picture 9">
            <a:extLst>
              <a:ext uri="{FF2B5EF4-FFF2-40B4-BE49-F238E27FC236}">
                <a16:creationId xmlns:a16="http://schemas.microsoft.com/office/drawing/2014/main" id="{222CCE18-EAB2-491E-E31C-F10BC99B8513}"/>
              </a:ext>
            </a:extLst>
          </p:cNvPr>
          <p:cNvPicPr>
            <a:picLocks noChangeAspect="1"/>
          </p:cNvPicPr>
          <p:nvPr/>
        </p:nvPicPr>
        <p:blipFill>
          <a:blip r:embed="rId3"/>
          <a:stretch>
            <a:fillRect/>
          </a:stretch>
        </p:blipFill>
        <p:spPr>
          <a:xfrm>
            <a:off x="95347" y="1084082"/>
            <a:ext cx="4282996" cy="5254130"/>
          </a:xfrm>
          <a:prstGeom prst="rect">
            <a:avLst/>
          </a:prstGeom>
        </p:spPr>
      </p:pic>
      <p:cxnSp>
        <p:nvCxnSpPr>
          <p:cNvPr id="14" name="Straight Arrow Connector 13">
            <a:extLst>
              <a:ext uri="{FF2B5EF4-FFF2-40B4-BE49-F238E27FC236}">
                <a16:creationId xmlns:a16="http://schemas.microsoft.com/office/drawing/2014/main" id="{5A74A4CB-9B65-6EE4-1AB3-3E7A85D9D91A}"/>
              </a:ext>
            </a:extLst>
          </p:cNvPr>
          <p:cNvCxnSpPr>
            <a:cxnSpLocks/>
          </p:cNvCxnSpPr>
          <p:nvPr/>
        </p:nvCxnSpPr>
        <p:spPr>
          <a:xfrm flipV="1">
            <a:off x="1206631" y="3653879"/>
            <a:ext cx="3421930" cy="25634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00766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3ED4DD-E845-1C59-BA30-2B8EE8C0B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06" y="740877"/>
            <a:ext cx="2917940" cy="3054080"/>
          </a:xfrm>
          <a:prstGeom prst="rect">
            <a:avLst/>
          </a:prstGeom>
        </p:spPr>
      </p:pic>
      <p:pic>
        <p:nvPicPr>
          <p:cNvPr id="5" name="Picture 4">
            <a:extLst>
              <a:ext uri="{FF2B5EF4-FFF2-40B4-BE49-F238E27FC236}">
                <a16:creationId xmlns:a16="http://schemas.microsoft.com/office/drawing/2014/main" id="{76727737-8BB3-B497-08A6-60F658FB6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1866" y="647678"/>
            <a:ext cx="3083901" cy="3224932"/>
          </a:xfrm>
          <a:prstGeom prst="rect">
            <a:avLst/>
          </a:prstGeom>
        </p:spPr>
      </p:pic>
      <p:pic>
        <p:nvPicPr>
          <p:cNvPr id="7" name="Picture 6">
            <a:extLst>
              <a:ext uri="{FF2B5EF4-FFF2-40B4-BE49-F238E27FC236}">
                <a16:creationId xmlns:a16="http://schemas.microsoft.com/office/drawing/2014/main" id="{973517D2-FB31-3DF3-9A04-F0058E5AFE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1904" y="3979681"/>
            <a:ext cx="2366653" cy="2745421"/>
          </a:xfrm>
          <a:prstGeom prst="rect">
            <a:avLst/>
          </a:prstGeom>
        </p:spPr>
      </p:pic>
      <p:pic>
        <p:nvPicPr>
          <p:cNvPr id="9" name="Picture 8">
            <a:extLst>
              <a:ext uri="{FF2B5EF4-FFF2-40B4-BE49-F238E27FC236}">
                <a16:creationId xmlns:a16="http://schemas.microsoft.com/office/drawing/2014/main" id="{3032E368-D965-2465-B7EE-D3F5F3FBAF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5672" y="3979681"/>
            <a:ext cx="2492388" cy="2745422"/>
          </a:xfrm>
          <a:prstGeom prst="rect">
            <a:avLst/>
          </a:prstGeom>
        </p:spPr>
      </p:pic>
      <p:pic>
        <p:nvPicPr>
          <p:cNvPr id="11" name="Picture 10">
            <a:extLst>
              <a:ext uri="{FF2B5EF4-FFF2-40B4-BE49-F238E27FC236}">
                <a16:creationId xmlns:a16="http://schemas.microsoft.com/office/drawing/2014/main" id="{EAB52734-2770-C278-636B-CAAD12A8F3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884" y="3979682"/>
            <a:ext cx="2492388" cy="2745422"/>
          </a:xfrm>
          <a:prstGeom prst="rect">
            <a:avLst/>
          </a:prstGeom>
        </p:spPr>
      </p:pic>
      <p:pic>
        <p:nvPicPr>
          <p:cNvPr id="13" name="Picture 12">
            <a:extLst>
              <a:ext uri="{FF2B5EF4-FFF2-40B4-BE49-F238E27FC236}">
                <a16:creationId xmlns:a16="http://schemas.microsoft.com/office/drawing/2014/main" id="{EA18827A-E213-7105-4757-D3ABBB367B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7791" y="29160"/>
            <a:ext cx="3083900" cy="2165884"/>
          </a:xfrm>
          <a:prstGeom prst="rect">
            <a:avLst/>
          </a:prstGeom>
        </p:spPr>
      </p:pic>
      <p:sp>
        <p:nvSpPr>
          <p:cNvPr id="14" name="Title 1">
            <a:extLst>
              <a:ext uri="{FF2B5EF4-FFF2-40B4-BE49-F238E27FC236}">
                <a16:creationId xmlns:a16="http://schemas.microsoft.com/office/drawing/2014/main" id="{A86C0034-AC19-7DA8-BD0A-73BC011F6328}"/>
              </a:ext>
            </a:extLst>
          </p:cNvPr>
          <p:cNvSpPr txBox="1">
            <a:spLocks/>
          </p:cNvSpPr>
          <p:nvPr/>
        </p:nvSpPr>
        <p:spPr>
          <a:xfrm>
            <a:off x="122995" y="29160"/>
            <a:ext cx="4095963" cy="526993"/>
          </a:xfrm>
          <a:prstGeom prst="rect">
            <a:avLst/>
          </a:prstGeom>
          <a:solidFill>
            <a:srgbClr val="FFC6C6"/>
          </a:solidFill>
          <a:scene3d>
            <a:camera prst="orthographicFront"/>
            <a:lightRig rig="threePt" dir="t"/>
          </a:scene3d>
          <a:sp3d>
            <a:bevelT/>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u="sng" dirty="0" err="1">
                <a:latin typeface="Times New Roman" panose="02020603050405020304" pitchFamily="18" charset="0"/>
                <a:cs typeface="Times New Roman" panose="02020603050405020304" pitchFamily="18" charset="0"/>
              </a:rPr>
              <a:t>Appliquons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notre</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algorithme</a:t>
            </a:r>
            <a:r>
              <a:rPr lang="en-US" sz="2400" b="1" u="sng" dirty="0">
                <a:latin typeface="Times New Roman" panose="02020603050405020304" pitchFamily="18" charset="0"/>
                <a:cs typeface="Times New Roman" panose="02020603050405020304" pitchFamily="18" charset="0"/>
              </a:rPr>
              <a:t>:</a:t>
            </a:r>
          </a:p>
        </p:txBody>
      </p:sp>
      <p:sp>
        <p:nvSpPr>
          <p:cNvPr id="15" name="Rectangle 14">
            <a:extLst>
              <a:ext uri="{FF2B5EF4-FFF2-40B4-BE49-F238E27FC236}">
                <a16:creationId xmlns:a16="http://schemas.microsoft.com/office/drawing/2014/main" id="{A97A21CB-3204-7AF9-B63B-F09FC398375C}"/>
              </a:ext>
            </a:extLst>
          </p:cNvPr>
          <p:cNvSpPr/>
          <p:nvPr/>
        </p:nvSpPr>
        <p:spPr>
          <a:xfrm>
            <a:off x="1134027" y="956559"/>
            <a:ext cx="2073897" cy="311085"/>
          </a:xfrm>
          <a:prstGeom prst="rect">
            <a:avLst/>
          </a:prstGeom>
          <a:solidFill>
            <a:srgbClr val="F2DA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1-Hyposignal T1</a:t>
            </a:r>
          </a:p>
        </p:txBody>
      </p:sp>
      <p:sp>
        <p:nvSpPr>
          <p:cNvPr id="16" name="Rectangle 15">
            <a:extLst>
              <a:ext uri="{FF2B5EF4-FFF2-40B4-BE49-F238E27FC236}">
                <a16:creationId xmlns:a16="http://schemas.microsoft.com/office/drawing/2014/main" id="{5420EDD2-EEC0-4E9A-8133-12CBC44A79FB}"/>
              </a:ext>
            </a:extLst>
          </p:cNvPr>
          <p:cNvSpPr/>
          <p:nvPr/>
        </p:nvSpPr>
        <p:spPr>
          <a:xfrm>
            <a:off x="4516867" y="1112101"/>
            <a:ext cx="2073897" cy="311085"/>
          </a:xfrm>
          <a:prstGeom prst="rect">
            <a:avLst/>
          </a:prstGeom>
          <a:solidFill>
            <a:srgbClr val="F2DA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2-Hypersignal hérétogèneT2</a:t>
            </a:r>
          </a:p>
        </p:txBody>
      </p:sp>
      <p:sp>
        <p:nvSpPr>
          <p:cNvPr id="17" name="Rectangle 16">
            <a:extLst>
              <a:ext uri="{FF2B5EF4-FFF2-40B4-BE49-F238E27FC236}">
                <a16:creationId xmlns:a16="http://schemas.microsoft.com/office/drawing/2014/main" id="{66391B12-E4AC-426C-491B-13BF6ABE548F}"/>
              </a:ext>
            </a:extLst>
          </p:cNvPr>
          <p:cNvSpPr/>
          <p:nvPr/>
        </p:nvSpPr>
        <p:spPr>
          <a:xfrm>
            <a:off x="2839516" y="4071206"/>
            <a:ext cx="2073897" cy="311085"/>
          </a:xfrm>
          <a:prstGeom prst="rect">
            <a:avLst/>
          </a:prstGeom>
          <a:solidFill>
            <a:srgbClr val="F2DA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anose="02020603050405020304" pitchFamily="18" charset="0"/>
                <a:cs typeface="Times New Roman" panose="02020603050405020304" pitchFamily="18" charset="0"/>
              </a:rPr>
              <a:t>4- Rehaussement </a:t>
            </a:r>
            <a:r>
              <a:rPr lang="en-US" sz="1200" dirty="0" err="1">
                <a:solidFill>
                  <a:schemeClr val="tx1"/>
                </a:solidFill>
                <a:latin typeface="Times New Roman" panose="02020603050405020304" pitchFamily="18" charset="0"/>
                <a:cs typeface="Times New Roman" panose="02020603050405020304" pitchFamily="18" charset="0"/>
              </a:rPr>
              <a:t>progressif</a:t>
            </a:r>
            <a:r>
              <a:rPr lang="en-US" sz="1200" dirty="0">
                <a:solidFill>
                  <a:schemeClr val="tx1"/>
                </a:solidFill>
                <a:latin typeface="Times New Roman" panose="02020603050405020304" pitchFamily="18" charset="0"/>
                <a:cs typeface="Times New Roman" panose="02020603050405020304" pitchFamily="18" charset="0"/>
              </a:rPr>
              <a:t> sans Wash out</a:t>
            </a:r>
          </a:p>
        </p:txBody>
      </p:sp>
      <p:sp>
        <p:nvSpPr>
          <p:cNvPr id="18" name="Rectangle 17">
            <a:extLst>
              <a:ext uri="{FF2B5EF4-FFF2-40B4-BE49-F238E27FC236}">
                <a16:creationId xmlns:a16="http://schemas.microsoft.com/office/drawing/2014/main" id="{36DAB778-4B80-9419-FABF-A45509D1990F}"/>
              </a:ext>
            </a:extLst>
          </p:cNvPr>
          <p:cNvSpPr/>
          <p:nvPr/>
        </p:nvSpPr>
        <p:spPr>
          <a:xfrm>
            <a:off x="7982792" y="1688939"/>
            <a:ext cx="2073897" cy="384958"/>
          </a:xfrm>
          <a:prstGeom prst="rect">
            <a:avLst/>
          </a:prstGeom>
          <a:solidFill>
            <a:srgbClr val="F2DA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anose="02020603050405020304" pitchFamily="18" charset="0"/>
                <a:cs typeface="Times New Roman" panose="02020603050405020304" pitchFamily="18" charset="0"/>
              </a:rPr>
              <a:t>3-Hyperdiffusion avec ADC </a:t>
            </a:r>
            <a:r>
              <a:rPr lang="en-US" sz="1200" dirty="0" err="1">
                <a:solidFill>
                  <a:schemeClr val="tx1"/>
                </a:solidFill>
                <a:latin typeface="Times New Roman" panose="02020603050405020304" pitchFamily="18" charset="0"/>
                <a:cs typeface="Times New Roman" panose="02020603050405020304" pitchFamily="18" charset="0"/>
              </a:rPr>
              <a:t>élevé</a:t>
            </a:r>
            <a:endParaRPr lang="en-US" sz="1200" dirty="0">
              <a:solidFill>
                <a:schemeClr val="tx1"/>
              </a:solidFill>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0275828-1760-B354-D001-F049DE9B0A47}"/>
              </a:ext>
            </a:extLst>
          </p:cNvPr>
          <p:cNvPicPr>
            <a:picLocks noChangeAspect="1"/>
          </p:cNvPicPr>
          <p:nvPr/>
        </p:nvPicPr>
        <p:blipFill>
          <a:blip r:embed="rId8">
            <a:extLst>
              <a:ext uri="{28A0092B-C50C-407E-A947-70E740481C1C}">
                <a14:useLocalDpi xmlns:a14="http://schemas.microsoft.com/office/drawing/2010/main" val="0"/>
              </a:ext>
            </a:extLst>
          </a:blip>
          <a:srcRect l="107" t="1125" r="-107" b="-515"/>
          <a:stretch>
            <a:fillRect/>
          </a:stretch>
        </p:blipFill>
        <p:spPr>
          <a:xfrm>
            <a:off x="7777113" y="2667786"/>
            <a:ext cx="4294003" cy="4057316"/>
          </a:xfrm>
          <a:prstGeom prst="rect">
            <a:avLst/>
          </a:prstGeom>
          <a:ln>
            <a:noFill/>
          </a:ln>
          <a:effectLst>
            <a:outerShdw blurRad="292100" dist="139700" dir="2700000" algn="tl" rotWithShape="0">
              <a:srgbClr val="333333">
                <a:alpha val="65000"/>
              </a:srgbClr>
            </a:outerShdw>
          </a:effectLst>
        </p:spPr>
      </p:pic>
      <p:sp>
        <p:nvSpPr>
          <p:cNvPr id="21" name="Arrow: Right 20">
            <a:extLst>
              <a:ext uri="{FF2B5EF4-FFF2-40B4-BE49-F238E27FC236}">
                <a16:creationId xmlns:a16="http://schemas.microsoft.com/office/drawing/2014/main" id="{2B23B600-B753-2DF2-8FC2-8284178B149C}"/>
              </a:ext>
            </a:extLst>
          </p:cNvPr>
          <p:cNvSpPr/>
          <p:nvPr/>
        </p:nvSpPr>
        <p:spPr>
          <a:xfrm>
            <a:off x="1970202" y="4967926"/>
            <a:ext cx="1237722" cy="311085"/>
          </a:xfrm>
          <a:prstGeom prst="rightArrow">
            <a:avLst/>
          </a:prstGeom>
          <a:solidFill>
            <a:srgbClr val="F2DA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EDB4A26B-FE75-F8B1-72DC-5C7F7A95D7E7}"/>
              </a:ext>
            </a:extLst>
          </p:cNvPr>
          <p:cNvSpPr/>
          <p:nvPr/>
        </p:nvSpPr>
        <p:spPr>
          <a:xfrm>
            <a:off x="4484254" y="4941779"/>
            <a:ext cx="1237722" cy="311085"/>
          </a:xfrm>
          <a:prstGeom prst="rightArrow">
            <a:avLst/>
          </a:prstGeom>
          <a:solidFill>
            <a:srgbClr val="F2DA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14F6801E-8E89-420A-3138-58132536FBF0}"/>
              </a:ext>
            </a:extLst>
          </p:cNvPr>
          <p:cNvSpPr/>
          <p:nvPr/>
        </p:nvSpPr>
        <p:spPr>
          <a:xfrm>
            <a:off x="7808333" y="2183154"/>
            <a:ext cx="3179975" cy="484632"/>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Quel </a:t>
            </a:r>
            <a:r>
              <a:rPr lang="en-US" dirty="0" err="1"/>
              <a:t>est</a:t>
            </a:r>
            <a:r>
              <a:rPr lang="en-US" dirty="0"/>
              <a:t> </a:t>
            </a:r>
            <a:r>
              <a:rPr lang="en-US" dirty="0" err="1"/>
              <a:t>votre</a:t>
            </a:r>
            <a:r>
              <a:rPr lang="en-US" dirty="0"/>
              <a:t> diagnostic?</a:t>
            </a:r>
          </a:p>
        </p:txBody>
      </p:sp>
      <p:sp>
        <p:nvSpPr>
          <p:cNvPr id="24" name="Flowchart: Punched Tape 23">
            <a:extLst>
              <a:ext uri="{FF2B5EF4-FFF2-40B4-BE49-F238E27FC236}">
                <a16:creationId xmlns:a16="http://schemas.microsoft.com/office/drawing/2014/main" id="{B310A4AA-6A65-A32A-1258-D802F73AFF4C}"/>
              </a:ext>
            </a:extLst>
          </p:cNvPr>
          <p:cNvSpPr/>
          <p:nvPr/>
        </p:nvSpPr>
        <p:spPr>
          <a:xfrm>
            <a:off x="5103115" y="80567"/>
            <a:ext cx="857839" cy="424178"/>
          </a:xfrm>
          <a:prstGeom prst="flowChartPunchedTap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Cas 1</a:t>
            </a:r>
          </a:p>
        </p:txBody>
      </p:sp>
    </p:spTree>
    <p:extLst>
      <p:ext uri="{BB962C8B-B14F-4D97-AF65-F5344CB8AC3E}">
        <p14:creationId xmlns:p14="http://schemas.microsoft.com/office/powerpoint/2010/main" val="14477785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641</Words>
  <Application>Microsoft Office PowerPoint</Application>
  <PresentationFormat>Widescreen</PresentationFormat>
  <Paragraphs>101</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Times New Roman</vt:lpstr>
      <vt:lpstr>Wingdings</vt:lpstr>
      <vt:lpstr>Office Theme</vt:lpstr>
      <vt:lpstr>Parotide normale à l’IRM</vt:lpstr>
      <vt:lpstr>Protocole IRM:</vt:lpstr>
      <vt:lpstr>PowerPoint Presentation</vt:lpstr>
      <vt:lpstr>Etape 7:  Recherche de critères de malignité</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Mouad Bensada</dc:creator>
  <cp:lastModifiedBy>Mouad Bensada</cp:lastModifiedBy>
  <cp:revision>4</cp:revision>
  <dcterms:created xsi:type="dcterms:W3CDTF">2026-02-28T09:32:10Z</dcterms:created>
  <dcterms:modified xsi:type="dcterms:W3CDTF">2026-02-28T11:31:56Z</dcterms:modified>
</cp:coreProperties>
</file>