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2" r:id="rId5"/>
    <p:sldId id="263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160C4-E1EE-4F0A-AC62-2E6B5275F1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1D55-204D-442A-9EBD-F0EA585DE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583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160C4-E1EE-4F0A-AC62-2E6B5275F1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1D55-204D-442A-9EBD-F0EA585DE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17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160C4-E1EE-4F0A-AC62-2E6B5275F1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1D55-204D-442A-9EBD-F0EA585DE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0377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160C4-E1EE-4F0A-AC62-2E6B5275F1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1D55-204D-442A-9EBD-F0EA585DE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053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160C4-E1EE-4F0A-AC62-2E6B5275F1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1D55-204D-442A-9EBD-F0EA585DE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13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160C4-E1EE-4F0A-AC62-2E6B5275F1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1D55-204D-442A-9EBD-F0EA585DE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30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160C4-E1EE-4F0A-AC62-2E6B5275F1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1D55-204D-442A-9EBD-F0EA585DE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27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160C4-E1EE-4F0A-AC62-2E6B5275F1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1D55-204D-442A-9EBD-F0EA585DE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8453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160C4-E1EE-4F0A-AC62-2E6B5275F1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1D55-204D-442A-9EBD-F0EA585DE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45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160C4-E1EE-4F0A-AC62-2E6B5275F1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1D55-204D-442A-9EBD-F0EA585DE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5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160C4-E1EE-4F0A-AC62-2E6B5275F1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1D55-204D-442A-9EBD-F0EA585DE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45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160C4-E1EE-4F0A-AC62-2E6B5275F1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B1D55-204D-442A-9EBD-F0EA585DE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7945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accent4"/>
                </a:solidFill>
              </a:rPr>
              <a:t>TDM des complications post-TAVI : ce qu’il ne faut pas manquer</a:t>
            </a:r>
            <a:endParaRPr lang="fr-FR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565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4"/>
                </a:solidFill>
              </a:rPr>
              <a:t>Objectifs pédagogiques</a:t>
            </a:r>
            <a:endParaRPr lang="fr-FR" dirty="0">
              <a:solidFill>
                <a:schemeClr val="accent4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Rappeler les indications et le protocole optimal de TDM post-TAVI.</a:t>
            </a:r>
          </a:p>
          <a:p>
            <a:pPr lvl="0"/>
            <a:r>
              <a:rPr lang="fr-FR" dirty="0"/>
              <a:t>Connaître les principales complications précoces et tardives après TAVI détectables en TDM</a:t>
            </a:r>
          </a:p>
          <a:p>
            <a:pPr lvl="0"/>
            <a:r>
              <a:rPr lang="fr-FR" dirty="0" smtClean="0"/>
              <a:t>Proposer </a:t>
            </a:r>
            <a:r>
              <a:rPr lang="fr-FR" dirty="0"/>
              <a:t>une approche systématique de lecture d’une TDM post-TAVI afin de ne pas méconnaître une complication grave.</a:t>
            </a:r>
          </a:p>
        </p:txBody>
      </p:sp>
    </p:spTree>
    <p:extLst>
      <p:ext uri="{BB962C8B-B14F-4D97-AF65-F5344CB8AC3E}">
        <p14:creationId xmlns:p14="http://schemas.microsoft.com/office/powerpoint/2010/main" val="2661702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29434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FFC000"/>
                </a:solidFill>
              </a:rPr>
              <a:t>Complications précoces</a:t>
            </a:r>
            <a:endParaRPr lang="fr-FR" sz="3600" b="1" dirty="0">
              <a:solidFill>
                <a:srgbClr val="FFC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49867" y="2201333"/>
            <a:ext cx="32850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FFFF00"/>
                </a:solidFill>
              </a:rPr>
              <a:t>Vasculaires d’accès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Obstruction </a:t>
            </a:r>
            <a:r>
              <a:rPr lang="fr-FR" dirty="0" smtClean="0"/>
              <a:t>coronaire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Rupture annulaire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Malposition de valve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Fuites </a:t>
            </a:r>
            <a:r>
              <a:rPr lang="fr-FR" dirty="0" err="1"/>
              <a:t>paravalvulaires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Migration </a:t>
            </a:r>
            <a:r>
              <a:rPr lang="fr-FR" dirty="0"/>
              <a:t>de valve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Emboles distaux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011626"/>
              </p:ext>
            </p:extLst>
          </p:nvPr>
        </p:nvGraphicFramePr>
        <p:xfrm>
          <a:off x="3793067" y="3614467"/>
          <a:ext cx="8258035" cy="312276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86812"/>
                <a:gridCol w="3971223"/>
              </a:tblGrid>
              <a:tr h="155248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Saignement actif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u="sng" dirty="0" smtClean="0">
                          <a:solidFill>
                            <a:schemeClr val="tx1"/>
                          </a:solidFill>
                        </a:rPr>
                        <a:t>Pseudo-anévrysme</a:t>
                      </a:r>
                      <a:endParaRPr lang="fr-FR" sz="1600" b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</a:tr>
              <a:tr h="1570281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Dissection / Occlusion ilio-fémorale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Fistule artérioveineuse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703498" y="712281"/>
            <a:ext cx="5650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Devant toute instabilité hémodynamique : Chercher un saignement </a:t>
            </a:r>
            <a:r>
              <a:rPr lang="fr-FR" b="1" u="sng" dirty="0" smtClean="0">
                <a:solidFill>
                  <a:srgbClr val="FF0000"/>
                </a:solidFill>
              </a:rPr>
              <a:t>actif rétro-péritonéal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8463220" y="3999786"/>
            <a:ext cx="1232139" cy="972742"/>
            <a:chOff x="4334933" y="3268536"/>
            <a:chExt cx="1232139" cy="972742"/>
          </a:xfrm>
        </p:grpSpPr>
        <p:pic>
          <p:nvPicPr>
            <p:cNvPr id="2050" name="Picture 2" descr="https://prod-images-static.radiopaedia.org/images/18168645/096b5166cf46e3f3974bb6bb1fb018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1" t="29665" r="47609" b="33254"/>
            <a:stretch/>
          </p:blipFill>
          <p:spPr bwMode="auto">
            <a:xfrm>
              <a:off x="4334933" y="3268536"/>
              <a:ext cx="1232139" cy="9727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Connecteur droit avec flèche 8"/>
            <p:cNvCxnSpPr/>
            <p:nvPr/>
          </p:nvCxnSpPr>
          <p:spPr>
            <a:xfrm flipH="1">
              <a:off x="5169739" y="3268536"/>
              <a:ext cx="236508" cy="155275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0" name="ZoneTexte 9"/>
          <p:cNvSpPr txBox="1"/>
          <p:nvPr/>
        </p:nvSpPr>
        <p:spPr>
          <a:xfrm>
            <a:off x="9877531" y="4034240"/>
            <a:ext cx="2248058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Sac arrondi juxta-artériel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Même densité que l’artère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u="sng" dirty="0" smtClean="0"/>
              <a:t>Pas d’expansion / Diffusion du PDC aux temps plus tardifs =/= Saignement actif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41531"/>
              </p:ext>
            </p:extLst>
          </p:nvPr>
        </p:nvGraphicFramePr>
        <p:xfrm>
          <a:off x="5796951" y="1725284"/>
          <a:ext cx="4632385" cy="1882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2385"/>
              </a:tblGrid>
              <a:tr h="1882156">
                <a:tc>
                  <a:txBody>
                    <a:bodyPr/>
                    <a:lstStyle/>
                    <a:p>
                      <a:pPr algn="ctr"/>
                      <a:r>
                        <a:rPr lang="fr-FR" b="1" u="sng" dirty="0" smtClean="0">
                          <a:solidFill>
                            <a:srgbClr val="FF0000"/>
                          </a:solidFill>
                        </a:rPr>
                        <a:t>Hématome rétro-péritonéal</a:t>
                      </a:r>
                      <a:endParaRPr lang="fr-FR" b="1" u="sng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/>
          <a:srcRect l="3185" t="30100" r="46697" b="28155"/>
          <a:stretch/>
        </p:blipFill>
        <p:spPr>
          <a:xfrm>
            <a:off x="6897265" y="3937581"/>
            <a:ext cx="1078335" cy="898194"/>
          </a:xfrm>
          <a:prstGeom prst="rect">
            <a:avLst/>
          </a:prstGeom>
        </p:spPr>
      </p:pic>
      <p:pic>
        <p:nvPicPr>
          <p:cNvPr id="2052" name="Picture 4" descr="https://prod-images-static.radiopaedia.org/images/67708281/f90e8a4d92f2aa88edf1d56ea1711dd57bcca5b645a580431840e90ec5a3422a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" t="30260" r="46811" b="29409"/>
          <a:stretch/>
        </p:blipFill>
        <p:spPr bwMode="auto">
          <a:xfrm>
            <a:off x="3846078" y="3937581"/>
            <a:ext cx="1149256" cy="89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3738629" y="4912366"/>
            <a:ext cx="13354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u="sng" dirty="0" smtClean="0"/>
              <a:t>Temps artériel</a:t>
            </a:r>
            <a:endParaRPr lang="fr-FR" sz="1100" u="sng" dirty="0"/>
          </a:p>
        </p:txBody>
      </p:sp>
      <p:sp>
        <p:nvSpPr>
          <p:cNvPr id="20" name="ZoneTexte 19"/>
          <p:cNvSpPr txBox="1"/>
          <p:nvPr/>
        </p:nvSpPr>
        <p:spPr>
          <a:xfrm>
            <a:off x="6745317" y="4912366"/>
            <a:ext cx="13354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u="sng" dirty="0" smtClean="0"/>
              <a:t>Temps tardif</a:t>
            </a:r>
            <a:endParaRPr lang="fr-FR" sz="1100" u="sng" dirty="0"/>
          </a:p>
        </p:txBody>
      </p:sp>
      <p:sp>
        <p:nvSpPr>
          <p:cNvPr id="16" name="ZoneTexte 15"/>
          <p:cNvSpPr txBox="1"/>
          <p:nvPr/>
        </p:nvSpPr>
        <p:spPr>
          <a:xfrm>
            <a:off x="5130748" y="4059948"/>
            <a:ext cx="188505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100" dirty="0" smtClean="0"/>
              <a:t>Extravasation de PDC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100" dirty="0" smtClean="0"/>
              <a:t>Expansion et diffusion du PDC au temps tardif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fr-FR" sz="1100" dirty="0" smtClean="0"/>
              <a:t>Au niveau inguinal ou </a:t>
            </a:r>
            <a:r>
              <a:rPr lang="fr-FR" sz="1100" b="1" u="sng" dirty="0" smtClean="0">
                <a:solidFill>
                  <a:srgbClr val="FF0000"/>
                </a:solidFill>
              </a:rPr>
              <a:t>rétro-péritonéal</a:t>
            </a:r>
            <a:endParaRPr lang="fr-FR" sz="1100" b="1" u="sng" dirty="0">
              <a:solidFill>
                <a:srgbClr val="FF0000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4219889" y="4127362"/>
            <a:ext cx="414068" cy="259316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7120069" y="4127362"/>
            <a:ext cx="585971" cy="358795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/>
          <p:cNvGrpSpPr/>
          <p:nvPr/>
        </p:nvGrpSpPr>
        <p:grpSpPr>
          <a:xfrm>
            <a:off x="5945936" y="2172582"/>
            <a:ext cx="1598762" cy="1123454"/>
            <a:chOff x="8494143" y="3992470"/>
            <a:chExt cx="1598762" cy="1123454"/>
          </a:xfrm>
        </p:grpSpPr>
        <p:pic>
          <p:nvPicPr>
            <p:cNvPr id="2054" name="Picture 6" descr="https://prod-images-static.radiopaedia.org/images/53716326/SAG158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45" t="23716" r="22707" b="30294"/>
            <a:stretch/>
          </p:blipFill>
          <p:spPr bwMode="auto">
            <a:xfrm>
              <a:off x="8494143" y="3992470"/>
              <a:ext cx="1598762" cy="1123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5" name="Connecteur droit avec flèche 24"/>
            <p:cNvCxnSpPr/>
            <p:nvPr/>
          </p:nvCxnSpPr>
          <p:spPr>
            <a:xfrm flipH="1">
              <a:off x="9101988" y="4166755"/>
              <a:ext cx="236508" cy="155275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/>
            <p:nvPr/>
          </p:nvCxnSpPr>
          <p:spPr>
            <a:xfrm>
              <a:off x="8528649" y="4257381"/>
              <a:ext cx="286886" cy="129297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8" name="ZoneTexte 27"/>
          <p:cNvSpPr txBox="1"/>
          <p:nvPr/>
        </p:nvSpPr>
        <p:spPr>
          <a:xfrm>
            <a:off x="7579203" y="2147051"/>
            <a:ext cx="2648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Ponction trop haute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Spontanément hyperdense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u="sng" dirty="0" smtClean="0"/>
              <a:t>Perte sanguine importante : Pronostic vital potentiellement engagé</a:t>
            </a:r>
            <a:endParaRPr lang="fr-FR" sz="1100" u="sng" dirty="0"/>
          </a:p>
        </p:txBody>
      </p:sp>
      <p:grpSp>
        <p:nvGrpSpPr>
          <p:cNvPr id="19" name="Groupe 18"/>
          <p:cNvGrpSpPr/>
          <p:nvPr/>
        </p:nvGrpSpPr>
        <p:grpSpPr>
          <a:xfrm>
            <a:off x="3979840" y="5581558"/>
            <a:ext cx="2301816" cy="1022042"/>
            <a:chOff x="4366403" y="5598591"/>
            <a:chExt cx="2301816" cy="1022042"/>
          </a:xfrm>
        </p:grpSpPr>
        <p:pic>
          <p:nvPicPr>
            <p:cNvPr id="2056" name="Picture 8" descr="https://prod-images-static.radiopaedia.org/images/8745622/12a2528b1f292e9c033a1693c9169a_big_gallery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59" t="36632" r="13176" b="30304"/>
            <a:stretch/>
          </p:blipFill>
          <p:spPr bwMode="auto">
            <a:xfrm>
              <a:off x="4366403" y="5598591"/>
              <a:ext cx="2301816" cy="10220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Ellipse 29"/>
            <p:cNvSpPr/>
            <p:nvPr/>
          </p:nvSpPr>
          <p:spPr>
            <a:xfrm>
              <a:off x="5077407" y="5759569"/>
              <a:ext cx="224287" cy="227162"/>
            </a:xfrm>
            <a:prstGeom prst="ellipse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/>
            <p:cNvSpPr/>
            <p:nvPr/>
          </p:nvSpPr>
          <p:spPr>
            <a:xfrm>
              <a:off x="5752043" y="5736286"/>
              <a:ext cx="224287" cy="22716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2" name="ZoneTexte 31"/>
          <p:cNvSpPr txBox="1"/>
          <p:nvPr/>
        </p:nvSpPr>
        <p:spPr>
          <a:xfrm>
            <a:off x="6304374" y="5737443"/>
            <a:ext cx="1776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Défaut d’opacification de l’artère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+/- visualisation d’un flap intimal = dissection </a:t>
            </a:r>
            <a:endParaRPr lang="fr-FR" sz="1200" dirty="0"/>
          </a:p>
        </p:txBody>
      </p:sp>
      <p:pic>
        <p:nvPicPr>
          <p:cNvPr id="2058" name="Picture 10" descr="https://prod-images-static.radiopaedia.org/images/55607294/IMG-0003-00433_big_gallery.jpe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8" t="8522" r="38622" b="26981"/>
          <a:stretch/>
        </p:blipFill>
        <p:spPr bwMode="auto">
          <a:xfrm>
            <a:off x="8528649" y="5526278"/>
            <a:ext cx="1203541" cy="108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ZoneTexte 34"/>
          <p:cNvSpPr txBox="1"/>
          <p:nvPr/>
        </p:nvSpPr>
        <p:spPr>
          <a:xfrm>
            <a:off x="9738099" y="5790141"/>
            <a:ext cx="2200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Communication entre artère et veine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dirty="0" smtClean="0"/>
              <a:t>Opacification précoce du réseau veineux au temps artériel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064618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29434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chemeClr val="accent4"/>
                </a:solidFill>
              </a:rPr>
              <a:t>Complications précoces</a:t>
            </a:r>
            <a:endParaRPr lang="fr-FR" sz="3600" b="1" dirty="0">
              <a:solidFill>
                <a:schemeClr val="accent4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49867" y="2201333"/>
            <a:ext cx="32850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Vasculaires d’accès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Obstruction </a:t>
            </a:r>
            <a:r>
              <a:rPr lang="fr-FR" dirty="0" smtClean="0"/>
              <a:t>coronaire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Rupture annulaire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FFFF00"/>
                </a:solidFill>
              </a:rPr>
              <a:t>Malposition de valve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Fuites </a:t>
            </a:r>
            <a:r>
              <a:rPr lang="fr-FR" dirty="0" err="1"/>
              <a:t>paravalvulaires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Migration de valve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Emboles distaux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904895" y="996414"/>
            <a:ext cx="4968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solidFill>
                  <a:srgbClr val="FF0000"/>
                </a:solidFill>
              </a:rPr>
              <a:t>A évaluer sur reconstruction MPR sur l’axe du stent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318009"/>
              </p:ext>
            </p:extLst>
          </p:nvPr>
        </p:nvGraphicFramePr>
        <p:xfrm>
          <a:off x="5356844" y="2028799"/>
          <a:ext cx="6104468" cy="2997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70867"/>
                <a:gridCol w="2133601"/>
              </a:tblGrid>
              <a:tr h="1498600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solidFill>
                            <a:schemeClr val="tx1"/>
                          </a:solidFill>
                        </a:rPr>
                        <a:t>EdwardSAPIEN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fr-FR" dirty="0" err="1" smtClean="0">
                          <a:solidFill>
                            <a:schemeClr val="tx1"/>
                          </a:solidFill>
                        </a:rPr>
                        <a:t>Balloon-expandable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Milieu de la valve au même niveau de que l’</a:t>
                      </a:r>
                      <a:r>
                        <a:rPr lang="fr-FR" sz="1600" b="0" dirty="0" err="1" smtClean="0">
                          <a:solidFill>
                            <a:schemeClr val="tx1"/>
                          </a:solidFill>
                        </a:rPr>
                        <a:t>annulus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</a:tr>
              <a:tr h="149860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CoreValve (Auto-</a:t>
                      </a:r>
                      <a:r>
                        <a:rPr lang="fr-FR" b="1" dirty="0" err="1" smtClean="0">
                          <a:solidFill>
                            <a:schemeClr val="tx1"/>
                          </a:solidFill>
                        </a:rPr>
                        <a:t>expandable</a:t>
                      </a:r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Limite inférieure de la </a:t>
                      </a:r>
                      <a:r>
                        <a:rPr lang="fr-FR" sz="1600" dirty="0" err="1" smtClean="0">
                          <a:solidFill>
                            <a:schemeClr val="tx1"/>
                          </a:solidFill>
                        </a:rPr>
                        <a:t>valvle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 4-6 mm en dessous de l’</a:t>
                      </a:r>
                      <a:r>
                        <a:rPr lang="fr-FR" sz="1600" dirty="0" err="1" smtClean="0">
                          <a:solidFill>
                            <a:schemeClr val="tx1"/>
                          </a:solidFill>
                        </a:rPr>
                        <a:t>annulus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TAVR Outperforms Surgical Valve Replacement in CoreValve Pivotal Trial |  DAIC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2" b="11309"/>
          <a:stretch/>
        </p:blipFill>
        <p:spPr bwMode="auto">
          <a:xfrm>
            <a:off x="6406711" y="3899736"/>
            <a:ext cx="1676470" cy="104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dwards Sapien 3 TAVI Granted European Approval to Treat Low-risk Patients  | DAIC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91" b="40921"/>
          <a:stretch/>
        </p:blipFill>
        <p:spPr bwMode="auto">
          <a:xfrm>
            <a:off x="6352951" y="2400735"/>
            <a:ext cx="1783989" cy="100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348607" y="1365746"/>
            <a:ext cx="6081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La hauteur correcte dépend du type de valve </a:t>
            </a:r>
            <a:r>
              <a:rPr lang="fr-FR" dirty="0" smtClean="0"/>
              <a:t>: A titre d’exemple : 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935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4"/>
                </a:solidFill>
              </a:rPr>
              <a:t>Checklist pour l’interne de garde</a:t>
            </a:r>
            <a:r>
              <a:rPr lang="fr-FR" dirty="0" smtClean="0"/>
              <a:t>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634" y="1690688"/>
            <a:ext cx="11299166" cy="4770947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q"/>
            </a:pPr>
            <a:r>
              <a:rPr lang="fr-FR" sz="2000" u="sng" dirty="0" smtClean="0"/>
              <a:t>En cas de douleur </a:t>
            </a:r>
            <a:r>
              <a:rPr lang="fr-FR" sz="2000" u="sng" dirty="0"/>
              <a:t>thoracique</a:t>
            </a:r>
            <a:r>
              <a:rPr lang="fr-FR" sz="2000" dirty="0"/>
              <a:t> : </a:t>
            </a:r>
            <a:r>
              <a:rPr lang="fr-FR" sz="2000" b="1" dirty="0">
                <a:solidFill>
                  <a:srgbClr val="FF0000"/>
                </a:solidFill>
              </a:rPr>
              <a:t>Rechercher une obstruction </a:t>
            </a:r>
            <a:r>
              <a:rPr lang="fr-FR" sz="2000" b="1" dirty="0" smtClean="0">
                <a:solidFill>
                  <a:srgbClr val="FF0000"/>
                </a:solidFill>
              </a:rPr>
              <a:t>coronaire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fr-FR" sz="2000" b="1" dirty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u="sng" dirty="0" smtClean="0"/>
              <a:t>En cas d’instabilité </a:t>
            </a:r>
            <a:r>
              <a:rPr lang="fr-FR" sz="2000" u="sng" dirty="0"/>
              <a:t>hémodynamique </a:t>
            </a:r>
            <a:r>
              <a:rPr lang="fr-FR" sz="2000" dirty="0"/>
              <a:t>: </a:t>
            </a:r>
            <a:r>
              <a:rPr lang="fr-FR" sz="2000" b="1" dirty="0">
                <a:solidFill>
                  <a:srgbClr val="FF0000"/>
                </a:solidFill>
              </a:rPr>
              <a:t>Rechercher un hématome </a:t>
            </a:r>
            <a:r>
              <a:rPr lang="fr-FR" sz="2000" b="1" dirty="0" smtClean="0">
                <a:solidFill>
                  <a:srgbClr val="FF0000"/>
                </a:solidFill>
              </a:rPr>
              <a:t>rétro-péritonéal +/- saignement actif</a:t>
            </a:r>
            <a:endParaRPr lang="fr-FR" sz="2000" b="1" dirty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endParaRPr lang="fr-FR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 smtClean="0"/>
              <a:t>Positionnement de la </a:t>
            </a:r>
            <a:r>
              <a:rPr lang="fr-FR" sz="2000" dirty="0"/>
              <a:t>valve </a:t>
            </a:r>
            <a:r>
              <a:rPr lang="fr-FR" sz="2000" dirty="0" smtClean="0"/>
              <a:t>/ Migration</a:t>
            </a:r>
            <a:endParaRPr lang="fr-FR" sz="2000" dirty="0"/>
          </a:p>
          <a:p>
            <a:pPr lvl="1">
              <a:buFont typeface="Wingdings" panose="05000000000000000000" pitchFamily="2" charset="2"/>
              <a:buChar char="q"/>
            </a:pPr>
            <a:endParaRPr lang="fr-FR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 smtClean="0"/>
              <a:t>Apposition à l’anneau aortique</a:t>
            </a:r>
            <a:r>
              <a:rPr lang="fr-FR" sz="2000" dirty="0"/>
              <a:t> </a:t>
            </a:r>
            <a:r>
              <a:rPr lang="fr-FR" sz="2000" dirty="0" smtClean="0"/>
              <a:t>: Rechercher une fuite para-valvulaire</a:t>
            </a:r>
            <a:endParaRPr lang="fr-FR" sz="2000" dirty="0"/>
          </a:p>
          <a:p>
            <a:pPr lvl="1">
              <a:buFont typeface="Wingdings" panose="05000000000000000000" pitchFamily="2" charset="2"/>
              <a:buChar char="q"/>
            </a:pPr>
            <a:endParaRPr lang="fr-FR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 smtClean="0"/>
              <a:t>Feuillets valvulaires : Mobilité - Epaississement hypodense -</a:t>
            </a:r>
            <a:r>
              <a:rPr lang="en-US" sz="2000" dirty="0" smtClean="0"/>
              <a:t>&gt;</a:t>
            </a:r>
            <a:r>
              <a:rPr lang="fr-FR" sz="2000" dirty="0" smtClean="0"/>
              <a:t> Différentier pannus et thrombus</a:t>
            </a:r>
            <a:endParaRPr lang="fr-FR" sz="2000" dirty="0"/>
          </a:p>
          <a:p>
            <a:pPr lvl="1">
              <a:buFont typeface="Wingdings" panose="05000000000000000000" pitchFamily="2" charset="2"/>
              <a:buChar char="q"/>
            </a:pPr>
            <a:endParaRPr lang="fr-FR" sz="20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 smtClean="0"/>
              <a:t>Axe ilio-fémoral : Saignement actif - Pseudo-anévrysme – Dissection – Obstruction - FAV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421005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369</TotalTime>
  <Words>249</Words>
  <Application>Microsoft Office PowerPoint</Application>
  <PresentationFormat>Grand écran</PresentationFormat>
  <Paragraphs>72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TDM des complications post-TAVI : ce qu’il ne faut pas manquer</vt:lpstr>
      <vt:lpstr>Objectifs pédagogiques</vt:lpstr>
      <vt:lpstr>Complications précoces</vt:lpstr>
      <vt:lpstr>Complications précoces</vt:lpstr>
      <vt:lpstr>Checklist pour l’interne de garde </vt:lpstr>
    </vt:vector>
  </TitlesOfParts>
  <Company>Prive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Imagerie Des Complications Post-TAVI: Ce Qu’il Ne Faut Pas Manquer</dc:title>
  <dc:creator>Admin</dc:creator>
  <cp:lastModifiedBy>Admin</cp:lastModifiedBy>
  <cp:revision>27</cp:revision>
  <dcterms:created xsi:type="dcterms:W3CDTF">2026-02-28T14:12:08Z</dcterms:created>
  <dcterms:modified xsi:type="dcterms:W3CDTF">2026-02-28T22:55:06Z</dcterms:modified>
</cp:coreProperties>
</file>