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9" r:id="rId4"/>
    <p:sldId id="262" r:id="rId5"/>
    <p:sldId id="264" r:id="rId6"/>
  </p:sldIdLst>
  <p:sldSz cx="18288000" cy="10287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Crimson Pro" pitchFamily="2" charset="77"/>
      <p:regular r:id="rId12"/>
    </p:embeddedFont>
    <p:embeddedFont>
      <p:font typeface="Noto Serif Display ExtraCondensed" panose="02020506080505020204" pitchFamily="18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4C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68" autoAdjust="0"/>
    <p:restoredTop sz="94489" autoAdjust="0"/>
  </p:normalViewPr>
  <p:slideViewPr>
    <p:cSldViewPr>
      <p:cViewPr varScale="1">
        <p:scale>
          <a:sx n="60" d="100"/>
          <a:sy n="60" d="100"/>
        </p:scale>
        <p:origin x="216" y="3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F96027-147E-FB48-8790-03511730AE9C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47ED13-EB67-E646-B20D-A64DE0E6E6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1018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7ED13-EB67-E646-B20D-A64DE0E6E606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6276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24000" y="1278612"/>
            <a:ext cx="14916519" cy="6760487"/>
            <a:chOff x="0" y="133351"/>
            <a:chExt cx="19457382" cy="7393817"/>
          </a:xfrm>
        </p:grpSpPr>
        <p:sp>
          <p:nvSpPr>
            <p:cNvPr id="3" name="TextBox 3"/>
            <p:cNvSpPr txBox="1"/>
            <p:nvPr/>
          </p:nvSpPr>
          <p:spPr>
            <a:xfrm>
              <a:off x="0" y="6233735"/>
              <a:ext cx="19457382" cy="4207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00"/>
                </a:lnSpc>
              </a:pPr>
              <a:endParaRPr lang="en-US" sz="2500" spc="-75" dirty="0">
                <a:solidFill>
                  <a:srgbClr val="FCFEF1"/>
                </a:solidFill>
                <a:latin typeface="Crimson Pro"/>
                <a:sym typeface="Crimson Pro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33351"/>
              <a:ext cx="19457382" cy="73938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850"/>
                </a:lnSpc>
              </a:pPr>
              <a:r>
                <a:rPr lang="fr-MA" sz="8800" spc="-607" dirty="0">
                  <a:solidFill>
                    <a:srgbClr val="FCFEF1"/>
                  </a:solidFill>
                  <a:latin typeface="Noto Serif Display ExtraCondensed"/>
                  <a:ea typeface="Noto Serif Display ExtraCondensed"/>
                  <a:cs typeface="Noto Serif Display ExtraCondensed"/>
                </a:rPr>
                <a:t>Détecter l’agressivité des méningiomes à l’IRM : guide iconographique pour identifier les formes atypiques  </a:t>
              </a:r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2741858" y="7570894"/>
            <a:ext cx="12804284" cy="85964"/>
          </a:xfrm>
          <a:prstGeom prst="line">
            <a:avLst/>
          </a:prstGeom>
          <a:ln w="9525" cap="flat">
            <a:solidFill>
              <a:srgbClr val="FCFEF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TextBox 6"/>
          <p:cNvSpPr txBox="1"/>
          <p:nvPr/>
        </p:nvSpPr>
        <p:spPr>
          <a:xfrm>
            <a:off x="4526681" y="9277350"/>
            <a:ext cx="13311857" cy="285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9"/>
              </a:lnSpc>
              <a:spcBef>
                <a:spcPct val="0"/>
              </a:spcBef>
            </a:pPr>
            <a:r>
              <a:rPr lang="en-US" sz="2047" spc="-92" dirty="0">
                <a:solidFill>
                  <a:srgbClr val="FCFEF1"/>
                </a:solidFill>
                <a:latin typeface="Crimson Pro"/>
                <a:ea typeface="Crimson Pro"/>
                <a:cs typeface="Crimson Pro"/>
                <a:sym typeface="Crimson Pro"/>
              </a:rPr>
              <a:t>DÉPARTEMENT DE NEURORADIOLOGIE, HÔPITAL DES SPECIALITES CENTRE HOSPITALIER UNIVERSITAIRE IBN SINA, RABAT, MAROC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0E8D48A-4949-AE89-AF7F-12895F1AA42A}"/>
              </a:ext>
            </a:extLst>
          </p:cNvPr>
          <p:cNvSpPr txBox="1"/>
          <p:nvPr/>
        </p:nvSpPr>
        <p:spPr>
          <a:xfrm>
            <a:off x="1562100" y="735747"/>
            <a:ext cx="1394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spc="-607" dirty="0">
                <a:solidFill>
                  <a:schemeClr val="bg1"/>
                </a:solidFill>
                <a:latin typeface="Noto Serif Display ExtraCondensed"/>
                <a:ea typeface="Noto Serif Display ExtraCondensed"/>
                <a:cs typeface="Noto Serif Display ExtraCondensed"/>
              </a:rPr>
              <a:t>INTRODUCTION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93B90AC-A02A-5CBB-7FB0-642729FBC047}"/>
              </a:ext>
            </a:extLst>
          </p:cNvPr>
          <p:cNvSpPr txBox="1"/>
          <p:nvPr/>
        </p:nvSpPr>
        <p:spPr>
          <a:xfrm>
            <a:off x="561242" y="2171700"/>
            <a:ext cx="15946315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Wingdings" pitchFamily="2" charset="2"/>
              <a:buChar char="ü"/>
            </a:pPr>
            <a:r>
              <a:rPr lang="fr-MA" sz="4800" i="1" dirty="0">
                <a:latin typeface="Times New Roman" panose="02020603050405020304" pitchFamily="18" charset="0"/>
                <a:ea typeface="Noto Serif Display ExtraCondensed"/>
                <a:cs typeface="Times New Roman" panose="02020603050405020304" pitchFamily="18" charset="0"/>
              </a:rPr>
              <a:t>Les méningiomes représentent environ 30 % des tumeurs intracrâniennes chez l’adulte. La majorité sont bénins (grade  1 de l’Organisation mondiale de la santé), mais 10–20 % sont atypiques (grade  2) et 1–3 % anaplasiques (grade  3), avec un risque accru de récidive et de progression.</a:t>
            </a:r>
          </a:p>
          <a:p>
            <a:pPr marL="857250" indent="-857250">
              <a:buFont typeface="Wingdings" pitchFamily="2" charset="2"/>
              <a:buChar char="ü"/>
            </a:pPr>
            <a:r>
              <a:rPr lang="fr-MA" sz="4800" i="1" dirty="0">
                <a:latin typeface="Times New Roman" panose="02020603050405020304" pitchFamily="18" charset="0"/>
                <a:ea typeface="Noto Serif Display ExtraCondensed"/>
                <a:cs typeface="Times New Roman" panose="02020603050405020304" pitchFamily="18" charset="0"/>
              </a:rPr>
              <a:t>L’IRM constitue l’examen de référence pour l’évaluation préopératoire et le suivi de ces tumeurs, en permettant d’identifier des signes de comportement plus agressif.</a:t>
            </a:r>
          </a:p>
        </p:txBody>
      </p:sp>
    </p:spTree>
    <p:extLst>
      <p:ext uri="{BB962C8B-B14F-4D97-AF65-F5344CB8AC3E}">
        <p14:creationId xmlns:p14="http://schemas.microsoft.com/office/powerpoint/2010/main" val="3624049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0E8D48A-4949-AE89-AF7F-12895F1AA42A}"/>
              </a:ext>
            </a:extLst>
          </p:cNvPr>
          <p:cNvSpPr txBox="1"/>
          <p:nvPr/>
        </p:nvSpPr>
        <p:spPr>
          <a:xfrm>
            <a:off x="1632108" y="723900"/>
            <a:ext cx="1394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spc="-607" dirty="0">
                <a:solidFill>
                  <a:srgbClr val="FCFEF1"/>
                </a:solidFill>
                <a:latin typeface="Noto Serif Display ExtraCondensed"/>
                <a:ea typeface="Noto Serif Display ExtraCondensed"/>
                <a:cs typeface="Noto Serif Display ExtraCondensed"/>
              </a:rPr>
              <a:t>SEMIOLOGIE RADIOLOGIQUE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93B90AC-A02A-5CBB-7FB0-642729FBC047}"/>
              </a:ext>
            </a:extLst>
          </p:cNvPr>
          <p:cNvSpPr txBox="1"/>
          <p:nvPr/>
        </p:nvSpPr>
        <p:spPr>
          <a:xfrm>
            <a:off x="1136807" y="8658135"/>
            <a:ext cx="15544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i="1" spc="-607" dirty="0">
                <a:latin typeface="Times New Roman" panose="02020603050405020304" pitchFamily="18" charset="0"/>
                <a:ea typeface="Noto Serif Display ExtraCondensed"/>
                <a:cs typeface="Times New Roman" panose="02020603050405020304" pitchFamily="18" charset="0"/>
              </a:rPr>
              <a:t>Méningiome Typique grade 1 : Signe de la queue durale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ABBE82-97AF-F7E9-2EFC-14C904FA6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82" y="3259953"/>
            <a:ext cx="7949447" cy="42778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CF40544-4767-B966-60E0-CA5F5BE426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0" t="2258" r="9617" b="37637"/>
          <a:stretch/>
        </p:blipFill>
        <p:spPr>
          <a:xfrm>
            <a:off x="9163878" y="3254983"/>
            <a:ext cx="8454840" cy="42138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38808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0E8D48A-4949-AE89-AF7F-12895F1AA42A}"/>
              </a:ext>
            </a:extLst>
          </p:cNvPr>
          <p:cNvSpPr txBox="1"/>
          <p:nvPr/>
        </p:nvSpPr>
        <p:spPr>
          <a:xfrm>
            <a:off x="2341100" y="686089"/>
            <a:ext cx="1394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spc="-607" dirty="0">
                <a:solidFill>
                  <a:srgbClr val="FCFEF1"/>
                </a:solidFill>
                <a:latin typeface="Noto Serif Display ExtraCondensed"/>
                <a:ea typeface="Noto Serif Display ExtraCondensed"/>
                <a:cs typeface="Noto Serif Display ExtraCondensed"/>
              </a:rPr>
              <a:t>SEMIOLOGIE RADIOLOGIQUE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93B90AC-A02A-5CBB-7FB0-642729FBC047}"/>
              </a:ext>
            </a:extLst>
          </p:cNvPr>
          <p:cNvSpPr txBox="1"/>
          <p:nvPr/>
        </p:nvSpPr>
        <p:spPr>
          <a:xfrm>
            <a:off x="0" y="8935134"/>
            <a:ext cx="18287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i="1" spc="-607" dirty="0">
                <a:latin typeface="Times New Roman" panose="02020603050405020304" pitchFamily="18" charset="0"/>
                <a:ea typeface="Noto Serif Display ExtraCondensed"/>
                <a:cs typeface="Times New Roman" panose="02020603050405020304" pitchFamily="18" charset="0"/>
              </a:rPr>
              <a:t>Méningiome atypique grade 2: limites avec le cortex floues et rehaussement hétérogène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40A87E-12CB-1D2B-FC36-33C1A0D956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5" t="-297" r="8706" b="23670"/>
          <a:stretch/>
        </p:blipFill>
        <p:spPr>
          <a:xfrm>
            <a:off x="1965857" y="2126838"/>
            <a:ext cx="6681290" cy="6410235"/>
          </a:xfrm>
          <a:prstGeom prst="roundRect">
            <a:avLst>
              <a:gd name="adj" fmla="val 16667"/>
            </a:avLst>
          </a:prstGeom>
          <a:ln>
            <a:solidFill>
              <a:srgbClr val="FF00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1BA28F-7D54-3749-B57E-7BE3024AA7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9" t="296" r="13886" b="28622"/>
          <a:stretch/>
        </p:blipFill>
        <p:spPr>
          <a:xfrm>
            <a:off x="10182919" y="2247900"/>
            <a:ext cx="6139224" cy="6232474"/>
          </a:xfrm>
          <a:prstGeom prst="roundRect">
            <a:avLst>
              <a:gd name="adj" fmla="val 16667"/>
            </a:avLst>
          </a:prstGeom>
          <a:ln>
            <a:solidFill>
              <a:srgbClr val="FF00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0301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0E8D48A-4949-AE89-AF7F-12895F1AA42A}"/>
              </a:ext>
            </a:extLst>
          </p:cNvPr>
          <p:cNvSpPr txBox="1"/>
          <p:nvPr/>
        </p:nvSpPr>
        <p:spPr>
          <a:xfrm>
            <a:off x="2362200" y="755367"/>
            <a:ext cx="1394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spc="-607" dirty="0">
                <a:solidFill>
                  <a:srgbClr val="FCFEF1"/>
                </a:solidFill>
                <a:latin typeface="Noto Serif Display ExtraCondensed"/>
                <a:ea typeface="Noto Serif Display ExtraCondensed"/>
                <a:cs typeface="Noto Serif Display ExtraCondensed"/>
              </a:rPr>
              <a:t>SEMIOLOGIE RADIOLOGIQUE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93B90AC-A02A-5CBB-7FB0-642729FBC047}"/>
              </a:ext>
            </a:extLst>
          </p:cNvPr>
          <p:cNvSpPr txBox="1"/>
          <p:nvPr/>
        </p:nvSpPr>
        <p:spPr>
          <a:xfrm>
            <a:off x="1333500" y="8330069"/>
            <a:ext cx="15621000" cy="1772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i="1" spc="-607" dirty="0">
                <a:latin typeface="Times New Roman" panose="02020603050405020304" pitchFamily="18" charset="0"/>
                <a:ea typeface="Noto Serif Display ExtraCondensed"/>
                <a:cs typeface="Times New Roman" panose="02020603050405020304" pitchFamily="18" charset="0"/>
              </a:rPr>
              <a:t>Méningiome anaplasique grade 3 : contours irréguliers et envahissement de l’os crânien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397AD62-8130-0BE5-2635-F51B1DD2DA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278057"/>
            <a:ext cx="6629400" cy="5984874"/>
          </a:xfrm>
          <a:prstGeom prst="roundRect">
            <a:avLst>
              <a:gd name="adj" fmla="val 16667"/>
            </a:avLst>
          </a:prstGeom>
          <a:ln>
            <a:solidFill>
              <a:srgbClr val="15B75F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7A86EA7-F1A6-710B-BBD6-011ABBBB00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603" t="10627" r="4237" b="3298"/>
          <a:stretch/>
        </p:blipFill>
        <p:spPr>
          <a:xfrm>
            <a:off x="9829800" y="2207217"/>
            <a:ext cx="6729289" cy="6055714"/>
          </a:xfrm>
          <a:prstGeom prst="roundRect">
            <a:avLst>
              <a:gd name="adj" fmla="val 16667"/>
            </a:avLst>
          </a:prstGeom>
          <a:ln>
            <a:solidFill>
              <a:srgbClr val="15B75F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678610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</TotalTime>
  <Words>151</Words>
  <Application>Microsoft Macintosh PowerPoint</Application>
  <PresentationFormat>Personnalisé</PresentationFormat>
  <Paragraphs>12</Paragraphs>
  <Slides>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Calibri</vt:lpstr>
      <vt:lpstr>Crimson Pro</vt:lpstr>
      <vt:lpstr>Wingdings</vt:lpstr>
      <vt:lpstr>Noto Serif Display ExtraCondensed</vt:lpstr>
      <vt:lpstr>Arial</vt:lpstr>
      <vt:lpstr>Times New Roman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Stratégie Marketing Élégance Aspirationnelle en Noir et Blanc Vert Émeraude et Menthe</dc:title>
  <cp:lastModifiedBy>Kalali Anwar</cp:lastModifiedBy>
  <cp:revision>25</cp:revision>
  <dcterms:created xsi:type="dcterms:W3CDTF">2006-08-16T00:00:00Z</dcterms:created>
  <dcterms:modified xsi:type="dcterms:W3CDTF">2026-02-27T21:51:08Z</dcterms:modified>
  <dc:identifier>DAGu8Uv4pAo</dc:identifier>
</cp:coreProperties>
</file>