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6" r:id="rId3"/>
    <p:sldId id="257" r:id="rId4"/>
    <p:sldId id="26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A4007138-D9A1-4E60-BD53-800290C6365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409CA4B-A1B5-447E-A44E-3BA92430D5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79795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7138-D9A1-4E60-BD53-800290C6365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9CA4B-A1B5-447E-A44E-3BA92430D5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9061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A4007138-D9A1-4E60-BD53-800290C6365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2409CA4B-A1B5-447E-A44E-3BA92430D5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45049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7138-D9A1-4E60-BD53-800290C6365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9CA4B-A1B5-447E-A44E-3BA92430D5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4017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7138-D9A1-4E60-BD53-800290C6365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9CA4B-A1B5-447E-A44E-3BA92430D5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985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7138-D9A1-4E60-BD53-800290C6365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9CA4B-A1B5-447E-A44E-3BA92430D5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9037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7138-D9A1-4E60-BD53-800290C6365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9CA4B-A1B5-447E-A44E-3BA92430D5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171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7138-D9A1-4E60-BD53-800290C6365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fr-F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409CA4B-A1B5-447E-A44E-3BA92430D507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11573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4007138-D9A1-4E60-BD53-800290C6365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409CA4B-A1B5-447E-A44E-3BA92430D507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54512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7138-D9A1-4E60-BD53-800290C6365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9CA4B-A1B5-447E-A44E-3BA92430D5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9841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7138-D9A1-4E60-BD53-800290C6365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9CA4B-A1B5-447E-A44E-3BA92430D5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148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fr-F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4007138-D9A1-4E60-BD53-800290C6365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409CA4B-A1B5-447E-A44E-3BA92430D5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78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ABE1D8-2461-46A7-CB73-0A0DCF7B4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3277" y="1500847"/>
            <a:ext cx="8651631" cy="385630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r-FR" dirty="0"/>
              <a:t>   Le </a:t>
            </a:r>
            <a:r>
              <a:rPr lang="fr-FR" b="1" dirty="0"/>
              <a:t>sarcome d’Ewing</a:t>
            </a:r>
            <a:r>
              <a:rPr lang="fr-FR" dirty="0"/>
              <a:t> est une tumeur osseuse maligne primitive, à prédominance </a:t>
            </a:r>
            <a:r>
              <a:rPr lang="fr-FR" b="1" dirty="0"/>
              <a:t>pédiatrique et adolescente</a:t>
            </a:r>
            <a:r>
              <a:rPr lang="fr-FR" dirty="0"/>
              <a:t> (pic entre 10 et 20 ans). Il fait partie du </a:t>
            </a:r>
            <a:r>
              <a:rPr lang="fr-FR" b="1" dirty="0"/>
              <a:t>groupe des tumeurs Ewing/PNET</a:t>
            </a:r>
            <a:r>
              <a:rPr lang="fr-FR" dirty="0"/>
              <a:t>, caractérisées par la translocation chromosomique </a:t>
            </a:r>
            <a:r>
              <a:rPr lang="fr-FR" b="1" dirty="0"/>
              <a:t>t(11;22)(q24;q12)</a:t>
            </a:r>
            <a:r>
              <a:rPr lang="fr-FR" dirty="0"/>
              <a:t> dans 85% des cas.</a:t>
            </a:r>
          </a:p>
          <a:p>
            <a:pPr>
              <a:buNone/>
            </a:pPr>
            <a:r>
              <a:rPr lang="fr-FR" b="1" i="1" dirty="0">
                <a:solidFill>
                  <a:schemeClr val="accent2"/>
                </a:solidFill>
              </a:rPr>
              <a:t>Sites préférentiels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Diaphyse des os longs : fémur, tibia, humérus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Bassin et côte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Rarement les os courts des mains et pieds</a:t>
            </a:r>
          </a:p>
          <a:p>
            <a:pPr>
              <a:buNone/>
            </a:pPr>
            <a:r>
              <a:rPr lang="fr-FR" b="1" i="1" dirty="0">
                <a:solidFill>
                  <a:schemeClr val="accent2"/>
                </a:solidFill>
              </a:rPr>
              <a:t>Clinique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Douleur osseuse progressive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Masse palpable ou gonflement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Fièvre et signes inflammatoires possibles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4911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D599E5C3-E857-C34B-624C-0C6A0D84879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662454" y="2693086"/>
            <a:ext cx="8536952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Étude rétrospective descriptive, 70 patients confirmés histologiquement</a:t>
            </a:r>
          </a:p>
          <a:p>
            <a:pPr marL="623888" marR="0" lvl="0" indent="-873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Données cliniques</a:t>
            </a:r>
          </a:p>
          <a:p>
            <a:pPr marL="623888" marR="0" lvl="0" indent="-873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Localisation tumorale : os longs, bassin, rachis, côtes, localisations </a:t>
            </a:r>
          </a:p>
          <a:p>
            <a:pPr marL="536575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altLang="fr-FR" sz="1800" dirty="0">
                <a:latin typeface="Arial" panose="020B0604020202020204" pitchFamily="34" charset="0"/>
              </a:rPr>
              <a:t>   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extra-osseuses</a:t>
            </a:r>
          </a:p>
          <a:p>
            <a:pPr marL="623888" marR="0" lvl="0" indent="-873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Imagerie : radiographie standard, TDM, IRM</a:t>
            </a:r>
          </a:p>
          <a:p>
            <a:pPr marL="623888" marR="0" lvl="0" indent="-873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Bilan d’extension loco-régionale et métastatique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036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A4F4A1-146B-4D29-852A-F60996679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5608EE6-F2F6-192D-3BBB-D11A3F7A5A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994085" y="1785435"/>
            <a:ext cx="7245103" cy="3131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fontScale="92500" lnSpcReduction="20000"/>
          </a:bodyPr>
          <a:lstStyle/>
          <a:p>
            <a:r>
              <a:rPr lang="fr-FR" dirty="0"/>
              <a:t>Les localisations osseuses prédominaient au niveau des os longs et du bassin.</a:t>
            </a:r>
          </a:p>
          <a:p>
            <a:r>
              <a:rPr lang="fr-FR" dirty="0"/>
              <a:t>L’imagerie standard objectivait typiquement une lésion ostéolytique agressive à limites floues, avec réaction périostée en « feuillets d’oignon » ou en spicules.</a:t>
            </a:r>
          </a:p>
          <a:p>
            <a:r>
              <a:rPr lang="fr-FR" dirty="0"/>
              <a:t>L’IRM précisait l’extension médullaire et l’envahissement des parties molles, souvent volumineux et disproportionné par rapport à l’atteinte osseuse. </a:t>
            </a:r>
          </a:p>
          <a:p>
            <a:r>
              <a:rPr lang="fr-FR" dirty="0"/>
              <a:t>Les formes atypiques (localisations axiales, extra-osseuses, aspects pseudo-infectieux) constituaient un piège diagnostique. </a:t>
            </a:r>
          </a:p>
          <a:p>
            <a:r>
              <a:rPr lang="fr-FR" dirty="0"/>
              <a:t>L’imagerie a également permis le bilan d’extension pulmonaire et osseuse.</a:t>
            </a:r>
          </a:p>
        </p:txBody>
      </p:sp>
    </p:spTree>
    <p:extLst>
      <p:ext uri="{BB962C8B-B14F-4D97-AF65-F5344CB8AC3E}">
        <p14:creationId xmlns:p14="http://schemas.microsoft.com/office/powerpoint/2010/main" val="155328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53308F5-2EAD-3A06-EA61-D3C74A5918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846" y="643657"/>
            <a:ext cx="4173046" cy="389064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84BF064-4C93-9AF7-8217-3FB6A00D4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76" y="378689"/>
            <a:ext cx="2674852" cy="573073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7DA87DB-8339-B0BA-F873-F3B13F9F5B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8779" y="643657"/>
            <a:ext cx="3628084" cy="389064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4BBB9A9-6B45-D38F-6B8E-8ABB40843158}"/>
              </a:ext>
            </a:extLst>
          </p:cNvPr>
          <p:cNvSpPr txBox="1"/>
          <p:nvPr/>
        </p:nvSpPr>
        <p:spPr>
          <a:xfrm>
            <a:off x="3965331" y="4632098"/>
            <a:ext cx="79341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Enfant de 14 ans, admis pour boiterie</a:t>
            </a:r>
          </a:p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Découverte d’un sarcome d’EWING du tibia droit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Radiographie standard de la jambe droite (A),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Coupes axiales </a:t>
            </a:r>
            <a:r>
              <a:rPr lang="fr-FR" b="1" dirty="0" err="1">
                <a:solidFill>
                  <a:schemeClr val="accent1">
                    <a:lumMod val="75000"/>
                  </a:schemeClr>
                </a:solidFill>
              </a:rPr>
              <a:t>scannographiques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 (B)</a:t>
            </a:r>
          </a:p>
          <a:p>
            <a:r>
              <a:rPr lang="fr-FR" sz="1600" b="1" i="1" dirty="0"/>
              <a:t>Service de radiologie mère-enfant, centre hospitaliser FES, MAROC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B51D2F6D-C01D-927A-F83A-3E01E539F008}"/>
              </a:ext>
            </a:extLst>
          </p:cNvPr>
          <p:cNvCxnSpPr>
            <a:cxnSpLocks/>
          </p:cNvCxnSpPr>
          <p:nvPr/>
        </p:nvCxnSpPr>
        <p:spPr>
          <a:xfrm>
            <a:off x="1229602" y="975947"/>
            <a:ext cx="898136" cy="10462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37325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0</TotalTime>
  <Words>253</Words>
  <Application>Microsoft Office PowerPoint</Application>
  <PresentationFormat>Grand écran</PresentationFormat>
  <Paragraphs>25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Century Gothic</vt:lpstr>
      <vt:lpstr>Garamond</vt:lpstr>
      <vt:lpstr>Wingdings</vt:lpstr>
      <vt:lpstr>Savon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FARAJ Khalil</dc:creator>
  <cp:lastModifiedBy>FARAJ Khalil</cp:lastModifiedBy>
  <cp:revision>3</cp:revision>
  <dcterms:created xsi:type="dcterms:W3CDTF">2026-02-28T22:02:54Z</dcterms:created>
  <dcterms:modified xsi:type="dcterms:W3CDTF">2026-02-28T22:44:13Z</dcterms:modified>
</cp:coreProperties>
</file>