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6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35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750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4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953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891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514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897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4734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45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156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6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29A35-A495-4264-9C41-8807024AA38E}" type="datetimeFigureOut">
              <a:rPr lang="fr-FR" smtClean="0"/>
              <a:t>23/02/2026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FEBCC-BE2C-426C-B6FB-DB8645A1F8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003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385888"/>
            <a:ext cx="9171708" cy="646114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r>
              <a:rPr lang="fr-FR" sz="2800" b="1" u="sng" dirty="0" smtClean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1- Types de sutures crâniennes:</a:t>
            </a:r>
            <a:endParaRPr lang="fr-FR" sz="2800" b="1" u="sng" dirty="0" smtClean="0">
              <a:solidFill>
                <a:srgbClr val="00B050"/>
              </a:solidFill>
              <a:latin typeface="Gill Sans MT" panose="020B0502020104020203" pitchFamily="34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-36945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</a:t>
            </a:r>
            <a:r>
              <a:rPr lang="fr-F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RAPPEL ANATOMIQUE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pic>
        <p:nvPicPr>
          <p:cNvPr id="4" name="Picture 2" descr="Espace de cours de M. MELLAL Ahmed: LES SUTURES DE LA CALVARIA (VOÛTE DU  CRÂNE).">
            <a:extLst>
              <a:ext uri="{FF2B5EF4-FFF2-40B4-BE49-F238E27FC236}">
                <a16:creationId xmlns:a16="http://schemas.microsoft.com/office/drawing/2014/main" xmlns="" id="{85333B06-6C34-A4B5-770C-3BF9F3CD6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453" y="2032002"/>
            <a:ext cx="5821420" cy="468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75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44078" y="1456277"/>
            <a:ext cx="10889673" cy="5146653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r>
              <a:rPr lang="fr-FR" sz="2800" b="1" u="sng" dirty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r>
              <a:rPr lang="fr-FR" sz="2800" b="1" u="sng" dirty="0" smtClean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- Age de fermeture des sutures crâniennes:</a:t>
            </a:r>
          </a:p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endParaRPr lang="fr-FR" sz="1200" dirty="0" smtClean="0">
              <a:latin typeface="Gill Sans MT" panose="020B0502020104020203" pitchFamily="34" charset="0"/>
            </a:endParaRPr>
          </a:p>
          <a:p>
            <a:pPr marL="457200" lvl="1" indent="0">
              <a:lnSpc>
                <a:spcPct val="150000"/>
              </a:lnSpc>
              <a:buClr>
                <a:schemeClr val="dk1"/>
              </a:buClr>
              <a:buSzPct val="80000"/>
              <a:buNone/>
            </a:pPr>
            <a:r>
              <a:rPr lang="fr-FR" sz="2800" b="1" dirty="0" smtClean="0">
                <a:latin typeface="Gill Sans MT" panose="020B0502020104020203" pitchFamily="34" charset="0"/>
              </a:rPr>
              <a:t>RETARD DE FERMETURE A PARTIR DE:</a:t>
            </a:r>
          </a:p>
          <a:p>
            <a:pPr lvl="1">
              <a:lnSpc>
                <a:spcPct val="150000"/>
              </a:lnSpc>
              <a:buClr>
                <a:schemeClr val="dk1"/>
              </a:buClr>
              <a:buSzPct val="80000"/>
            </a:pPr>
            <a:r>
              <a:rPr lang="fr-FR" sz="2800" dirty="0" smtClean="0">
                <a:latin typeface="Gill Sans MT" panose="020B0502020104020203" pitchFamily="34" charset="0"/>
              </a:rPr>
              <a:t>Fontanelle antérieure (ou bregmatique) : 18 mois.</a:t>
            </a:r>
          </a:p>
          <a:p>
            <a:pPr lvl="1">
              <a:lnSpc>
                <a:spcPct val="150000"/>
              </a:lnSpc>
              <a:buClr>
                <a:schemeClr val="dk1"/>
              </a:buClr>
              <a:buSzPct val="80000"/>
            </a:pPr>
            <a:r>
              <a:rPr lang="fr-FR" sz="2800" dirty="0" smtClean="0">
                <a:latin typeface="Gill Sans MT" panose="020B0502020104020203" pitchFamily="34" charset="0"/>
              </a:rPr>
              <a:t>Fontanelle postérieure (ou lambdatique) : 2 mois.</a:t>
            </a:r>
          </a:p>
          <a:p>
            <a:pPr lvl="1">
              <a:lnSpc>
                <a:spcPct val="150000"/>
              </a:lnSpc>
              <a:buClr>
                <a:schemeClr val="dk1"/>
              </a:buClr>
              <a:buSzPct val="80000"/>
            </a:pPr>
            <a:r>
              <a:rPr lang="fr-FR" sz="2800" dirty="0" smtClean="0">
                <a:latin typeface="Gill Sans MT" panose="020B0502020104020203" pitchFamily="34" charset="0"/>
              </a:rPr>
              <a:t>Les autres sutures de la voûte (coronale, sagittale, lambdoïde) persistent jusqu’à la fin de la croissance et même au-delà. </a:t>
            </a:r>
            <a:endParaRPr lang="fr-FR" sz="1200" dirty="0">
              <a:latin typeface="Gill Sans MT" panose="020B0502020104020203" pitchFamily="34" charset="0"/>
            </a:endParaRPr>
          </a:p>
          <a:p>
            <a:pPr marL="457200" lvl="1" indent="0">
              <a:lnSpc>
                <a:spcPct val="150000"/>
              </a:lnSpc>
              <a:buClr>
                <a:schemeClr val="dk1"/>
              </a:buClr>
              <a:buSzPct val="80000"/>
              <a:buNone/>
            </a:pPr>
            <a:r>
              <a:rPr lang="fr-FR" sz="2800" b="1" dirty="0" smtClean="0">
                <a:latin typeface="Gill Sans MT" panose="020B0502020104020203" pitchFamily="34" charset="0"/>
              </a:rPr>
              <a:t>FERMETURE de la suture métopique: </a:t>
            </a:r>
            <a:r>
              <a:rPr lang="fr-FR" sz="2800" dirty="0" smtClean="0">
                <a:latin typeface="Gill Sans MT" panose="020B0502020104020203" pitchFamily="34" charset="0"/>
              </a:rPr>
              <a:t>entre 4 et 9 mois.</a:t>
            </a:r>
            <a:endParaRPr lang="fr-FR" sz="2800" b="1" u="sng" dirty="0" smtClean="0">
              <a:solidFill>
                <a:srgbClr val="00B050"/>
              </a:solidFill>
              <a:latin typeface="Gill Sans MT" panose="020B0502020104020203" pitchFamily="34" charset="0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-36945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</a:t>
            </a:r>
            <a:r>
              <a:rPr lang="fr-F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RAPPEL ANATOMIQUE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2057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36419" y="1376219"/>
            <a:ext cx="8442036" cy="4216798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r>
              <a:rPr lang="fr-FR" sz="2800" b="1" u="sng" dirty="0" smtClean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1- Scaphocéphalie:</a:t>
            </a:r>
          </a:p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endParaRPr lang="fr-FR" sz="1200" dirty="0" smtClean="0">
              <a:latin typeface="Gill Sans MT" panose="020B0502020104020203" pitchFamily="34" charset="0"/>
            </a:endParaRPr>
          </a:p>
          <a:p>
            <a:pPr lvl="1"/>
            <a:r>
              <a:rPr lang="fr-FR" dirty="0" smtClean="0">
                <a:latin typeface="Gill Sans MT" panose="020B0502020104020203" pitchFamily="34" charset="0"/>
              </a:rPr>
              <a:t>La plus fréquente</a:t>
            </a:r>
          </a:p>
          <a:p>
            <a:pPr lvl="1"/>
            <a:r>
              <a:rPr lang="fr-FR" dirty="0" smtClean="0">
                <a:latin typeface="Gill Sans MT" panose="020B0502020104020203" pitchFamily="34" charset="0"/>
              </a:rPr>
              <a:t>Suture </a:t>
            </a:r>
            <a:r>
              <a:rPr lang="fr-FR" b="1" dirty="0" smtClean="0">
                <a:solidFill>
                  <a:srgbClr val="C00000"/>
                </a:solidFill>
                <a:latin typeface="Gill Sans MT" panose="020B0502020104020203" pitchFamily="34" charset="0"/>
              </a:rPr>
              <a:t>sagittale</a:t>
            </a:r>
            <a:r>
              <a:rPr lang="fr-FR" dirty="0" smtClean="0">
                <a:latin typeface="Gill Sans MT" panose="020B0502020104020203" pitchFamily="34" charset="0"/>
              </a:rPr>
              <a:t> soudée</a:t>
            </a:r>
          </a:p>
          <a:p>
            <a:pPr lvl="1"/>
            <a:r>
              <a:rPr lang="fr-FR" dirty="0" smtClean="0">
                <a:latin typeface="Gill Sans MT" panose="020B0502020104020203" pitchFamily="34" charset="0"/>
              </a:rPr>
              <a:t>Crâne allongé dans le plan antéro-postérieur</a:t>
            </a:r>
          </a:p>
          <a:p>
            <a:pPr lvl="1"/>
            <a:r>
              <a:rPr lang="fr-FR" dirty="0" smtClean="0">
                <a:latin typeface="Gill Sans MT" panose="020B0502020104020203" pitchFamily="34" charset="0"/>
              </a:rPr>
              <a:t>Région pariétale rétrécie transversalement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-36945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</a:t>
            </a:r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TYPES DE CRANIOSTÉNOSES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450" y="3833091"/>
            <a:ext cx="1943414" cy="27902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036" y="3833091"/>
            <a:ext cx="1860176" cy="279026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64" y="3827828"/>
            <a:ext cx="2829007" cy="279552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9187" y="3827828"/>
            <a:ext cx="1644549" cy="280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1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36419" y="1376218"/>
            <a:ext cx="6197472" cy="5306617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r>
              <a:rPr lang="fr-FR" sz="2800" b="1" u="sng" dirty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r>
              <a:rPr lang="fr-FR" sz="2800" b="1" u="sng" dirty="0" smtClean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- Trigonocéphalie:</a:t>
            </a:r>
          </a:p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endParaRPr lang="fr-FR" sz="1200" dirty="0" smtClean="0">
              <a:latin typeface="Gill Sans MT" panose="020B0502020104020203" pitchFamily="34" charset="0"/>
            </a:endParaRPr>
          </a:p>
          <a:p>
            <a:pPr lvl="1">
              <a:lnSpc>
                <a:spcPct val="100000"/>
              </a:lnSpc>
            </a:pPr>
            <a:r>
              <a:rPr lang="fr-FR" dirty="0" smtClean="0">
                <a:latin typeface="Gill Sans MT" panose="020B0502020104020203" pitchFamily="34" charset="0"/>
              </a:rPr>
              <a:t>Suture </a:t>
            </a:r>
            <a:r>
              <a:rPr lang="fr-FR" dirty="0">
                <a:latin typeface="Gill Sans MT" panose="020B0502020104020203" pitchFamily="34" charset="0"/>
              </a:rPr>
              <a:t>métopique soudée</a:t>
            </a:r>
          </a:p>
          <a:p>
            <a:pPr lvl="1">
              <a:lnSpc>
                <a:spcPct val="100000"/>
              </a:lnSpc>
            </a:pPr>
            <a:r>
              <a:rPr lang="fr-FR" dirty="0">
                <a:latin typeface="Gill Sans MT" panose="020B0502020104020203" pitchFamily="34" charset="0"/>
              </a:rPr>
              <a:t>Front étroit, marqué par une crête sagittale médiane</a:t>
            </a:r>
          </a:p>
          <a:p>
            <a:pPr lvl="1">
              <a:lnSpc>
                <a:spcPct val="100000"/>
              </a:lnSpc>
            </a:pPr>
            <a:r>
              <a:rPr lang="fr-FR" dirty="0">
                <a:latin typeface="Gill Sans MT" panose="020B0502020104020203" pitchFamily="34" charset="0"/>
              </a:rPr>
              <a:t>Bosses frontales effacées</a:t>
            </a:r>
          </a:p>
          <a:p>
            <a:pPr lvl="1">
              <a:lnSpc>
                <a:spcPct val="100000"/>
              </a:lnSpc>
            </a:pPr>
            <a:r>
              <a:rPr lang="fr-FR" dirty="0">
                <a:latin typeface="Gill Sans MT" panose="020B0502020104020203" pitchFamily="34" charset="0"/>
              </a:rPr>
              <a:t>+/-  rétrécissement de la région éthmoïdale</a:t>
            </a:r>
          </a:p>
          <a:p>
            <a:pPr lvl="1">
              <a:lnSpc>
                <a:spcPct val="100000"/>
              </a:lnSpc>
            </a:pPr>
            <a:r>
              <a:rPr lang="fr-FR" dirty="0">
                <a:latin typeface="Gill Sans MT" panose="020B0502020104020203" pitchFamily="34" charset="0"/>
              </a:rPr>
              <a:t>Parois internes des orbites rapprochées</a:t>
            </a:r>
          </a:p>
          <a:p>
            <a:pPr lvl="1">
              <a:lnSpc>
                <a:spcPct val="100000"/>
              </a:lnSpc>
            </a:pPr>
            <a:r>
              <a:rPr lang="fr-FR" dirty="0">
                <a:latin typeface="Gill Sans MT" panose="020B0502020104020203" pitchFamily="34" charset="0"/>
              </a:rPr>
              <a:t>Orbites ovalaires à grand axe oblique en haut et en </a:t>
            </a:r>
            <a:r>
              <a:rPr lang="fr-FR" dirty="0" smtClean="0">
                <a:latin typeface="Gill Sans MT" panose="020B0502020104020203" pitchFamily="34" charset="0"/>
              </a:rPr>
              <a:t>dedans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-36945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  </a:t>
            </a:r>
            <a:r>
              <a:rPr lang="fr-F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TYPES DE CRANIOSTÉNOSES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214" y="1372249"/>
            <a:ext cx="1946313" cy="259508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763" y="4136256"/>
            <a:ext cx="2097846" cy="2538982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0862" y="1555129"/>
            <a:ext cx="2054483" cy="224685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2286" y="4136255"/>
            <a:ext cx="2122151" cy="254658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1488" y="1382907"/>
            <a:ext cx="1778391" cy="258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336419" y="1376219"/>
            <a:ext cx="6197472" cy="4216798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r>
              <a:rPr lang="fr-FR" sz="2800" b="1" u="sng" dirty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2</a:t>
            </a:r>
            <a:r>
              <a:rPr lang="fr-FR" sz="2800" b="1" u="sng" dirty="0" smtClean="0">
                <a:solidFill>
                  <a:srgbClr val="00B050"/>
                </a:solidFill>
                <a:latin typeface="Gill Sans MT" panose="020B0502020104020203" pitchFamily="34" charset="0"/>
                <a:ea typeface="Arial" panose="020B0604020202020204"/>
                <a:cs typeface="Arial" panose="020B0604020202020204"/>
                <a:sym typeface="Arial" panose="020B0604020202020204"/>
              </a:rPr>
              <a:t>- Syndrome d’Apert:</a:t>
            </a:r>
          </a:p>
          <a:p>
            <a:pPr marL="457200" lvl="1" indent="0">
              <a:lnSpc>
                <a:spcPct val="100000"/>
              </a:lnSpc>
              <a:buClr>
                <a:schemeClr val="dk1"/>
              </a:buClr>
              <a:buSzPct val="80000"/>
              <a:buNone/>
            </a:pPr>
            <a:endParaRPr lang="fr-FR" sz="1200" dirty="0" smtClean="0">
              <a:latin typeface="Gill Sans MT" panose="020B0502020104020203" pitchFamily="34" charset="0"/>
            </a:endParaRPr>
          </a:p>
          <a:p>
            <a:pPr lvl="1">
              <a:lnSpc>
                <a:spcPct val="150000"/>
              </a:lnSpc>
            </a:pPr>
            <a:r>
              <a:rPr lang="fr-FR" dirty="0">
                <a:latin typeface="Gill Sans MT" panose="020B0502020104020203" pitchFamily="34" charset="0"/>
              </a:rPr>
              <a:t>C</a:t>
            </a:r>
            <a:r>
              <a:rPr lang="fr-FR" dirty="0" smtClean="0">
                <a:latin typeface="Gill Sans MT" panose="020B0502020104020203" pitchFamily="34" charset="0"/>
              </a:rPr>
              <a:t>raniosténose bi coronale </a:t>
            </a:r>
            <a:r>
              <a:rPr lang="fr-FR" dirty="0">
                <a:latin typeface="Gill Sans MT" panose="020B0502020104020203" pitchFamily="34" charset="0"/>
              </a:rPr>
              <a:t>(respectant les sutures longitudinales ) avec impressions digitiformes</a:t>
            </a:r>
          </a:p>
          <a:p>
            <a:pPr lvl="1">
              <a:lnSpc>
                <a:spcPct val="150000"/>
              </a:lnSpc>
            </a:pPr>
            <a:r>
              <a:rPr lang="fr-FR" dirty="0">
                <a:latin typeface="Gill Sans MT" panose="020B0502020104020203" pitchFamily="34" charset="0"/>
              </a:rPr>
              <a:t>Hypoplasie maxillaire</a:t>
            </a:r>
          </a:p>
          <a:p>
            <a:pPr lvl="1">
              <a:lnSpc>
                <a:spcPct val="150000"/>
              </a:lnSpc>
            </a:pPr>
            <a:r>
              <a:rPr lang="fr-FR" dirty="0">
                <a:latin typeface="Gill Sans MT" panose="020B0502020104020203" pitchFamily="34" charset="0"/>
              </a:rPr>
              <a:t>Hypertélorbitisme</a:t>
            </a:r>
          </a:p>
          <a:p>
            <a:pPr lvl="1">
              <a:lnSpc>
                <a:spcPct val="150000"/>
              </a:lnSpc>
            </a:pPr>
            <a:r>
              <a:rPr lang="fr-FR" dirty="0">
                <a:latin typeface="Gill Sans MT" panose="020B0502020104020203" pitchFamily="34" charset="0"/>
              </a:rPr>
              <a:t>Syndactylie des doigts et des orteils (aspect en mouffle des extrémités)</a:t>
            </a:r>
            <a:endParaRPr lang="fr-FR" dirty="0">
              <a:latin typeface="Gill Sans MT" panose="020B0502020104020203" pitchFamily="34" charset="0"/>
            </a:endParaRPr>
          </a:p>
        </p:txBody>
      </p:sp>
      <p:sp>
        <p:nvSpPr>
          <p:cNvPr id="7" name="Titre 1"/>
          <p:cNvSpPr txBox="1"/>
          <p:nvPr/>
        </p:nvSpPr>
        <p:spPr>
          <a:xfrm>
            <a:off x="0" y="-36945"/>
            <a:ext cx="12192000" cy="1325563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77"/>
              </a:rPr>
              <a:t>CRANIOSTÉNOSES SYNDROMIQUES</a:t>
            </a:r>
            <a:endParaRPr lang="fr-F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77"/>
            </a:endParaRPr>
          </a:p>
        </p:txBody>
      </p:sp>
      <p:pic>
        <p:nvPicPr>
          <p:cNvPr id="9" name="Picture 1" descr="page6image34161264">
            <a:extLst>
              <a:ext uri="{FF2B5EF4-FFF2-40B4-BE49-F238E27FC236}">
                <a16:creationId xmlns:a16="http://schemas.microsoft.com/office/drawing/2014/main" xmlns="" id="{FA3A624B-68CE-C934-8141-BA88C4B8D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5"/>
          <a:stretch/>
        </p:blipFill>
        <p:spPr bwMode="auto">
          <a:xfrm>
            <a:off x="5744876" y="4639547"/>
            <a:ext cx="6218143" cy="2093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425" y="1376219"/>
            <a:ext cx="5305046" cy="317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63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184</Words>
  <Application>Microsoft Office PowerPoint</Application>
  <PresentationFormat>Grand écran</PresentationFormat>
  <Paragraphs>33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Gill Sans MT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Compte Microsoft</dc:creator>
  <cp:lastModifiedBy>Compte Microsoft</cp:lastModifiedBy>
  <cp:revision>8</cp:revision>
  <dcterms:created xsi:type="dcterms:W3CDTF">2026-02-23T19:28:29Z</dcterms:created>
  <dcterms:modified xsi:type="dcterms:W3CDTF">2026-02-23T20:25:29Z</dcterms:modified>
</cp:coreProperties>
</file>