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5"/>
  </p:notesMasterIdLst>
  <p:sldIdLst>
    <p:sldId id="313" r:id="rId2"/>
    <p:sldId id="314" r:id="rId3"/>
    <p:sldId id="31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 windows" initials="Hw" lastIdx="1" clrIdx="0">
    <p:extLst>
      <p:ext uri="{19B8F6BF-5375-455C-9EA6-DF929625EA0E}">
        <p15:presenceInfo xmlns:p15="http://schemas.microsoft.com/office/powerpoint/2012/main" userId="HP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9D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3" autoAdjust="0"/>
    <p:restoredTop sz="63016" autoAdjust="0"/>
  </p:normalViewPr>
  <p:slideViewPr>
    <p:cSldViewPr snapToGrid="0">
      <p:cViewPr varScale="1">
        <p:scale>
          <a:sx n="47" d="100"/>
          <a:sy n="47" d="100"/>
        </p:scale>
        <p:origin x="948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251F1-0FE2-4051-B668-A75901F837EC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8D188-0C7C-4832-9F8D-A294D31D2C5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36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58D188-0C7C-4832-9F8D-A294D31D2C5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096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4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75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86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414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45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004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99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28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55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214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21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3BC71-CE61-4BF5-99B3-DC15F5C3BBF6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06FD1-D26C-4BA3-8F8F-23464F1F1C2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136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0" y="0"/>
            <a:ext cx="12191999" cy="7493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1" dirty="0">
                <a:solidFill>
                  <a:schemeClr val="bg1"/>
                </a:solidFill>
              </a:rPr>
              <a:t>Signal T2 en IRM : </a:t>
            </a:r>
            <a:r>
              <a:rPr lang="fr-FR" sz="2800" b="1" dirty="0" err="1">
                <a:solidFill>
                  <a:schemeClr val="bg1"/>
                </a:solidFill>
              </a:rPr>
              <a:t>biomarqueur</a:t>
            </a:r>
            <a:r>
              <a:rPr lang="fr-FR" sz="2800" b="1" dirty="0">
                <a:solidFill>
                  <a:schemeClr val="bg1"/>
                </a:solidFill>
              </a:rPr>
              <a:t> simple du grade histologique du CHC ?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9280" y="1097280"/>
            <a:ext cx="91236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/>
              <a:t>Contexte</a:t>
            </a:r>
            <a:endParaRPr lang="fr-FR" sz="3200" b="1" dirty="0"/>
          </a:p>
          <a:p>
            <a:r>
              <a:rPr lang="fr-FR" sz="3200" dirty="0"/>
              <a:t>Le grade histologique = facteur majeur de récidive</a:t>
            </a:r>
          </a:p>
          <a:p>
            <a:r>
              <a:rPr lang="fr-FR" sz="3200" dirty="0"/>
              <a:t>Biopsie invasive</a:t>
            </a:r>
          </a:p>
          <a:p>
            <a:r>
              <a:rPr lang="fr-FR" sz="3200" dirty="0"/>
              <a:t>Besoin d’un marqueur IRM non </a:t>
            </a:r>
            <a:r>
              <a:rPr lang="fr-FR" sz="3200" dirty="0" smtClean="0"/>
              <a:t>invasif</a:t>
            </a:r>
          </a:p>
          <a:p>
            <a:endParaRPr lang="fr-FR" sz="3200" dirty="0"/>
          </a:p>
          <a:p>
            <a:endParaRPr lang="fr-FR" sz="3200" dirty="0"/>
          </a:p>
          <a:p>
            <a:r>
              <a:rPr lang="fr-FR" sz="3200" b="1" dirty="0"/>
              <a:t>Objectif</a:t>
            </a:r>
          </a:p>
          <a:p>
            <a:r>
              <a:rPr lang="fr-FR" sz="3200" dirty="0"/>
              <a:t>Évaluer la corrélation entre l’intensité du signal T2 et la différenciation tumorale du CHC.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960" y="1216024"/>
            <a:ext cx="10866120" cy="4717415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44 </a:t>
            </a:r>
            <a:r>
              <a:rPr lang="fr-FR" dirty="0"/>
              <a:t>CHC confirmés histologiquement</a:t>
            </a:r>
          </a:p>
          <a:p>
            <a:r>
              <a:rPr lang="fr-FR" dirty="0" smtClean="0"/>
              <a:t>Corrélation </a:t>
            </a:r>
            <a:r>
              <a:rPr lang="fr-FR" dirty="0"/>
              <a:t>forte </a:t>
            </a:r>
            <a:r>
              <a:rPr lang="fr-FR" dirty="0" smtClean="0"/>
              <a:t>: </a:t>
            </a:r>
            <a:r>
              <a:rPr lang="fr-FR" b="1" dirty="0" smtClean="0"/>
              <a:t>r </a:t>
            </a:r>
            <a:r>
              <a:rPr lang="fr-FR" b="1" dirty="0"/>
              <a:t>= 0,847 ; p &lt; </a:t>
            </a:r>
            <a:r>
              <a:rPr lang="fr-FR" b="1" dirty="0" smtClean="0"/>
              <a:t>0,0001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⬆ Hyper signal T2 </a:t>
            </a:r>
            <a:r>
              <a:rPr lang="fr-FR" dirty="0" smtClean="0"/>
              <a:t>↑               ⬇ </a:t>
            </a:r>
            <a:r>
              <a:rPr lang="fr-FR" dirty="0"/>
              <a:t>Différenciation tumorale </a:t>
            </a:r>
            <a:r>
              <a:rPr lang="fr-FR" dirty="0" smtClean="0"/>
              <a:t>↓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🎯 Sensibilité : 87,5 %</a:t>
            </a:r>
            <a:br>
              <a:rPr lang="fr-FR" b="1" dirty="0"/>
            </a:br>
            <a:r>
              <a:rPr lang="fr-FR" b="1" dirty="0"/>
              <a:t>🎯 Spécificité : 97,2 </a:t>
            </a:r>
            <a:r>
              <a:rPr lang="fr-FR" b="1" dirty="0" smtClean="0"/>
              <a:t>%</a:t>
            </a:r>
          </a:p>
          <a:p>
            <a:pPr marL="0" indent="0">
              <a:buNone/>
            </a:pPr>
            <a:r>
              <a:rPr lang="fr-FR" dirty="0"/>
              <a:t/>
            </a:r>
            <a:br>
              <a:rPr lang="fr-FR" dirty="0"/>
            </a:br>
            <a:r>
              <a:rPr lang="fr-FR" dirty="0"/>
              <a:t>(pour identifier un CHC peu différencié)</a:t>
            </a:r>
          </a:p>
          <a:p>
            <a:r>
              <a:rPr lang="fr-FR" dirty="0"/>
              <a:t>➡ Plus le CHC est agressif, plus le signal T2 est marqué.</a:t>
            </a:r>
          </a:p>
          <a:p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12191999" cy="7493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600" b="1" dirty="0">
                <a:solidFill>
                  <a:schemeClr val="bg1"/>
                </a:solidFill>
              </a:rPr>
              <a:t>Résultats clés</a:t>
            </a:r>
            <a:endParaRPr lang="fr-FR" sz="3600" b="1" dirty="0">
              <a:solidFill>
                <a:schemeClr val="bg1"/>
              </a:solidFill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4003040" y="2702560"/>
            <a:ext cx="650240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935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12191999" cy="7493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IMPLICATIONS CLINIQUES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4720" y="1550799"/>
            <a:ext cx="9489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L’hyper </a:t>
            </a:r>
            <a:r>
              <a:rPr lang="fr-FR" sz="2400" dirty="0"/>
              <a:t>signal T2 franc suggère </a:t>
            </a:r>
            <a:r>
              <a:rPr lang="fr-FR" sz="2400" dirty="0" smtClean="0"/>
              <a:t>:</a:t>
            </a:r>
          </a:p>
          <a:p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 smtClean="0"/>
              <a:t>  Forte </a:t>
            </a:r>
            <a:r>
              <a:rPr lang="fr-FR" sz="2400" dirty="0" err="1"/>
              <a:t>cellularité</a:t>
            </a: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 smtClean="0"/>
              <a:t>  Désorganisation </a:t>
            </a:r>
            <a:r>
              <a:rPr lang="fr-FR" sz="2400" dirty="0"/>
              <a:t>architecturale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 smtClean="0"/>
              <a:t>   Phénotype agressif</a:t>
            </a:r>
          </a:p>
          <a:p>
            <a:endParaRPr lang="fr-FR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 </a:t>
            </a:r>
            <a:r>
              <a:rPr lang="fr-FR" sz="2400" dirty="0"/>
              <a:t>Séquence disponible dans tout protocole IRM </a:t>
            </a:r>
            <a:r>
              <a:rPr lang="fr-FR" sz="2400" dirty="0" smtClean="0"/>
              <a:t>standard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Méthode </a:t>
            </a:r>
            <a:r>
              <a:rPr lang="fr-FR" sz="2400" dirty="0"/>
              <a:t>simple, </a:t>
            </a:r>
            <a:r>
              <a:rPr lang="fr-FR" sz="2400" dirty="0" smtClean="0"/>
              <a:t>reproductible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 smtClean="0"/>
              <a:t>Potentiel </a:t>
            </a:r>
            <a:r>
              <a:rPr lang="fr-FR" sz="2400" dirty="0"/>
              <a:t>outil pronostique </a:t>
            </a:r>
            <a:r>
              <a:rPr lang="fr-FR" sz="2400" dirty="0" smtClean="0"/>
              <a:t>complémentaire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fr-FR" sz="2400" dirty="0" smtClean="0"/>
              <a:t>Le </a:t>
            </a:r>
            <a:r>
              <a:rPr lang="fr-FR" sz="2400" dirty="0"/>
              <a:t>signal T2 pourrait aider à stratifier le risque avant traitement.</a:t>
            </a:r>
          </a:p>
        </p:txBody>
      </p:sp>
    </p:spTree>
    <p:extLst>
      <p:ext uri="{BB962C8B-B14F-4D97-AF65-F5344CB8AC3E}">
        <p14:creationId xmlns:p14="http://schemas.microsoft.com/office/powerpoint/2010/main" val="29544379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70459</TotalTime>
  <Words>122</Words>
  <Application>Microsoft Office PowerPoint</Application>
  <PresentationFormat>Grand écran</PresentationFormat>
  <Paragraphs>31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ÉVALUATION DE LA PERFORMANCE DE LA VALEUR DU COEFFICIENT DE DIFFUSION APPARENT (ADC) EN IMAGERIE PAR RÉSONANCE MAGNÉTIQUE POUR PRÉDIRE LE GRADE HISTOLOGIQUE DU CARCINOME HÉPATOCELLULAIRE (CHC)</dc:title>
  <dc:creator>HP windows</dc:creator>
  <cp:lastModifiedBy>HP pro</cp:lastModifiedBy>
  <cp:revision>947</cp:revision>
  <dcterms:created xsi:type="dcterms:W3CDTF">2021-12-27T17:34:24Z</dcterms:created>
  <dcterms:modified xsi:type="dcterms:W3CDTF">2026-02-17T14:36:33Z</dcterms:modified>
</cp:coreProperties>
</file>