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76" r:id="rId3"/>
    <p:sldId id="274" r:id="rId4"/>
    <p:sldId id="282" r:id="rId5"/>
    <p:sldId id="28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12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6A8EC-02F4-4894-8243-02EE53620A3B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4A0AB-3CBA-43E2-84D7-5EDAC679BD7E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5476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B4B24-9883-4DCC-818B-9E22C01D2844}" type="slidenum">
              <a:rPr lang="fr-MA" smtClean="0"/>
              <a:t>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644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Lésion de l’hémithorax gauche inféro- postérieur recevant une branche artérielle de l‘aorte.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B4B24-9883-4DCC-818B-9E22C01D2844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59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RADIO  :  Opacité basale triangulaire gauche </a:t>
            </a:r>
          </a:p>
          <a:p>
            <a:r>
              <a:rPr lang="fr-MA" dirty="0"/>
              <a:t>TDM :  lésion  en regard du CDS </a:t>
            </a:r>
            <a:r>
              <a:rPr lang="fr-MA" dirty="0" err="1"/>
              <a:t>costo</a:t>
            </a:r>
            <a:r>
              <a:rPr lang="fr-MA" dirty="0"/>
              <a:t>- diaphragmatique G vasculaire </a:t>
            </a:r>
          </a:p>
          <a:p>
            <a:r>
              <a:rPr lang="fr-MA" dirty="0"/>
              <a:t>MIP :  afférences artérielles systémiques issues du tronc cœliaque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B4B24-9883-4DCC-818B-9E22C01D2844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242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30954-2C71-7CE0-FC08-660CF7A6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85DE87-C96D-299A-BC60-943E8E32B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FB8D5B-8AA6-7065-2CD0-B2658B51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68B4D8-104C-1094-8F50-B9765964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1ABD65-783F-47BF-3353-D1125E14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277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E5E6D-6A30-29AB-F36F-C655E87B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157951-54C1-2287-E7EA-580C9DD43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F53763-28E3-2E99-DCD7-05CBC8FA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FD5018-752B-B3DD-E78D-517FABB0B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B1FF32-59FB-C575-69F7-F6F2834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976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7EFE8-012C-A254-2BD9-74D56430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F926DA-3B86-C356-7CE8-812D87A16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C613E0-4D58-D735-509E-FCE626DD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61E2C4-2EB1-B159-40A9-5BBADD1F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17498-9F6C-6C64-9ED3-FA623B5FF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835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D152AD-1B96-2C50-63A3-A5E03B70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A0B20C-A07D-BF63-CEFC-834E336B1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AA8EEC6-B747-804B-4398-D8919CFC6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E0C36C-49A5-EB68-4B9C-D3189F76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446023-5A0A-E893-5BE5-5788C4A62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05F965-F4D8-B177-C512-38FE3178B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97614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619EC-F16E-7D75-E6DB-C18F9F24F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D04CC2-1BEA-4D3A-80DD-31B93CAD8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876EC1-62B0-62C2-0724-FBE372CFC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7E47CD7-316D-122C-4615-63950491E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8C22D78-E4DF-DDDB-A060-0319F379B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F2BB2E2-DEAB-8000-A477-2DCF703D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DE1A49-71F4-01D6-BED1-8A8AAFC4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690F62F-5CD7-0D45-F3A1-7D69E5F07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331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2DA7F2-DB3F-1B0D-5FF2-E4F70D34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BC6CB3-3790-F513-B1FA-DA8381A50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E29BB8-27E0-53F8-02F8-5D51977AA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EC1DA4-26BE-9640-DCC5-A5635AEE9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565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950439-6E1E-EC91-518E-A539C8887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9B76A70-33D8-D381-5ED6-D9834437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C8E45A-7D6B-E097-7163-0E4ABD3B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3996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957D0-EE0B-ED28-5798-9EA56112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347095-7BD1-493D-F4C0-510F54FFF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82AFED-4DA7-568A-86D2-08B558946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38A8E0-1D64-3B53-DC08-12EC6747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174E54-DE7B-191E-B2E6-B66D9D3BA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78668C-5411-F8DC-7B7F-F0978FA1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062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93813-CC5A-39A3-8E16-F830AE47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B9AFAF-4F08-54F2-F901-3CC49276DF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F5B33B-D81E-A6E1-2E9B-15DC453C4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373CA3-59EC-6718-E8F3-BE408F19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082DDC-68F1-8D21-EF4C-C9E8A5DD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CBDA76-62AF-2705-7AF8-A3E86A83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5360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5D4DCD-5813-D290-2F9E-3F0D2703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4994A9-19AD-738E-8E71-8D7363817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0618B9-FFC8-14A3-03B6-FD0D768FF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1960F1-679D-357A-0CD8-56CF0F28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549640-F908-0915-CC5C-7F882F21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72104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320EBCF-59A4-5619-0D8C-AB281575A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A8557A-0EA4-A38A-1F21-41A92FE25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09548B-E0EE-A966-9B9A-E9995AD75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1CF104-D1A1-EDDA-0394-E7932FCD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3AB87C-C39F-5CE7-AA9C-DC9677AA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02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D9A230-4A30-DB88-4B68-F22E60345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E3B739-3B71-C6D0-C0AE-399E44502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9D395B-DFF0-3183-7E48-B697DFF95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3CF870-146F-489B-840A-F0A8ECBA3136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F7E69A-E76F-4613-EEEF-559547E51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502543-029E-A8F7-D750-0D73B4CA9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C35CB7-A2C3-4273-B6FB-E6D44F77362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843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F57705-91F3-8B95-33D4-CDD1D20B8EE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MA" dirty="0">
                <a:solidFill>
                  <a:schemeClr val="tx2">
                    <a:lumMod val="10000"/>
                    <a:lumOff val="90000"/>
                  </a:schemeClr>
                </a:solidFill>
              </a:rPr>
              <a:t>Introduction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C604E5-88D4-0B23-1AF7-6314832D2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6639988" cy="4023360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 Masse bronchopulmonaire vascularisée par un vaisseau systémique anormal.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 Décrite par </a:t>
            </a:r>
            <a:r>
              <a:rPr lang="fr-FR" dirty="0" err="1"/>
              <a:t>Pryce</a:t>
            </a:r>
            <a:r>
              <a:rPr lang="fr-FR" dirty="0"/>
              <a:t> en 1946.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 Crée un territoire pulmonaire non fonctionnel, séparé du parenchyme normal et vascularisé par une ou plusieurs artères systémiques aberrantes, sans communication avec l’arbre trachéo-bronchique.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 2ème  malformation congénitale pulmonaire chez l’enfant.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 Peut être intra ou extra-lobaire.</a:t>
            </a:r>
            <a:endParaRPr lang="fr-MA" dirty="0"/>
          </a:p>
        </p:txBody>
      </p:sp>
      <p:pic>
        <p:nvPicPr>
          <p:cNvPr id="1026" name="Picture 2" descr="🩻 Radiographie Emoji: Signification &amp; Utilisation">
            <a:extLst>
              <a:ext uri="{FF2B5EF4-FFF2-40B4-BE49-F238E27FC236}">
                <a16:creationId xmlns:a16="http://schemas.microsoft.com/office/drawing/2014/main" id="{7E4BFC50-6BE1-CD0D-9452-970439A33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17" y="3807202"/>
            <a:ext cx="2270512" cy="227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rtère pulmonaire — Wikipédia">
            <a:extLst>
              <a:ext uri="{FF2B5EF4-FFF2-40B4-BE49-F238E27FC236}">
                <a16:creationId xmlns:a16="http://schemas.microsoft.com/office/drawing/2014/main" id="{D6F6E779-06F0-DAE5-3431-5F99D9BC0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620" y="1868488"/>
            <a:ext cx="1968083" cy="306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40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ACA26-3213-8E58-435C-ACDE61F70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72937-DF74-5E00-EB28-3D0BC0E8B79D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MA" dirty="0">
                <a:solidFill>
                  <a:schemeClr val="tx2">
                    <a:lumMod val="10000"/>
                    <a:lumOff val="90000"/>
                  </a:schemeClr>
                </a:solidFill>
              </a:rPr>
              <a:t>CLASSIFICATION</a:t>
            </a:r>
            <a:r>
              <a:rPr lang="fr-MA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MA"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BA11FA-199C-0A21-A9B0-C9A17A1BD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706" y="2337559"/>
            <a:ext cx="5655765" cy="38741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MA" sz="1800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Intra lobaire (75% - 85%) </a:t>
            </a:r>
            <a:r>
              <a:rPr lang="fr-MA" sz="1800" dirty="0">
                <a:ea typeface="Calibri" panose="020F0502020204030204" pitchFamily="34" charset="0"/>
                <a:cs typeface="Calibri" panose="020F0502020204030204" pitchFamily="34" charset="0"/>
              </a:rPr>
              <a:t>: partage la même plèvre se drainant vers </a:t>
            </a:r>
            <a:r>
              <a:rPr lang="fr-MA" sz="1800" b="1" dirty="0">
                <a:ea typeface="Calibri" panose="020F0502020204030204" pitchFamily="34" charset="0"/>
                <a:cs typeface="Calibri" panose="020F0502020204030204" pitchFamily="34" charset="0"/>
              </a:rPr>
              <a:t>une veine pulmonaire </a:t>
            </a:r>
            <a:r>
              <a:rPr lang="fr-MA" sz="1800" dirty="0">
                <a:ea typeface="Calibri" panose="020F0502020204030204" pitchFamily="34" charset="0"/>
                <a:cs typeface="Calibri" panose="020F0502020204030204" pitchFamily="34" charset="0"/>
              </a:rPr>
              <a:t>, elle touche le plus souvent les lobes inférieurs. </a:t>
            </a:r>
          </a:p>
          <a:p>
            <a:pPr>
              <a:buFont typeface="Arial" panose="020B0604020202020204" pitchFamily="34" charset="0"/>
              <a:buChar char="•"/>
            </a:pPr>
            <a:endParaRPr lang="fr-MA" sz="18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MA" sz="1800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Extra lobaire (15% - 25%) </a:t>
            </a:r>
            <a:r>
              <a:rPr lang="fr-MA" sz="1800" dirty="0">
                <a:ea typeface="Calibri" panose="020F0502020204030204" pitchFamily="34" charset="0"/>
                <a:cs typeface="Calibri" panose="020F0502020204030204" pitchFamily="34" charset="0"/>
              </a:rPr>
              <a:t>: possède sa propre plèvre en dehors du poumon sain et se draine vers </a:t>
            </a:r>
            <a:r>
              <a:rPr lang="fr-MA" sz="1800" b="1" dirty="0">
                <a:ea typeface="Calibri" panose="020F0502020204030204" pitchFamily="34" charset="0"/>
                <a:cs typeface="Calibri" panose="020F0502020204030204" pitchFamily="34" charset="0"/>
              </a:rPr>
              <a:t>une veine  systémique. </a:t>
            </a:r>
          </a:p>
          <a:p>
            <a:pPr lvl="1"/>
            <a:r>
              <a:rPr lang="fr-MA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MA" b="1" dirty="0">
                <a:ea typeface="Calibri" panose="020F0502020204030204" pitchFamily="34" charset="0"/>
                <a:cs typeface="Calibri" panose="020F0502020204030204" pitchFamily="34" charset="0"/>
              </a:rPr>
              <a:t>Intrathoracique</a:t>
            </a:r>
          </a:p>
          <a:p>
            <a:pPr lvl="1"/>
            <a:r>
              <a:rPr lang="fr-MA" b="1" dirty="0">
                <a:ea typeface="Calibri" panose="020F0502020204030204" pitchFamily="34" charset="0"/>
                <a:cs typeface="Calibri" panose="020F0502020204030204" pitchFamily="34" charset="0"/>
              </a:rPr>
              <a:t> Sous diaphragmatique</a:t>
            </a:r>
            <a:r>
              <a:rPr lang="fr-MA" dirty="0">
                <a:ea typeface="Calibri" panose="020F0502020204030204" pitchFamily="34" charset="0"/>
                <a:cs typeface="Calibri" panose="020F0502020204030204" pitchFamily="34" charset="0"/>
              </a:rPr>
              <a:t> ~10 %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MA" sz="1800" dirty="0">
                <a:ea typeface="Calibri" panose="020F0502020204030204" pitchFamily="34" charset="0"/>
                <a:cs typeface="Calibri" panose="020F0502020204030204" pitchFamily="34" charset="0"/>
              </a:rPr>
              <a:t>Les formes mixtes existent : drainage pulmonaire et systémique </a:t>
            </a:r>
          </a:p>
          <a:p>
            <a:pPr>
              <a:buFont typeface="Arial" panose="020B0604020202020204" pitchFamily="34" charset="0"/>
              <a:buChar char="•"/>
            </a:pPr>
            <a:endParaRPr lang="fr-MA" sz="1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BB1FA7-63C2-13B4-1C97-EEFD334B28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14"/>
          <a:stretch>
            <a:fillRect/>
          </a:stretch>
        </p:blipFill>
        <p:spPr>
          <a:xfrm>
            <a:off x="7961521" y="1874441"/>
            <a:ext cx="3862179" cy="24001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CBC219-676E-952C-54E7-EF4486DFFA95}"/>
              </a:ext>
            </a:extLst>
          </p:cNvPr>
          <p:cNvSpPr/>
          <p:nvPr/>
        </p:nvSpPr>
        <p:spPr>
          <a:xfrm>
            <a:off x="6301648" y="5067759"/>
            <a:ext cx="2005070" cy="11439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8DA6E3-27CF-4B6D-8140-CA4FE08D2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066" y="4553344"/>
            <a:ext cx="1850933" cy="218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7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46ADA-B207-5C72-0C29-98716C94F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C85AE-7B1A-9FBD-4E19-0E07A285B47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MA" dirty="0">
                <a:solidFill>
                  <a:schemeClr val="tx2">
                    <a:lumMod val="10000"/>
                    <a:lumOff val="90000"/>
                  </a:schemeClr>
                </a:solidFill>
              </a:rPr>
              <a:t>Imagerie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53A217-AFF5-6931-5570-37DC41BBA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46175" cy="402336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MA" b="1" dirty="0"/>
              <a:t> Echographie 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MA" dirty="0"/>
              <a:t> Examen de1ère intention : accessible, rapide et non irradiant.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MA" dirty="0"/>
              <a:t> Réalisée en anténatal ou en post natal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MA" dirty="0"/>
              <a:t> Masse solide hyperéchogène homogène, bien limitée, de forme triangulaire, alimentée par une branche de l’aorte </a:t>
            </a:r>
          </a:p>
          <a:p>
            <a:pPr marL="0" indent="0">
              <a:buNone/>
            </a:pP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E989D4-F16F-4BCA-A52C-E3A96DC6D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749" y="2561604"/>
            <a:ext cx="2593268" cy="36420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25600F-21CA-38E5-454F-35470C00A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055" y="2639384"/>
            <a:ext cx="3103085" cy="30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5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6F4C9FF-FD37-7ED2-560F-9164159C0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951" y="2202092"/>
            <a:ext cx="2577078" cy="27127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35D7AF-520E-7542-574B-AA1BEC16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337" y="2151696"/>
            <a:ext cx="2577078" cy="28135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F2FF92-8DAF-B850-BCEA-A82DE2FD4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248" y="3318349"/>
            <a:ext cx="2753139" cy="269649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25EC65D-8418-4C1C-D54B-EBB92AC48FB3}"/>
              </a:ext>
            </a:extLst>
          </p:cNvPr>
          <p:cNvSpPr txBox="1"/>
          <p:nvPr/>
        </p:nvSpPr>
        <p:spPr>
          <a:xfrm>
            <a:off x="5856692" y="2351729"/>
            <a:ext cx="275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Enfant de 8ans, bronchites asthmatiformes 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57F1F21-DCBB-D88C-E793-16DB4440D1FF}"/>
              </a:ext>
            </a:extLst>
          </p:cNvPr>
          <p:cNvSpPr txBox="1">
            <a:spLocks/>
          </p:cNvSpPr>
          <p:nvPr/>
        </p:nvSpPr>
        <p:spPr>
          <a:xfrm>
            <a:off x="1235964" y="539313"/>
            <a:ext cx="9720072" cy="1499616"/>
          </a:xfrm>
          <a:prstGeom prst="rect">
            <a:avLst/>
          </a:prstGeom>
          <a:gradFill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3175" cap="flat" cmpd="sng" algn="ctr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>
                <a:solidFill>
                  <a:schemeClr val="tx2">
                    <a:lumMod val="10000"/>
                    <a:lumOff val="90000"/>
                  </a:schemeClr>
                </a:solidFill>
              </a:rPr>
              <a:t>imagerie </a:t>
            </a:r>
            <a:endParaRPr lang="fr-MA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0F2325-1989-7EA3-35D9-E9532B577336}"/>
              </a:ext>
            </a:extLst>
          </p:cNvPr>
          <p:cNvSpPr txBox="1"/>
          <p:nvPr/>
        </p:nvSpPr>
        <p:spPr>
          <a:xfrm>
            <a:off x="865123" y="5351823"/>
            <a:ext cx="2753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dirty="0"/>
              <a:t>Séquestration extra lobaire enchâssée dans le diaphragme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BE3D1C-D9B8-9C0A-733E-01440CF481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8220" y="4095511"/>
            <a:ext cx="2753139" cy="19072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A59CF4C-445E-5175-D707-E1F8893456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3366" y="2151695"/>
            <a:ext cx="2691199" cy="18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6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AD4D8-99D4-FE9A-86C9-4D11F4D77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1C696-41F7-8DE1-423A-41A69F6C477D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MA" dirty="0">
                <a:solidFill>
                  <a:schemeClr val="tx2">
                    <a:lumMod val="10000"/>
                    <a:lumOff val="90000"/>
                  </a:schemeClr>
                </a:solidFill>
              </a:rPr>
              <a:t>Imagerie 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EB722E3B-0D32-EE36-C0B0-553DE9DF9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MA" b="1" dirty="0"/>
              <a:t>Angioscanner thoracique reste le Gold standard </a:t>
            </a:r>
            <a:r>
              <a:rPr lang="fr-MA" dirty="0"/>
              <a:t>dans le cas où le calibre des vaisseaux alimentant et drainant est assez réduit et dans les cas atypiques. </a:t>
            </a:r>
          </a:p>
          <a:p>
            <a:r>
              <a:rPr lang="fr-MA" b="1" dirty="0">
                <a:solidFill>
                  <a:srgbClr val="C00000"/>
                </a:solidFill>
              </a:rPr>
              <a:t>Reflexe technique </a:t>
            </a:r>
            <a:r>
              <a:rPr lang="fr-MA" dirty="0"/>
              <a:t>: descendre jusqu'aux coupes abdominales hautes pour voir les vaisseaux surrénaliens qui peuvent alimenter la masse. </a:t>
            </a:r>
          </a:p>
        </p:txBody>
      </p:sp>
    </p:spTree>
    <p:extLst>
      <p:ext uri="{BB962C8B-B14F-4D97-AF65-F5344CB8AC3E}">
        <p14:creationId xmlns:p14="http://schemas.microsoft.com/office/powerpoint/2010/main" val="36162595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283</Words>
  <Application>Microsoft Office PowerPoint</Application>
  <PresentationFormat>Grand écran</PresentationFormat>
  <Paragraphs>31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Wingdings</vt:lpstr>
      <vt:lpstr>Thème Office</vt:lpstr>
      <vt:lpstr>Introduction </vt:lpstr>
      <vt:lpstr>CLASSIFICATION </vt:lpstr>
      <vt:lpstr>Imagerie </vt:lpstr>
      <vt:lpstr>Présentation PowerPoint</vt:lpstr>
      <vt:lpstr>Imagerie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Lejaine Msoune</dc:creator>
  <cp:lastModifiedBy>Lejaine Msoune</cp:lastModifiedBy>
  <cp:revision>1</cp:revision>
  <dcterms:created xsi:type="dcterms:W3CDTF">2026-02-22T16:31:02Z</dcterms:created>
  <dcterms:modified xsi:type="dcterms:W3CDTF">2026-02-22T16:38:01Z</dcterms:modified>
</cp:coreProperties>
</file>