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10" r:id="rId2"/>
    <p:sldId id="1222" r:id="rId3"/>
    <p:sldId id="1119" r:id="rId4"/>
    <p:sldId id="1045" r:id="rId5"/>
    <p:sldId id="1118" r:id="rId6"/>
    <p:sldId id="303" r:id="rId7"/>
    <p:sldId id="302" r:id="rId8"/>
    <p:sldId id="1186" r:id="rId9"/>
    <p:sldId id="308" r:id="rId10"/>
    <p:sldId id="297" r:id="rId11"/>
    <p:sldId id="597" r:id="rId12"/>
    <p:sldId id="1175" r:id="rId13"/>
    <p:sldId id="304" r:id="rId14"/>
    <p:sldId id="306" r:id="rId15"/>
    <p:sldId id="1193" r:id="rId16"/>
    <p:sldId id="1217" r:id="rId17"/>
    <p:sldId id="1196" r:id="rId18"/>
    <p:sldId id="1197" r:id="rId19"/>
    <p:sldId id="1219" r:id="rId20"/>
    <p:sldId id="1221" r:id="rId21"/>
    <p:sldId id="1176" r:id="rId22"/>
    <p:sldId id="301" r:id="rId23"/>
    <p:sldId id="1187" r:id="rId24"/>
    <p:sldId id="1206" r:id="rId25"/>
    <p:sldId id="1178" r:id="rId26"/>
    <p:sldId id="1188" r:id="rId27"/>
    <p:sldId id="1189" r:id="rId28"/>
    <p:sldId id="289" r:id="rId29"/>
    <p:sldId id="288" r:id="rId30"/>
    <p:sldId id="1184" r:id="rId31"/>
    <p:sldId id="290" r:id="rId32"/>
    <p:sldId id="1177" r:id="rId33"/>
    <p:sldId id="1190" r:id="rId34"/>
    <p:sldId id="286" r:id="rId35"/>
    <p:sldId id="1207" r:id="rId36"/>
    <p:sldId id="1218" r:id="rId37"/>
    <p:sldId id="300" r:id="rId38"/>
    <p:sldId id="294" r:id="rId39"/>
    <p:sldId id="1237" r:id="rId40"/>
    <p:sldId id="1209" r:id="rId41"/>
    <p:sldId id="1205" r:id="rId42"/>
    <p:sldId id="1079" r:id="rId4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6600"/>
    <a:srgbClr val="CC6600"/>
    <a:srgbClr val="FFCC66"/>
    <a:srgbClr val="FF3300"/>
    <a:srgbClr val="FF00FF"/>
    <a:srgbClr val="00FF00"/>
    <a:srgbClr val="66FF66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BE5C2-84B3-4D67-95C8-62B0F43AC098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D3534-1370-4484-A1CC-683E8234F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49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e l'image des diapositives 1">
            <a:extLst>
              <a:ext uri="{FF2B5EF4-FFF2-40B4-BE49-F238E27FC236}">
                <a16:creationId xmlns:a16="http://schemas.microsoft.com/office/drawing/2014/main" id="{6331910A-BD0E-4E6B-8CE1-1C7FF1EF3C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147" name="Espace réservé des notes 2">
            <a:extLst>
              <a:ext uri="{FF2B5EF4-FFF2-40B4-BE49-F238E27FC236}">
                <a16:creationId xmlns:a16="http://schemas.microsoft.com/office/drawing/2014/main" id="{B06702C0-08AD-4C18-91BF-48A061442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6148" name="Espace réservé du numéro de diapositive 3">
            <a:extLst>
              <a:ext uri="{FF2B5EF4-FFF2-40B4-BE49-F238E27FC236}">
                <a16:creationId xmlns:a16="http://schemas.microsoft.com/office/drawing/2014/main" id="{1555141D-0A92-45A8-BE66-4191BDD2A0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02AD7A9-1EB2-40A0-B199-F7A2F60FDC74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CAC9D2E1-15F7-4BB0-8791-B4EA6F61B4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387" name="Espace réservé des notes 2">
            <a:extLst>
              <a:ext uri="{FF2B5EF4-FFF2-40B4-BE49-F238E27FC236}">
                <a16:creationId xmlns:a16="http://schemas.microsoft.com/office/drawing/2014/main" id="{981E19B4-0AAD-4647-864D-7DD58F6FD9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16388" name="Espace réservé du numéro de diapositive 3">
            <a:extLst>
              <a:ext uri="{FF2B5EF4-FFF2-40B4-BE49-F238E27FC236}">
                <a16:creationId xmlns:a16="http://schemas.microsoft.com/office/drawing/2014/main" id="{BBE68B31-FA02-4BA1-BFC9-6EFCE03A13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460E49E-E504-4AC3-87F6-449647733A5D}" type="slidenum">
              <a:rPr lang="fr-FR" altLang="fr-FR" smtClean="0"/>
              <a:pPr/>
              <a:t>11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C2F298-9686-4CC5-850B-7CED8863E1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CF503FC-3BBB-403E-9E2F-FF8A22980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F8D25B-25B3-4F46-8C54-0EB8672E4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B7251E-D088-45EF-91D1-FB84A23B5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D4CA8E-FA33-4EA9-8E06-F21437F35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8752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BAAB15-6439-4084-8D95-D78563373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CCD24B-4162-4A87-8565-BD5C58818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13BE72-98BC-42E7-899A-46BE23176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2355A1-54CA-42B0-B90D-633078941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10974A-635E-4709-A408-9D6037B60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427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94AB26-1EAC-4490-BF65-6549ADB1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F06F68-0C48-4BB0-8FFC-5C357D2AA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6A4F91-BD58-4D55-905B-65FC047A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9161D6-BEBA-4ED1-8007-4B1491F4A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2AF526-4435-468A-9E83-3748D3F01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319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47C0E-8FDA-43E4-BC24-2396C235E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A4E8A6-46F7-456B-BC57-AFA5430A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77F00F-012D-4CF7-AD07-E47BAF0FE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06B2AC-C6A9-48DE-A5D1-8494F2505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B01DE2-AB1F-47EB-9829-991CE212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F272CF-9784-4C12-9CA8-69F9432CC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715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992800-87A8-4E21-BF2B-EEE194830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C24E27-708A-47F5-A34F-582BDF85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A4E9DE-0DA3-4E53-8124-874CCB053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23788BB-58FC-4249-BB08-0E81BD779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BFA54C3-11B5-43A4-8519-AC0B71319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0B2873A-146F-4133-BDC1-588809C99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E5FBBF2-9BB5-4DFE-80EE-40A518A87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A60020C-D34B-41D4-857C-6074E939C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74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B2E4CF-DE03-490A-8387-AE24564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6C5B51-1EB8-4236-A0F1-3AB7EDA93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0BBC3E-1810-449E-8306-EEB90839D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C39629-2064-4F3C-9E90-FD1889FEB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316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426855E-1BF3-4BE1-BAA0-4D57C2606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C733274-72BD-4307-AFC4-B82F48071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DE6B92F-0866-4CF1-A62D-024DAF9E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49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6D4912-59E1-4B47-AAF2-B873B3F90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1A7ECB-6988-4F14-9966-7D3C954FA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DE0F53C-E3C7-4A33-94BE-5BE6F88D7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F7FA4F-3DCA-4CC9-BDE1-6DEE3741D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643F23-D356-45B8-B522-7C315895E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FB1308-0FC7-4B94-9D1C-D304B5452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60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7B8726-E494-494E-95EF-129345AF5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AC310D8-8092-4B76-A061-CE6DB30BD5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44147A-5385-4CC7-9CB9-41D0DDF079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70C5B2-CB93-431B-8E7B-233EADE6F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184DE1-F0BF-4F36-B4FC-826E0B153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983700-0DB9-4D6E-8512-56F972AB5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7624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070C66-DADC-4698-97B6-184AD370F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ECE988-4172-467C-9288-DE403307E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9924AE-0257-411E-A6DA-5404DD8BE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A953A-7051-42E2-BC79-D65AC4EE6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5C40FF-EE6F-4646-948B-C63531534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451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771B97-A563-4B5E-85A1-63628D6147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5BE55D-7734-4981-97E3-958981009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D5924D-6C7E-46FF-B1E1-850568A23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D6A75A-5348-4324-9A7A-CE6F3971F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C089A1-D3FC-41CD-B1EC-20F9AE3D9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514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Objekt 36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15793890"/>
              </p:ext>
            </p:extLst>
          </p:nvPr>
        </p:nvGraphicFramePr>
        <p:xfrm>
          <a:off x="1588" y="1588"/>
          <a:ext cx="158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">
                  <p:embed/>
                </p:oleObj>
              </mc:Choice>
              <mc:Fallback>
                <p:oleObj name="think-cell Folie" r:id="rId4" imgW="360" imgH="360" progId="">
                  <p:embed/>
                  <p:pic>
                    <p:nvPicPr>
                      <p:cNvPr id="37" name="Objekt 3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4637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D5002C5-FC93-4DC8-AF37-94095FCD0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C6ED57-6BF4-4B31-A3A6-B9D6F9E14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8354FF-C19D-40DF-A4A5-04CD7C03BF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FAD58-6217-4D8C-9807-F775DB5F736B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6DB060-7D37-48F3-8314-E5B765953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7AD9E0-8FFA-44EA-AA2C-807C1DC4F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2063F-1F57-44E3-8A19-96DABC3A55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008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ologie.fr/sites/www.radiologie.fr/files/medias/documents/Fiche%20G%C3%A9n%C3%A9ralit%C3%A9s%20VASC_2024%2005%2029_0.pdf" TargetMode="External"/><Relationship Id="rId2" Type="http://schemas.openxmlformats.org/officeDocument/2006/relationships/hyperlink" Target="https://www.sciencedirect.com/science/article/pii/S0761841716301183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radiologie.fr/sites/www.radiologie.fr/files/medias/documents/CIRTACI%20Fiche%20Ge%CC%81ne%CC%81ralite%CC%81s%20ONCO_5_3_0.pdf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Afficher l'image d'origine">
            <a:extLst>
              <a:ext uri="{FF2B5EF4-FFF2-40B4-BE49-F238E27FC236}">
                <a16:creationId xmlns:a16="http://schemas.microsoft.com/office/drawing/2014/main" id="{BBBE9C75-506D-45C0-BB61-E777E42D1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76200"/>
            <a:ext cx="9947275" cy="665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733D948-96FE-431C-99FB-96A0557FDB0A}"/>
              </a:ext>
            </a:extLst>
          </p:cNvPr>
          <p:cNvCxnSpPr>
            <a:cxnSpLocks/>
          </p:cNvCxnSpPr>
          <p:nvPr/>
        </p:nvCxnSpPr>
        <p:spPr>
          <a:xfrm>
            <a:off x="1826874" y="2313828"/>
            <a:ext cx="3273425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6F8217DC-3A9F-4516-A420-D61076D110F8}"/>
              </a:ext>
            </a:extLst>
          </p:cNvPr>
          <p:cNvCxnSpPr>
            <a:cxnSpLocks/>
          </p:cNvCxnSpPr>
          <p:nvPr/>
        </p:nvCxnSpPr>
        <p:spPr>
          <a:xfrm>
            <a:off x="1826874" y="3227575"/>
            <a:ext cx="3273425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D4B08EC-A6F6-1900-2DB3-611DF30AFEDA}"/>
              </a:ext>
            </a:extLst>
          </p:cNvPr>
          <p:cNvSpPr/>
          <p:nvPr/>
        </p:nvSpPr>
        <p:spPr>
          <a:xfrm>
            <a:off x="1253962" y="-43712"/>
            <a:ext cx="4419251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fr-FR" sz="4500" b="1" u="sng" dirty="0">
              <a:solidFill>
                <a:schemeClr val="accent2">
                  <a:lumMod val="75000"/>
                </a:schemeClr>
              </a:solidFill>
              <a:latin typeface="Goudy Old Style" pitchFamily="18" charset="0"/>
            </a:endParaRPr>
          </a:p>
          <a:p>
            <a:pPr algn="ctr">
              <a:defRPr/>
            </a:pPr>
            <a:r>
              <a:rPr lang="fr-FR" sz="2400" b="1" i="1" dirty="0">
                <a:solidFill>
                  <a:srgbClr val="000066"/>
                </a:solidFill>
                <a:latin typeface="Goudy Old Style" pitchFamily="18" charset="0"/>
              </a:rPr>
              <a:t>Critères de réussites, </a:t>
            </a:r>
          </a:p>
          <a:p>
            <a:pPr algn="ctr">
              <a:defRPr/>
            </a:pPr>
            <a:r>
              <a:rPr lang="fr-FR" sz="2400" b="1" i="1" dirty="0">
                <a:solidFill>
                  <a:srgbClr val="000066"/>
                </a:solidFill>
                <a:latin typeface="Goudy Old Style" pitchFamily="18" charset="0"/>
              </a:rPr>
              <a:t>trucs et astuces </a:t>
            </a:r>
          </a:p>
          <a:p>
            <a:pPr algn="ctr">
              <a:defRPr/>
            </a:pPr>
            <a:r>
              <a:rPr lang="fr-FR" sz="2400" b="1" i="1" dirty="0">
                <a:solidFill>
                  <a:srgbClr val="000066"/>
                </a:solidFill>
                <a:latin typeface="Goudy Old Style" pitchFamily="18" charset="0"/>
              </a:rPr>
              <a:t>pour de « beaux TAP »</a:t>
            </a:r>
          </a:p>
          <a:p>
            <a:pPr algn="ctr">
              <a:defRPr/>
            </a:pPr>
            <a:r>
              <a:rPr lang="fr-FR" sz="2400" b="1" i="1" dirty="0">
                <a:solidFill>
                  <a:srgbClr val="000066"/>
                </a:solidFill>
                <a:latin typeface="Goudy Old Style" pitchFamily="18" charset="0"/>
              </a:rPr>
              <a:t> </a:t>
            </a:r>
            <a:endParaRPr lang="fr-FR" sz="2100" dirty="0">
              <a:latin typeface="Gabriola" pitchFamily="82" charset="0"/>
            </a:endParaRPr>
          </a:p>
          <a:p>
            <a:pPr algn="ctr">
              <a:defRPr/>
            </a:pPr>
            <a:r>
              <a:rPr lang="fr-FR" sz="2000" b="1" dirty="0">
                <a:solidFill>
                  <a:srgbClr val="002060"/>
                </a:solidFill>
                <a:latin typeface="Gabriola" pitchFamily="82" charset="0"/>
              </a:rPr>
              <a:t>Alfredo  </a:t>
            </a:r>
            <a:r>
              <a:rPr lang="fr-FR" sz="2000" b="1" dirty="0" err="1">
                <a:solidFill>
                  <a:srgbClr val="002060"/>
                </a:solidFill>
                <a:latin typeface="Gabriola" pitchFamily="82" charset="0"/>
              </a:rPr>
              <a:t>Cantarinha</a:t>
            </a:r>
            <a:r>
              <a:rPr lang="fr-FR" sz="2000" b="1" dirty="0">
                <a:solidFill>
                  <a:srgbClr val="002060"/>
                </a:solidFill>
                <a:latin typeface="Gabriola" pitchFamily="82" charset="0"/>
              </a:rPr>
              <a:t> , manipulateur</a:t>
            </a:r>
          </a:p>
          <a:p>
            <a:pPr algn="ctr">
              <a:defRPr/>
            </a:pPr>
            <a:r>
              <a:rPr lang="fr-FR" sz="2000" b="1" dirty="0">
                <a:solidFill>
                  <a:srgbClr val="002060"/>
                </a:solidFill>
                <a:latin typeface="Gabriola" pitchFamily="82" charset="0"/>
              </a:rPr>
              <a:t>Pr. Olivier Meyrignac , radiologue</a:t>
            </a:r>
          </a:p>
          <a:p>
            <a:pPr algn="ctr">
              <a:defRPr/>
            </a:pPr>
            <a:r>
              <a:rPr lang="fr-FR" sz="2000" b="1" dirty="0">
                <a:solidFill>
                  <a:srgbClr val="002060"/>
                </a:solidFill>
                <a:latin typeface="Gabriola" pitchFamily="82" charset="0"/>
              </a:rPr>
              <a:t> </a:t>
            </a:r>
            <a:endParaRPr lang="fr-FR" sz="2000" dirty="0">
              <a:latin typeface="Gabriola" pitchFamily="8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E4FA12-26D2-4000-B854-F7BBDEB197D2}"/>
              </a:ext>
            </a:extLst>
          </p:cNvPr>
          <p:cNvSpPr/>
          <p:nvPr/>
        </p:nvSpPr>
        <p:spPr>
          <a:xfrm>
            <a:off x="1465005" y="2224911"/>
            <a:ext cx="4227871" cy="2859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b="1" dirty="0">
                <a:solidFill>
                  <a:srgbClr val="002060"/>
                </a:solidFill>
                <a:latin typeface="Gabriola" pitchFamily="82" charset="0"/>
              </a:rPr>
              <a:t>                       </a:t>
            </a:r>
            <a:endParaRPr lang="fr-FR" sz="1800" dirty="0">
              <a:solidFill>
                <a:schemeClr val="tx1"/>
              </a:solidFill>
              <a:latin typeface="Gabriola" pitchFamily="82" charset="0"/>
            </a:endParaRPr>
          </a:p>
          <a:p>
            <a:pPr algn="ctr">
              <a:defRPr/>
            </a:pPr>
            <a:endParaRPr lang="fr-FR" dirty="0">
              <a:solidFill>
                <a:schemeClr val="tx1"/>
              </a:solidFill>
              <a:latin typeface="Gabriola" pitchFamily="82" charset="0"/>
            </a:endParaRPr>
          </a:p>
          <a:p>
            <a:pPr algn="ctr">
              <a:defRPr/>
            </a:pPr>
            <a:endParaRPr lang="fr-FR" dirty="0">
              <a:solidFill>
                <a:schemeClr val="tx1"/>
              </a:solidFill>
              <a:latin typeface="Gabriola" pitchFamily="82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chemeClr val="tx1"/>
                </a:solidFill>
                <a:latin typeface="Gabriola" pitchFamily="82" charset="0"/>
              </a:rPr>
              <a:t>DMU  Smart Imaging</a:t>
            </a:r>
          </a:p>
          <a:p>
            <a:pPr algn="ctr">
              <a:defRPr/>
            </a:pPr>
            <a:r>
              <a:rPr lang="fr-FR" sz="2400" dirty="0">
                <a:solidFill>
                  <a:schemeClr val="tx1"/>
                </a:solidFill>
                <a:latin typeface="Gabriola" pitchFamily="82" charset="0"/>
              </a:rPr>
              <a:t>CHU Bicêtre </a:t>
            </a:r>
          </a:p>
          <a:p>
            <a:pPr algn="ctr">
              <a:defRPr/>
            </a:pPr>
            <a:r>
              <a:rPr lang="fr-FR" sz="2400" dirty="0">
                <a:solidFill>
                  <a:schemeClr val="tx1"/>
                </a:solidFill>
                <a:latin typeface="Gabriola" pitchFamily="82" charset="0"/>
              </a:rPr>
              <a:t>Service de radiologie adulte</a:t>
            </a:r>
          </a:p>
          <a:p>
            <a:pPr algn="ctr">
              <a:defRPr/>
            </a:pPr>
            <a:r>
              <a:rPr lang="fr-FR" sz="1600" dirty="0">
                <a:solidFill>
                  <a:schemeClr val="tx1"/>
                </a:solidFill>
                <a:latin typeface="Gabriola" pitchFamily="82" charset="0"/>
              </a:rPr>
              <a:t>78 rue du Général Leclerc ; 94270 Le Kremlin Bicêtre</a:t>
            </a:r>
          </a:p>
          <a:p>
            <a:pPr algn="ctr"/>
            <a:endParaRPr lang="fr-FR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9E298FC-7D89-7E3B-623C-62451A76D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205" y="4802342"/>
            <a:ext cx="1732822" cy="57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E3B92C5-CB16-51BC-54D1-399735F4B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807" y="1910094"/>
            <a:ext cx="2571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817B54-7217-4A33-92B8-718F9E7F2904}"/>
              </a:ext>
            </a:extLst>
          </p:cNvPr>
          <p:cNvSpPr/>
          <p:nvPr/>
        </p:nvSpPr>
        <p:spPr>
          <a:xfrm>
            <a:off x="143459" y="951118"/>
            <a:ext cx="119050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/>
            <a:endParaRPr lang="fr-FR" sz="1500" i="1" dirty="0">
              <a:solidFill>
                <a:srgbClr val="FF0000"/>
              </a:solidFill>
            </a:endParaRPr>
          </a:p>
          <a:p>
            <a:pPr lvl="2" algn="ctr"/>
            <a:endParaRPr lang="fr-FR" sz="1500" b="1" i="1" dirty="0">
              <a:solidFill>
                <a:srgbClr val="FF0000"/>
              </a:solidFill>
              <a:latin typeface="Century" panose="02040604050505020304" pitchFamily="18" charset="0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Century" panose="02040604050505020304" pitchFamily="18" charset="0"/>
              </a:rPr>
              <a:t>Nous déclarons ne pas être en situation de lien d’intérêt </a:t>
            </a: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Century" panose="02040604050505020304" pitchFamily="18" charset="0"/>
              </a:rPr>
              <a:t>particulier en rapport avec ce travail.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entury" panose="02040604050505020304" pitchFamily="18" charset="0"/>
              </a:rPr>
              <a:t>								                 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entury" panose="02040604050505020304" pitchFamily="18" charset="0"/>
              </a:rPr>
              <a:t>Alfredo </a:t>
            </a:r>
            <a:r>
              <a:rPr lang="fr-FR" sz="2000" b="1" dirty="0" err="1">
                <a:solidFill>
                  <a:schemeClr val="bg1"/>
                </a:solidFill>
                <a:latin typeface="Century" panose="02040604050505020304" pitchFamily="18" charset="0"/>
              </a:rPr>
              <a:t>Cantarinha</a:t>
            </a:r>
            <a:r>
              <a:rPr lang="fr-FR" sz="2000" b="1" dirty="0">
                <a:solidFill>
                  <a:schemeClr val="bg1"/>
                </a:solidFill>
                <a:latin typeface="Century" panose="02040604050505020304" pitchFamily="18" charset="0"/>
              </a:rPr>
              <a:t>, Olivier Meyrignac</a:t>
            </a:r>
          </a:p>
          <a:p>
            <a:endParaRPr lang="fr-FR" sz="3300" b="1" dirty="0">
              <a:solidFill>
                <a:schemeClr val="bg1"/>
              </a:solidFill>
              <a:latin typeface="Edwardian Script ITC" panose="030303020407070D0804" pitchFamily="66" charset="0"/>
            </a:endParaRPr>
          </a:p>
          <a:p>
            <a:endParaRPr lang="fr-FR" sz="2100" b="1" dirty="0">
              <a:solidFill>
                <a:schemeClr val="bg1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E009F5-811A-43F7-A958-644E099C7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0736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Déclaration de lien d’intérêt</a:t>
            </a:r>
          </a:p>
        </p:txBody>
      </p:sp>
    </p:spTree>
    <p:extLst>
      <p:ext uri="{BB962C8B-B14F-4D97-AF65-F5344CB8AC3E}">
        <p14:creationId xmlns:p14="http://schemas.microsoft.com/office/powerpoint/2010/main" val="3476440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1BE6D7-1983-75A4-8E09-94883ACF67D2}"/>
              </a:ext>
            </a:extLst>
          </p:cNvPr>
          <p:cNvSpPr/>
          <p:nvPr/>
        </p:nvSpPr>
        <p:spPr>
          <a:xfrm>
            <a:off x="171189" y="1376517"/>
            <a:ext cx="11849622" cy="5039234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TAP est aujourd’hui un examen d’imagerie central en pratique clinique, dont la qualité diagnostique repose directement sur la qualité des acquisitions et des protocoles d’injection.</a:t>
            </a:r>
          </a:p>
          <a:p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Au-delà des performances technologiques des scanners modernes, l’obtention d’images exploitables dépend largement de la maîtrise des paramètres d’acquisition, de l’adaptation aux caractéristiques du patient et du respect des temps d’injection.</a:t>
            </a:r>
          </a:p>
          <a:p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pratique quotidienne, des imperfections techniques (dose inadaptée, mauvais timing d’injection, artefacts de mouvement, couverture incomplète) peuvent altérer la qualité des examens et limiter leur valeur diagnostique.</a:t>
            </a:r>
          </a:p>
          <a:p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Cette présentation propose une synthèse pratique des critères de réussite, trucs et astuces et paramètres clés permettant d’obtenir de « belles images » </a:t>
            </a:r>
            <a:r>
              <a:rPr lang="fr-FR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 scanner sur la zone « TAP », </a:t>
            </a:r>
            <a:r>
              <a:rPr lang="fr-FR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directement applicables à la console en routine clinique.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6034244-A32A-E83B-B880-38878442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Contexte</a:t>
            </a:r>
            <a:endParaRPr lang="fr-FR" sz="2800" dirty="0">
              <a:solidFill>
                <a:srgbClr val="CCFF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48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B85E35-68D0-4B71-BC9D-417C43F25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Objectifs - Plan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622B8A-48CF-4545-B653-0914C1A9973F}"/>
              </a:ext>
            </a:extLst>
          </p:cNvPr>
          <p:cNvSpPr/>
          <p:nvPr/>
        </p:nvSpPr>
        <p:spPr>
          <a:xfrm>
            <a:off x="190500" y="1709738"/>
            <a:ext cx="6610350" cy="3865562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400" i="1" u="sng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Objectifs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Critères de réussites liés aux acquisitions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Personnalisation des acquisitions/injections : optimisation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Scanner thorax « 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 » et « Ultra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 »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Recommandations des sociétés savantes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4D2C4D-6C74-4B83-8DD8-22F5C5CEA3EF}"/>
              </a:ext>
            </a:extLst>
          </p:cNvPr>
          <p:cNvSpPr/>
          <p:nvPr/>
        </p:nvSpPr>
        <p:spPr>
          <a:xfrm>
            <a:off x="6959600" y="1709738"/>
            <a:ext cx="4814888" cy="3865562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Introduction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2 - Matériel et méthode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3 - Résultats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4 - Cas cliniques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5 - Conclusion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C0908E8D-BAFC-4021-BBB8-A620DDB09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2 - Matériels et méthode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91892A-551D-48B7-8442-4D302FFDD336}"/>
              </a:ext>
            </a:extLst>
          </p:cNvPr>
          <p:cNvSpPr/>
          <p:nvPr/>
        </p:nvSpPr>
        <p:spPr>
          <a:xfrm>
            <a:off x="347663" y="1277938"/>
            <a:ext cx="5554662" cy="5221287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PubMed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Recommandations SFR/</a:t>
            </a:r>
            <a:r>
              <a:rPr lang="fr-FR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Cirtaci</a:t>
            </a: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Avis d’experts JFR/SFR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ea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ea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7AD045-9164-4D78-AF6F-9E64B68DE255}"/>
              </a:ext>
            </a:extLst>
          </p:cNvPr>
          <p:cNvSpPr/>
          <p:nvPr/>
        </p:nvSpPr>
        <p:spPr>
          <a:xfrm>
            <a:off x="6289675" y="1277938"/>
            <a:ext cx="5554663" cy="5221287"/>
          </a:xfrm>
          <a:prstGeom prst="rect">
            <a:avLst/>
          </a:prstGeom>
          <a:noFill/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 cliniques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ea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>
              <a:ea typeface="Calibri" panose="020F050202020403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/>
          </a:p>
        </p:txBody>
      </p:sp>
      <p:pic>
        <p:nvPicPr>
          <p:cNvPr id="9221" name="Image 8">
            <a:extLst>
              <a:ext uri="{FF2B5EF4-FFF2-40B4-BE49-F238E27FC236}">
                <a16:creationId xmlns:a16="http://schemas.microsoft.com/office/drawing/2014/main" id="{70EE0BC7-DF3A-4BAA-8E34-51E414AD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t="9319" r="305" b="61720"/>
          <a:stretch>
            <a:fillRect/>
          </a:stretch>
        </p:blipFill>
        <p:spPr bwMode="auto">
          <a:xfrm>
            <a:off x="6484938" y="2400300"/>
            <a:ext cx="5238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Image 5">
            <a:extLst>
              <a:ext uri="{FF2B5EF4-FFF2-40B4-BE49-F238E27FC236}">
                <a16:creationId xmlns:a16="http://schemas.microsoft.com/office/drawing/2014/main" id="{E8AD6320-09EE-4D70-BC71-8266B6AACD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936" y="3314700"/>
            <a:ext cx="5238750" cy="292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9272FC5-028E-447D-BC3F-DC1748186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TDM Thorax sans IV</a:t>
            </a:r>
          </a:p>
        </p:txBody>
      </p:sp>
      <p:pic>
        <p:nvPicPr>
          <p:cNvPr id="10243" name="Image 1">
            <a:extLst>
              <a:ext uri="{FF2B5EF4-FFF2-40B4-BE49-F238E27FC236}">
                <a16:creationId xmlns:a16="http://schemas.microsoft.com/office/drawing/2014/main" id="{28D70C89-BE3D-45E7-B08B-87A1DBA4C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0" t="11467" r="17601" b="15137"/>
          <a:stretch>
            <a:fillRect/>
          </a:stretch>
        </p:blipFill>
        <p:spPr bwMode="auto">
          <a:xfrm>
            <a:off x="4295775" y="2205038"/>
            <a:ext cx="3635375" cy="27701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Image 3">
            <a:extLst>
              <a:ext uri="{FF2B5EF4-FFF2-40B4-BE49-F238E27FC236}">
                <a16:creationId xmlns:a16="http://schemas.microsoft.com/office/drawing/2014/main" id="{2C77E7CA-B85D-443A-8B66-7001F0038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2" t="10548" r="22400" b="15137"/>
          <a:stretch>
            <a:fillRect/>
          </a:stretch>
        </p:blipFill>
        <p:spPr bwMode="auto">
          <a:xfrm>
            <a:off x="8331200" y="1916113"/>
            <a:ext cx="3676650" cy="33845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Image 4">
            <a:extLst>
              <a:ext uri="{FF2B5EF4-FFF2-40B4-BE49-F238E27FC236}">
                <a16:creationId xmlns:a16="http://schemas.microsoft.com/office/drawing/2014/main" id="{FF6F59F6-E22D-4BD1-92E8-CE2043F98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0" t="9631" r="21800" b="14220"/>
          <a:stretch>
            <a:fillRect/>
          </a:stretch>
        </p:blipFill>
        <p:spPr bwMode="auto">
          <a:xfrm>
            <a:off x="190500" y="1916113"/>
            <a:ext cx="3670300" cy="338455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6FA88F-DD45-4977-8A59-944BFC6FAD4E}"/>
              </a:ext>
            </a:extLst>
          </p:cNvPr>
          <p:cNvSpPr/>
          <p:nvPr/>
        </p:nvSpPr>
        <p:spPr>
          <a:xfrm>
            <a:off x="3467892" y="5638600"/>
            <a:ext cx="5256213" cy="1081087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Intégralité des champs pulmonaires</a:t>
            </a:r>
          </a:p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Absence de flou cinétique</a:t>
            </a:r>
          </a:p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Bonne inspiration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3BD459-1F92-4CF9-8E1D-1C50C133ABCA}"/>
              </a:ext>
            </a:extLst>
          </p:cNvPr>
          <p:cNvSpPr/>
          <p:nvPr/>
        </p:nvSpPr>
        <p:spPr>
          <a:xfrm>
            <a:off x="3467892" y="138313"/>
            <a:ext cx="5256213" cy="719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Critères de réussite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3A78B4E-C224-4E70-204A-45E65A71C3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8" t="5681" r="15640" b="5418"/>
          <a:stretch>
            <a:fillRect/>
          </a:stretch>
        </p:blipFill>
        <p:spPr bwMode="auto">
          <a:xfrm>
            <a:off x="3729317" y="1086401"/>
            <a:ext cx="4733365" cy="4188161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Image 1">
            <a:extLst>
              <a:ext uri="{FF2B5EF4-FFF2-40B4-BE49-F238E27FC236}">
                <a16:creationId xmlns:a16="http://schemas.microsoft.com/office/drawing/2014/main" id="{3DE9DBB6-A65C-4786-92A2-E06F58F1C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12" t="3461" r="25523" b="7465"/>
          <a:stretch>
            <a:fillRect/>
          </a:stretch>
        </p:blipFill>
        <p:spPr bwMode="auto">
          <a:xfrm>
            <a:off x="233363" y="1968500"/>
            <a:ext cx="5113337" cy="431641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Image 2">
            <a:extLst>
              <a:ext uri="{FF2B5EF4-FFF2-40B4-BE49-F238E27FC236}">
                <a16:creationId xmlns:a16="http://schemas.microsoft.com/office/drawing/2014/main" id="{239A9250-2A13-44EF-8543-AE4BB7F23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6" t="2863" r="23714" b="6078"/>
          <a:stretch>
            <a:fillRect/>
          </a:stretch>
        </p:blipFill>
        <p:spPr bwMode="auto">
          <a:xfrm>
            <a:off x="6816725" y="1968500"/>
            <a:ext cx="5126038" cy="431641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A175C44-A98B-43BE-9344-903FBD193587}"/>
              </a:ext>
            </a:extLst>
          </p:cNvPr>
          <p:cNvSpPr/>
          <p:nvPr/>
        </p:nvSpPr>
        <p:spPr>
          <a:xfrm>
            <a:off x="1235075" y="430213"/>
            <a:ext cx="29083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Expiration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B6B3A8-263C-4581-9C8D-18878C709573}"/>
              </a:ext>
            </a:extLst>
          </p:cNvPr>
          <p:cNvSpPr/>
          <p:nvPr/>
        </p:nvSpPr>
        <p:spPr>
          <a:xfrm>
            <a:off x="7967663" y="430213"/>
            <a:ext cx="29083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Inspiration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27ED4163-0C6D-4862-9664-4682C4C52E05}"/>
              </a:ext>
            </a:extLst>
          </p:cNvPr>
          <p:cNvSpPr/>
          <p:nvPr/>
        </p:nvSpPr>
        <p:spPr>
          <a:xfrm>
            <a:off x="2293938" y="4221163"/>
            <a:ext cx="790575" cy="7207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AA31AA39-C364-4D22-B825-A68021FC1411}"/>
              </a:ext>
            </a:extLst>
          </p:cNvPr>
          <p:cNvSpPr/>
          <p:nvPr/>
        </p:nvSpPr>
        <p:spPr>
          <a:xfrm>
            <a:off x="8832850" y="4187825"/>
            <a:ext cx="792163" cy="71913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Flèche vers le haut 2"/>
          <p:cNvSpPr/>
          <p:nvPr/>
        </p:nvSpPr>
        <p:spPr>
          <a:xfrm>
            <a:off x="2572871" y="4718704"/>
            <a:ext cx="170330" cy="37651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vers le haut 8"/>
          <p:cNvSpPr/>
          <p:nvPr/>
        </p:nvSpPr>
        <p:spPr>
          <a:xfrm>
            <a:off x="9209414" y="4753629"/>
            <a:ext cx="170330" cy="376518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4843F-0E4A-31A4-0AF6-DCAF7554666D}"/>
              </a:ext>
            </a:extLst>
          </p:cNvPr>
          <p:cNvSpPr/>
          <p:nvPr/>
        </p:nvSpPr>
        <p:spPr>
          <a:xfrm>
            <a:off x="5346700" y="430213"/>
            <a:ext cx="1470025" cy="15382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39CFB4F-5665-8933-642D-83EDBAD67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793" y="541973"/>
            <a:ext cx="1127838" cy="132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50E7E4-78DD-4599-9CA9-F6686DC17522}"/>
              </a:ext>
            </a:extLst>
          </p:cNvPr>
          <p:cNvSpPr/>
          <p:nvPr/>
        </p:nvSpPr>
        <p:spPr>
          <a:xfrm>
            <a:off x="479425" y="3429000"/>
            <a:ext cx="3095625" cy="25209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Pleine dose</a:t>
            </a: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endParaRPr lang="fr-F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NRD : 350 mGy.cm</a:t>
            </a: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VGD : 275 mGy.cm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B39D98-FD5B-4B30-A649-C977700F34B5}"/>
              </a:ext>
            </a:extLst>
          </p:cNvPr>
          <p:cNvSpPr/>
          <p:nvPr/>
        </p:nvSpPr>
        <p:spPr>
          <a:xfrm>
            <a:off x="4548188" y="3429000"/>
            <a:ext cx="3095625" cy="252095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 Low dose » </a:t>
            </a: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(LD)</a:t>
            </a:r>
          </a:p>
          <a:p>
            <a:pPr algn="ctr">
              <a:defRPr/>
            </a:pPr>
            <a:endParaRPr lang="fr-F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PDL inférieur </a:t>
            </a: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100 mGy.cm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88AE1A-A7BD-4DF4-A097-F686CA7BC94D}"/>
              </a:ext>
            </a:extLst>
          </p:cNvPr>
          <p:cNvSpPr/>
          <p:nvPr/>
        </p:nvSpPr>
        <p:spPr>
          <a:xfrm>
            <a:off x="8616950" y="3432175"/>
            <a:ext cx="3095625" cy="2517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 Ultra Low Dose »</a:t>
            </a: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(ULD)</a:t>
            </a: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PDL inférieur </a:t>
            </a:r>
          </a:p>
          <a:p>
            <a:pPr algn="ctr">
              <a:defRPr/>
            </a:pPr>
            <a:r>
              <a:rPr lang="fr-F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20 mGy.cm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2AA9773-523F-4260-A10A-F1F73619795A}"/>
              </a:ext>
            </a:extLst>
          </p:cNvPr>
          <p:cNvCxnSpPr/>
          <p:nvPr/>
        </p:nvCxnSpPr>
        <p:spPr>
          <a:xfrm flipH="1">
            <a:off x="2424113" y="1052513"/>
            <a:ext cx="3671887" cy="1944687"/>
          </a:xfrm>
          <a:prstGeom prst="straightConnector1">
            <a:avLst/>
          </a:prstGeom>
          <a:ln w="25400">
            <a:solidFill>
              <a:srgbClr val="00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79AF9A7-453A-42D8-8D68-C046773C5B35}"/>
              </a:ext>
            </a:extLst>
          </p:cNvPr>
          <p:cNvCxnSpPr/>
          <p:nvPr/>
        </p:nvCxnSpPr>
        <p:spPr>
          <a:xfrm>
            <a:off x="6096000" y="1052513"/>
            <a:ext cx="0" cy="1944687"/>
          </a:xfrm>
          <a:prstGeom prst="straightConnector1">
            <a:avLst/>
          </a:prstGeom>
          <a:ln w="25400">
            <a:solidFill>
              <a:srgbClr val="00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F1CAFB72-6595-4CE7-B194-6D7F87097B1B}"/>
              </a:ext>
            </a:extLst>
          </p:cNvPr>
          <p:cNvCxnSpPr/>
          <p:nvPr/>
        </p:nvCxnSpPr>
        <p:spPr>
          <a:xfrm>
            <a:off x="6096000" y="1052513"/>
            <a:ext cx="3671888" cy="1944687"/>
          </a:xfrm>
          <a:prstGeom prst="straightConnector1">
            <a:avLst/>
          </a:prstGeom>
          <a:ln w="25400">
            <a:solidFill>
              <a:srgbClr val="00FF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6C77933-24E7-42AD-99B2-2951308076D6}"/>
              </a:ext>
            </a:extLst>
          </p:cNvPr>
          <p:cNvSpPr/>
          <p:nvPr/>
        </p:nvSpPr>
        <p:spPr>
          <a:xfrm>
            <a:off x="11136313" y="928688"/>
            <a:ext cx="720725" cy="57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[1]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BF5C22C-4404-4D11-32E9-AAF659C6D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TDM Thorax sans IV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Image 7">
            <a:extLst>
              <a:ext uri="{FF2B5EF4-FFF2-40B4-BE49-F238E27FC236}">
                <a16:creationId xmlns:a16="http://schemas.microsoft.com/office/drawing/2014/main" id="{76765091-FC55-44DD-B49D-E7CB4EA12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25" t="15190" r="10701" b="17604"/>
          <a:stretch>
            <a:fillRect/>
          </a:stretch>
        </p:blipFill>
        <p:spPr bwMode="auto">
          <a:xfrm>
            <a:off x="2063750" y="1196975"/>
            <a:ext cx="82835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10056B-6F9B-44A0-BA05-BC5E72E56440}"/>
              </a:ext>
            </a:extLst>
          </p:cNvPr>
          <p:cNvSpPr/>
          <p:nvPr/>
        </p:nvSpPr>
        <p:spPr>
          <a:xfrm>
            <a:off x="2713037" y="3286125"/>
            <a:ext cx="7343775" cy="26638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032FF6-CCD8-4849-89F4-0E9211A82BB6}"/>
              </a:ext>
            </a:extLst>
          </p:cNvPr>
          <p:cNvSpPr/>
          <p:nvPr/>
        </p:nvSpPr>
        <p:spPr>
          <a:xfrm>
            <a:off x="2711450" y="4797425"/>
            <a:ext cx="7272338" cy="11525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CB4B812-410E-46A0-9F32-7ED645AED840}"/>
              </a:ext>
            </a:extLst>
          </p:cNvPr>
          <p:cNvSpPr/>
          <p:nvPr/>
        </p:nvSpPr>
        <p:spPr>
          <a:xfrm>
            <a:off x="2711450" y="3844878"/>
            <a:ext cx="7345362" cy="20161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C7C0E9-18B1-44D3-8E1F-A4F7C5C7BC98}"/>
              </a:ext>
            </a:extLst>
          </p:cNvPr>
          <p:cNvSpPr/>
          <p:nvPr/>
        </p:nvSpPr>
        <p:spPr>
          <a:xfrm>
            <a:off x="2063750" y="333375"/>
            <a:ext cx="8280400" cy="792163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Pr. Mickaël Ohana (CHU Strasbourg) </a:t>
            </a:r>
          </a:p>
          <a:p>
            <a:pPr algn="ctr">
              <a:defRPr/>
            </a:pPr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https://www.youtube.com/watch?v=YGzmbcWI-OM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B2B607-6B0E-46CA-ACBE-75802F2029EC}"/>
              </a:ext>
            </a:extLst>
          </p:cNvPr>
          <p:cNvSpPr/>
          <p:nvPr/>
        </p:nvSpPr>
        <p:spPr>
          <a:xfrm>
            <a:off x="11136313" y="554038"/>
            <a:ext cx="720725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[2]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938136-DD35-4DB0-B2E6-09B54D855C22}"/>
              </a:ext>
            </a:extLst>
          </p:cNvPr>
          <p:cNvSpPr/>
          <p:nvPr/>
        </p:nvSpPr>
        <p:spPr>
          <a:xfrm>
            <a:off x="1912938" y="357188"/>
            <a:ext cx="9612312" cy="1143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 sz="3200" b="1" i="1" dirty="0">
              <a:solidFill>
                <a:srgbClr val="00FF00"/>
              </a:solidFill>
              <a:latin typeface="Garamond" pitchFamily="18" charset="0"/>
            </a:endParaRPr>
          </a:p>
          <a:p>
            <a:pPr>
              <a:defRPr/>
            </a:pPr>
            <a:endParaRPr lang="fr-FR" dirty="0">
              <a:solidFill>
                <a:srgbClr val="00FF00"/>
              </a:solidFill>
            </a:endParaRPr>
          </a:p>
          <a:p>
            <a:pPr>
              <a:defRPr/>
            </a:pPr>
            <a:endParaRPr lang="fr-FR" dirty="0">
              <a:solidFill>
                <a:srgbClr val="00FF00"/>
              </a:solidFill>
            </a:endParaRPr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2759EA-43D6-412A-AF64-E4761EBC8809}"/>
              </a:ext>
            </a:extLst>
          </p:cNvPr>
          <p:cNvSpPr/>
          <p:nvPr/>
        </p:nvSpPr>
        <p:spPr>
          <a:xfrm>
            <a:off x="1135063" y="2987675"/>
            <a:ext cx="3997325" cy="15001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Baisser la tension (kV) </a:t>
            </a:r>
          </a:p>
          <a:p>
            <a:pPr algn="ctr"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l’intensité (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7B2631-7953-4FCF-BD2D-3CDDBD51C210}"/>
              </a:ext>
            </a:extLst>
          </p:cNvPr>
          <p:cNvSpPr/>
          <p:nvPr/>
        </p:nvSpPr>
        <p:spPr>
          <a:xfrm>
            <a:off x="7064375" y="2987675"/>
            <a:ext cx="3997325" cy="15001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Haute tension (kV) </a:t>
            </a:r>
          </a:p>
          <a:p>
            <a:pPr algn="ctr">
              <a:defRPr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faible intensité (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457DF41-4C35-4D5D-AC4C-A60C9200DE9E}"/>
              </a:ext>
            </a:extLst>
          </p:cNvPr>
          <p:cNvCxnSpPr/>
          <p:nvPr/>
        </p:nvCxnSpPr>
        <p:spPr>
          <a:xfrm rot="5400000">
            <a:off x="2847182" y="2404269"/>
            <a:ext cx="571500" cy="158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447CD7F7-8301-4556-9DB5-E97CD935966E}"/>
              </a:ext>
            </a:extLst>
          </p:cNvPr>
          <p:cNvCxnSpPr/>
          <p:nvPr/>
        </p:nvCxnSpPr>
        <p:spPr>
          <a:xfrm rot="5400000">
            <a:off x="8619332" y="2404269"/>
            <a:ext cx="571500" cy="1587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55DA86E-600B-4C0B-86BF-CD1F47DD1B79}"/>
              </a:ext>
            </a:extLst>
          </p:cNvPr>
          <p:cNvSpPr/>
          <p:nvPr/>
        </p:nvSpPr>
        <p:spPr>
          <a:xfrm>
            <a:off x="1130300" y="833438"/>
            <a:ext cx="9931400" cy="976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Deux possibilités pour réduire la dose sur le thorax</a:t>
            </a:r>
          </a:p>
          <a:p>
            <a:pPr algn="ctr">
              <a:defRPr/>
            </a:pPr>
            <a:r>
              <a:rPr lang="fr-FR" sz="24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D21A5F-F462-48CF-AFA3-346BDDC21398}"/>
              </a:ext>
            </a:extLst>
          </p:cNvPr>
          <p:cNvSpPr/>
          <p:nvPr/>
        </p:nvSpPr>
        <p:spPr>
          <a:xfrm>
            <a:off x="10199688" y="4514850"/>
            <a:ext cx="720725" cy="576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[3,4]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D64A58-C250-CDDA-7371-591B32FC7141}"/>
              </a:ext>
            </a:extLst>
          </p:cNvPr>
          <p:cNvSpPr/>
          <p:nvPr/>
        </p:nvSpPr>
        <p:spPr>
          <a:xfrm>
            <a:off x="5360987" y="1890713"/>
            <a:ext cx="1470025" cy="15382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53F31B6-6845-974A-60CB-AADE43EE5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80" y="2002473"/>
            <a:ext cx="1127838" cy="132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E6FA90-0CBF-4738-9770-FC22121D9318}"/>
              </a:ext>
            </a:extLst>
          </p:cNvPr>
          <p:cNvSpPr/>
          <p:nvPr/>
        </p:nvSpPr>
        <p:spPr>
          <a:xfrm>
            <a:off x="479425" y="855663"/>
            <a:ext cx="2924175" cy="57626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Pleine dose </a:t>
            </a:r>
          </a:p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NRD : 350 mGy.cm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958727-3F48-44FD-A2EE-43678021A275}"/>
              </a:ext>
            </a:extLst>
          </p:cNvPr>
          <p:cNvSpPr/>
          <p:nvPr/>
        </p:nvSpPr>
        <p:spPr>
          <a:xfrm>
            <a:off x="4637088" y="855663"/>
            <a:ext cx="2917825" cy="57626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 » (LD)</a:t>
            </a:r>
          </a:p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PDL inférieur à 100 mGy.cm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748958-048C-4872-85C5-19125531C72C}"/>
              </a:ext>
            </a:extLst>
          </p:cNvPr>
          <p:cNvSpPr/>
          <p:nvPr/>
        </p:nvSpPr>
        <p:spPr>
          <a:xfrm>
            <a:off x="8788400" y="885825"/>
            <a:ext cx="2924175" cy="5762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 Ultra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Dose »</a:t>
            </a:r>
          </a:p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PDL inférieur à 20 mGy.cm</a:t>
            </a:r>
          </a:p>
        </p:txBody>
      </p:sp>
      <p:pic>
        <p:nvPicPr>
          <p:cNvPr id="7" name="Image 1">
            <a:extLst>
              <a:ext uri="{FF2B5EF4-FFF2-40B4-BE49-F238E27FC236}">
                <a16:creationId xmlns:a16="http://schemas.microsoft.com/office/drawing/2014/main" id="{0269B250-EDDB-4984-92FB-AC8CD4060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5" t="4292" r="12431"/>
          <a:stretch>
            <a:fillRect/>
          </a:stretch>
        </p:blipFill>
        <p:spPr bwMode="auto">
          <a:xfrm>
            <a:off x="8788400" y="1495425"/>
            <a:ext cx="2924175" cy="25304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Image 3">
            <a:extLst>
              <a:ext uri="{FF2B5EF4-FFF2-40B4-BE49-F238E27FC236}">
                <a16:creationId xmlns:a16="http://schemas.microsoft.com/office/drawing/2014/main" id="{E19CDC98-C820-4AD9-A7EB-74E8CF5B1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2" t="8530" r="18941" b="5701"/>
          <a:stretch>
            <a:fillRect/>
          </a:stretch>
        </p:blipFill>
        <p:spPr bwMode="auto">
          <a:xfrm>
            <a:off x="479425" y="1512888"/>
            <a:ext cx="2924175" cy="252253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6">
            <a:extLst>
              <a:ext uri="{FF2B5EF4-FFF2-40B4-BE49-F238E27FC236}">
                <a16:creationId xmlns:a16="http://schemas.microsoft.com/office/drawing/2014/main" id="{D1ECED70-9BD4-4B93-8201-2D79EEC7A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1" t="11659" r="22549" b="8292"/>
          <a:stretch>
            <a:fillRect/>
          </a:stretch>
        </p:blipFill>
        <p:spPr bwMode="auto">
          <a:xfrm>
            <a:off x="4683125" y="1504950"/>
            <a:ext cx="2825750" cy="25304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83A47323-7D25-4164-BAD1-BC00B502A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8" t="18980" r="20409"/>
          <a:stretch>
            <a:fillRect/>
          </a:stretch>
        </p:blipFill>
        <p:spPr bwMode="auto">
          <a:xfrm>
            <a:off x="4684713" y="4110038"/>
            <a:ext cx="2871787" cy="269716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8" name="Image 8">
            <a:extLst>
              <a:ext uri="{FF2B5EF4-FFF2-40B4-BE49-F238E27FC236}">
                <a16:creationId xmlns:a16="http://schemas.microsoft.com/office/drawing/2014/main" id="{540952DE-5B9F-49D6-947E-59DAC3D174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3" t="10304" r="17787" b="2396"/>
          <a:stretch>
            <a:fillRect/>
          </a:stretch>
        </p:blipFill>
        <p:spPr bwMode="auto">
          <a:xfrm>
            <a:off x="479425" y="4122738"/>
            <a:ext cx="2971800" cy="268446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9">
            <a:extLst>
              <a:ext uri="{FF2B5EF4-FFF2-40B4-BE49-F238E27FC236}">
                <a16:creationId xmlns:a16="http://schemas.microsoft.com/office/drawing/2014/main" id="{EDBCF328-019A-4B3E-A61E-199885E64C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0" t="4861" r="15797"/>
          <a:stretch>
            <a:fillRect/>
          </a:stretch>
        </p:blipFill>
        <p:spPr bwMode="auto">
          <a:xfrm>
            <a:off x="8794750" y="4116388"/>
            <a:ext cx="2917825" cy="269081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704F6DE7-A988-4D9A-9751-4F7737289EF5}"/>
              </a:ext>
            </a:extLst>
          </p:cNvPr>
          <p:cNvSpPr/>
          <p:nvPr/>
        </p:nvSpPr>
        <p:spPr>
          <a:xfrm>
            <a:off x="1200150" y="3789363"/>
            <a:ext cx="1511300" cy="6477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162 mGy.cm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6E59CE9-39A2-44EA-A793-20C9621DBEA9}"/>
              </a:ext>
            </a:extLst>
          </p:cNvPr>
          <p:cNvSpPr/>
          <p:nvPr/>
        </p:nvSpPr>
        <p:spPr>
          <a:xfrm>
            <a:off x="5360988" y="3702050"/>
            <a:ext cx="1511300" cy="6477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mGy.cm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380DE98-D50A-4FED-AD2B-34B3B716CC42}"/>
              </a:ext>
            </a:extLst>
          </p:cNvPr>
          <p:cNvSpPr/>
          <p:nvPr/>
        </p:nvSpPr>
        <p:spPr>
          <a:xfrm>
            <a:off x="9494838" y="3702050"/>
            <a:ext cx="1511300" cy="6477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mGy.cm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5C3CC22-42F3-C355-15AE-27B236BF3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TDM Thorax sans IV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 2">
            <a:extLst>
              <a:ext uri="{FF2B5EF4-FFF2-40B4-BE49-F238E27FC236}">
                <a16:creationId xmlns:a16="http://schemas.microsoft.com/office/drawing/2014/main" id="{CFD640AC-873F-4647-A980-1194E58E3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9872" r="15350" b="11089"/>
          <a:stretch>
            <a:fillRect/>
          </a:stretch>
        </p:blipFill>
        <p:spPr bwMode="auto">
          <a:xfrm>
            <a:off x="6743700" y="1052513"/>
            <a:ext cx="4759325" cy="368141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Image 4">
            <a:extLst>
              <a:ext uri="{FF2B5EF4-FFF2-40B4-BE49-F238E27FC236}">
                <a16:creationId xmlns:a16="http://schemas.microsoft.com/office/drawing/2014/main" id="{3475B287-251F-465A-9575-5D8F82F7D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39709" r="15714" b="21301"/>
          <a:stretch>
            <a:fillRect/>
          </a:stretch>
        </p:blipFill>
        <p:spPr bwMode="auto">
          <a:xfrm>
            <a:off x="6743700" y="5084763"/>
            <a:ext cx="4759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Image 12">
            <a:extLst>
              <a:ext uri="{FF2B5EF4-FFF2-40B4-BE49-F238E27FC236}">
                <a16:creationId xmlns:a16="http://schemas.microsoft.com/office/drawing/2014/main" id="{11B03F8D-8D39-4C8A-84E9-C873B9113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 t="12067" r="18155" b="13412"/>
          <a:stretch>
            <a:fillRect/>
          </a:stretch>
        </p:blipFill>
        <p:spPr bwMode="auto">
          <a:xfrm>
            <a:off x="652463" y="1052513"/>
            <a:ext cx="5040312" cy="368141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Image 2">
            <a:extLst>
              <a:ext uri="{FF2B5EF4-FFF2-40B4-BE49-F238E27FC236}">
                <a16:creationId xmlns:a16="http://schemas.microsoft.com/office/drawing/2014/main" id="{6F995A2C-A08B-47DC-9945-556B11EF4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0" t="42242" r="38300" b="30962"/>
          <a:stretch>
            <a:fillRect/>
          </a:stretch>
        </p:blipFill>
        <p:spPr bwMode="auto">
          <a:xfrm>
            <a:off x="652463" y="5084763"/>
            <a:ext cx="5040312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8868B76-A053-4C4F-B0EE-1FC6375FC7F8}"/>
              </a:ext>
            </a:extLst>
          </p:cNvPr>
          <p:cNvCxnSpPr/>
          <p:nvPr/>
        </p:nvCxnSpPr>
        <p:spPr>
          <a:xfrm>
            <a:off x="1558925" y="2349500"/>
            <a:ext cx="0" cy="6477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36C5BB7-B57A-471E-A68F-796B96F4D158}"/>
              </a:ext>
            </a:extLst>
          </p:cNvPr>
          <p:cNvCxnSpPr/>
          <p:nvPr/>
        </p:nvCxnSpPr>
        <p:spPr>
          <a:xfrm>
            <a:off x="7608888" y="2349500"/>
            <a:ext cx="0" cy="6477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5061913B-9C9C-442D-9982-3B957BE877EA}"/>
              </a:ext>
            </a:extLst>
          </p:cNvPr>
          <p:cNvSpPr/>
          <p:nvPr/>
        </p:nvSpPr>
        <p:spPr>
          <a:xfrm>
            <a:off x="1731963" y="5084763"/>
            <a:ext cx="1439862" cy="2889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B1F314C-4887-4DE8-94C6-FE1E00C44F3C}"/>
              </a:ext>
            </a:extLst>
          </p:cNvPr>
          <p:cNvSpPr/>
          <p:nvPr/>
        </p:nvSpPr>
        <p:spPr>
          <a:xfrm>
            <a:off x="7689850" y="5157788"/>
            <a:ext cx="1439863" cy="28733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C7984CD2-4EAC-3F81-4913-4CEA9ECDC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TDM Thorax sans IV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514721-77F7-49AA-89BC-CCE1600B8B5C}"/>
              </a:ext>
            </a:extLst>
          </p:cNvPr>
          <p:cNvSpPr/>
          <p:nvPr/>
        </p:nvSpPr>
        <p:spPr>
          <a:xfrm>
            <a:off x="3216275" y="692150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Indications de l’ULD</a:t>
            </a:r>
            <a:r>
              <a:rPr lang="fr-FR" sz="24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14A4F4-EA6F-4201-8A1B-7A8B856E81A1}"/>
              </a:ext>
            </a:extLst>
          </p:cNvPr>
          <p:cNvSpPr/>
          <p:nvPr/>
        </p:nvSpPr>
        <p:spPr>
          <a:xfrm>
            <a:off x="1388130" y="2541494"/>
            <a:ext cx="9145587" cy="3095625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Nodule pulmonaire</a:t>
            </a:r>
          </a:p>
          <a:p>
            <a:pPr>
              <a:defRPr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Dépistage cancer du poumon</a:t>
            </a:r>
          </a:p>
          <a:p>
            <a:pPr>
              <a:defRPr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Emphysème</a:t>
            </a:r>
          </a:p>
          <a:p>
            <a:pPr>
              <a:defRPr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Amiante </a:t>
            </a:r>
          </a:p>
          <a:p>
            <a:pPr>
              <a:defRPr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Corps étranger</a:t>
            </a:r>
          </a:p>
          <a:p>
            <a:pPr>
              <a:defRPr/>
            </a:pP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FBD9A2E3-151D-4EFC-940C-2E65C004B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Les études vasculaires au scanner</a:t>
            </a:r>
          </a:p>
        </p:txBody>
      </p:sp>
      <p:pic>
        <p:nvPicPr>
          <p:cNvPr id="21507" name="Image 2">
            <a:extLst>
              <a:ext uri="{FF2B5EF4-FFF2-40B4-BE49-F238E27FC236}">
                <a16:creationId xmlns:a16="http://schemas.microsoft.com/office/drawing/2014/main" id="{EC8AC11C-5897-4639-9A46-B2AA014566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0" t="11121" r="43851" b="5360"/>
          <a:stretch>
            <a:fillRect/>
          </a:stretch>
        </p:blipFill>
        <p:spPr bwMode="auto">
          <a:xfrm>
            <a:off x="168275" y="1784350"/>
            <a:ext cx="3527425" cy="493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lèche : droite à entaille 5">
            <a:extLst>
              <a:ext uri="{FF2B5EF4-FFF2-40B4-BE49-F238E27FC236}">
                <a16:creationId xmlns:a16="http://schemas.microsoft.com/office/drawing/2014/main" id="{2BC7398F-9383-436F-9A39-83DF0D917897}"/>
              </a:ext>
            </a:extLst>
          </p:cNvPr>
          <p:cNvSpPr/>
          <p:nvPr/>
        </p:nvSpPr>
        <p:spPr>
          <a:xfrm>
            <a:off x="3575050" y="4076700"/>
            <a:ext cx="1512888" cy="720725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C7221B-B9C6-4E2B-BCA2-002107FCC885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Fiche </a:t>
            </a:r>
            <a:r>
              <a:rPr lang="fr-FR" sz="32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Cirtaci</a:t>
            </a: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TDM vasculaire </a:t>
            </a:r>
          </a:p>
        </p:txBody>
      </p:sp>
      <p:pic>
        <p:nvPicPr>
          <p:cNvPr id="21510" name="Image 4">
            <a:extLst>
              <a:ext uri="{FF2B5EF4-FFF2-40B4-BE49-F238E27FC236}">
                <a16:creationId xmlns:a16="http://schemas.microsoft.com/office/drawing/2014/main" id="{0EC35D11-90B4-4672-AACF-2508A6550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13" y="5256213"/>
            <a:ext cx="5573712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Image 8">
            <a:extLst>
              <a:ext uri="{FF2B5EF4-FFF2-40B4-BE49-F238E27FC236}">
                <a16:creationId xmlns:a16="http://schemas.microsoft.com/office/drawing/2014/main" id="{6920F3CF-DBEF-4466-8835-9652C794A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3851275"/>
            <a:ext cx="4824412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80013E9-9A0D-4FCB-85DE-DA5E01E4997D}"/>
              </a:ext>
            </a:extLst>
          </p:cNvPr>
          <p:cNvSpPr/>
          <p:nvPr/>
        </p:nvSpPr>
        <p:spPr>
          <a:xfrm>
            <a:off x="5303838" y="3851275"/>
            <a:ext cx="4824412" cy="117316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51E448-5FBF-4988-A687-E55B90F8121A}"/>
              </a:ext>
            </a:extLst>
          </p:cNvPr>
          <p:cNvSpPr/>
          <p:nvPr/>
        </p:nvSpPr>
        <p:spPr>
          <a:xfrm>
            <a:off x="10848975" y="1633538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[5]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EA2185-1E70-4469-8D4C-5CACE9BD5B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122" t="10082" r="29585" b="15439"/>
          <a:stretch>
            <a:fillRect/>
          </a:stretch>
        </p:blipFill>
        <p:spPr>
          <a:xfrm>
            <a:off x="373649" y="2193616"/>
            <a:ext cx="2579237" cy="32807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840F951-4F5D-49B8-AA34-B7974E5E2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8652" t="6870" r="16426" b="14875"/>
          <a:stretch>
            <a:fillRect/>
          </a:stretch>
        </p:blipFill>
        <p:spPr>
          <a:xfrm>
            <a:off x="3775568" y="2193616"/>
            <a:ext cx="4161879" cy="328070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A81F0273-05A4-75AF-1086-9B4FDC8D1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3" t="4373" r="22604" b="7790"/>
          <a:stretch>
            <a:fillRect/>
          </a:stretch>
        </p:blipFill>
        <p:spPr bwMode="auto">
          <a:xfrm>
            <a:off x="8760129" y="2193616"/>
            <a:ext cx="3031775" cy="32807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9B12DC-D20C-4A79-9FA8-8D84252E4BA0}"/>
              </a:ext>
            </a:extLst>
          </p:cNvPr>
          <p:cNvSpPr/>
          <p:nvPr/>
        </p:nvSpPr>
        <p:spPr>
          <a:xfrm>
            <a:off x="373649" y="1165351"/>
            <a:ext cx="1141825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Etudes vasculaires en TDM : rehaussement &gt; 300 UH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0C43703-3F12-3ECE-0F3D-2D3761727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Les études vasculaires au scanner</a:t>
            </a:r>
          </a:p>
        </p:txBody>
      </p:sp>
    </p:spTree>
    <p:extLst>
      <p:ext uri="{BB962C8B-B14F-4D97-AF65-F5344CB8AC3E}">
        <p14:creationId xmlns:p14="http://schemas.microsoft.com/office/powerpoint/2010/main" val="812811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 2">
            <a:extLst>
              <a:ext uri="{FF2B5EF4-FFF2-40B4-BE49-F238E27FC236}">
                <a16:creationId xmlns:a16="http://schemas.microsoft.com/office/drawing/2014/main" id="{58C4E6CA-FF2A-483A-941C-BFF9395FB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4" t="4019" b="51141"/>
          <a:stretch>
            <a:fillRect/>
          </a:stretch>
        </p:blipFill>
        <p:spPr bwMode="auto">
          <a:xfrm>
            <a:off x="288925" y="2087563"/>
            <a:ext cx="4305300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6B604CE0-C9D4-4A9D-8E7A-AEDE798123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Temps veineux</a:t>
            </a:r>
          </a:p>
        </p:txBody>
      </p:sp>
      <p:pic>
        <p:nvPicPr>
          <p:cNvPr id="23556" name="Picture 2" descr="DELAI IMPARTI A L'EXPERT - police-scientifique.science">
            <a:extLst>
              <a:ext uri="{FF2B5EF4-FFF2-40B4-BE49-F238E27FC236}">
                <a16:creationId xmlns:a16="http://schemas.microsoft.com/office/drawing/2014/main" id="{6B3CA0DF-7481-45F4-BD6C-2E9C78B9D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5" y="1844675"/>
            <a:ext cx="1944688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95DCEB1-454E-4922-8A2F-7D5378195B86}"/>
              </a:ext>
            </a:extLst>
          </p:cNvPr>
          <p:cNvSpPr/>
          <p:nvPr/>
        </p:nvSpPr>
        <p:spPr>
          <a:xfrm>
            <a:off x="5880100" y="2906713"/>
            <a:ext cx="727075" cy="738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2/3 </a:t>
            </a:r>
            <a:r>
              <a:rPr lang="fr-FR" sz="1600" b="1" dirty="0">
                <a:solidFill>
                  <a:schemeClr val="tx1"/>
                </a:solidFill>
              </a:rPr>
              <a:t>min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7E77D4-8FC4-4801-995E-FBBAA3880384}"/>
              </a:ext>
            </a:extLst>
          </p:cNvPr>
          <p:cNvSpPr/>
          <p:nvPr/>
        </p:nvSpPr>
        <p:spPr>
          <a:xfrm>
            <a:off x="4262438" y="881063"/>
            <a:ext cx="3189287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Temps veineux</a:t>
            </a:r>
          </a:p>
        </p:txBody>
      </p:sp>
      <p:pic>
        <p:nvPicPr>
          <p:cNvPr id="23559" name="Image 1">
            <a:extLst>
              <a:ext uri="{FF2B5EF4-FFF2-40B4-BE49-F238E27FC236}">
                <a16:creationId xmlns:a16="http://schemas.microsoft.com/office/drawing/2014/main" id="{FA1DB796-CA38-4D54-9A92-F63CE10DA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5" t="8925" r="29012" b="19170"/>
          <a:stretch>
            <a:fillRect/>
          </a:stretch>
        </p:blipFill>
        <p:spPr bwMode="auto">
          <a:xfrm>
            <a:off x="7119938" y="2087563"/>
            <a:ext cx="4808537" cy="44719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9A4564-88F8-67A3-AE2D-F55A5DFB9B0F}"/>
              </a:ext>
            </a:extLst>
          </p:cNvPr>
          <p:cNvSpPr/>
          <p:nvPr/>
        </p:nvSpPr>
        <p:spPr>
          <a:xfrm>
            <a:off x="4943475" y="4163333"/>
            <a:ext cx="1944688" cy="2190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u="sng" dirty="0">
                <a:solidFill>
                  <a:schemeClr val="tx1"/>
                </a:solidFill>
              </a:rPr>
              <a:t>Volume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120 / 130 ml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Iode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Image 1">
            <a:extLst>
              <a:ext uri="{FF2B5EF4-FFF2-40B4-BE49-F238E27FC236}">
                <a16:creationId xmlns:a16="http://schemas.microsoft.com/office/drawing/2014/main" id="{0F16F4A7-A3E7-492A-8885-6922BC07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7" t="7436" r="14725" b="7050"/>
          <a:stretch>
            <a:fillRect/>
          </a:stretch>
        </p:blipFill>
        <p:spPr bwMode="auto">
          <a:xfrm>
            <a:off x="6415088" y="1312863"/>
            <a:ext cx="5256212" cy="46513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Image 3">
            <a:extLst>
              <a:ext uri="{FF2B5EF4-FFF2-40B4-BE49-F238E27FC236}">
                <a16:creationId xmlns:a16="http://schemas.microsoft.com/office/drawing/2014/main" id="{4B6F6921-E560-4362-9273-641707FEA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0" t="11835" r="18985" b="10426"/>
          <a:stretch>
            <a:fillRect/>
          </a:stretch>
        </p:blipFill>
        <p:spPr bwMode="auto">
          <a:xfrm>
            <a:off x="334963" y="1585913"/>
            <a:ext cx="5441950" cy="41052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3E5E1E6-51B5-43B1-9910-55BB97065846}"/>
              </a:ext>
            </a:extLst>
          </p:cNvPr>
          <p:cNvCxnSpPr>
            <a:cxnSpLocks/>
          </p:cNvCxnSpPr>
          <p:nvPr/>
        </p:nvCxnSpPr>
        <p:spPr>
          <a:xfrm>
            <a:off x="3359150" y="1960563"/>
            <a:ext cx="0" cy="7207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A3803AA0-CFC3-48A3-A18A-14F972BACA2C}"/>
              </a:ext>
            </a:extLst>
          </p:cNvPr>
          <p:cNvCxnSpPr>
            <a:cxnSpLocks/>
          </p:cNvCxnSpPr>
          <p:nvPr/>
        </p:nvCxnSpPr>
        <p:spPr>
          <a:xfrm flipV="1">
            <a:off x="7535863" y="3503613"/>
            <a:ext cx="971550" cy="203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10A75A7-1911-43F5-94FB-189470921BB9}"/>
              </a:ext>
            </a:extLst>
          </p:cNvPr>
          <p:cNvSpPr/>
          <p:nvPr/>
        </p:nvSpPr>
        <p:spPr>
          <a:xfrm>
            <a:off x="3179763" y="396875"/>
            <a:ext cx="626427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Temps portal            Temps veineux </a:t>
            </a:r>
          </a:p>
        </p:txBody>
      </p:sp>
      <p:sp>
        <p:nvSpPr>
          <p:cNvPr id="4" name="Non égal 3">
            <a:extLst>
              <a:ext uri="{FF2B5EF4-FFF2-40B4-BE49-F238E27FC236}">
                <a16:creationId xmlns:a16="http://schemas.microsoft.com/office/drawing/2014/main" id="{3A320FFD-6939-4EC5-AB11-D34B58DC3970}"/>
              </a:ext>
            </a:extLst>
          </p:cNvPr>
          <p:cNvSpPr/>
          <p:nvPr/>
        </p:nvSpPr>
        <p:spPr>
          <a:xfrm>
            <a:off x="6024563" y="592138"/>
            <a:ext cx="576262" cy="330200"/>
          </a:xfrm>
          <a:prstGeom prst="mathNotEqual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406FA1-8A41-E359-92B7-5453C0B89F3A}"/>
              </a:ext>
            </a:extLst>
          </p:cNvPr>
          <p:cNvSpPr/>
          <p:nvPr/>
        </p:nvSpPr>
        <p:spPr>
          <a:xfrm>
            <a:off x="10952162" y="592138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[7]</a:t>
            </a:r>
          </a:p>
        </p:txBody>
      </p:sp>
      <p:pic>
        <p:nvPicPr>
          <p:cNvPr id="2" name="Picture 2" descr="DELAI IMPARTI A L'EXPERT - police-scientifique.science">
            <a:extLst>
              <a:ext uri="{FF2B5EF4-FFF2-40B4-BE49-F238E27FC236}">
                <a16:creationId xmlns:a16="http://schemas.microsoft.com/office/drawing/2014/main" id="{63EC0F82-EE06-6EF1-3537-8DFF479D6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4595813"/>
            <a:ext cx="1944688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9A0B7BB1-CDBD-48C2-C243-6DBEF13046B9}"/>
              </a:ext>
            </a:extLst>
          </p:cNvPr>
          <p:cNvSpPr/>
          <p:nvPr/>
        </p:nvSpPr>
        <p:spPr>
          <a:xfrm>
            <a:off x="5016500" y="5657851"/>
            <a:ext cx="727075" cy="738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2/3 </a:t>
            </a:r>
            <a:r>
              <a:rPr lang="fr-FR" sz="1600" b="1" dirty="0">
                <a:solidFill>
                  <a:schemeClr val="tx1"/>
                </a:solidFill>
              </a:rPr>
              <a:t>min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F9E93A-71BC-A7D8-2AE7-989D6DBAC4E4}"/>
              </a:ext>
            </a:extLst>
          </p:cNvPr>
          <p:cNvSpPr/>
          <p:nvPr/>
        </p:nvSpPr>
        <p:spPr>
          <a:xfrm>
            <a:off x="6096000" y="4595813"/>
            <a:ext cx="1944688" cy="2190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u="sng" dirty="0">
                <a:solidFill>
                  <a:schemeClr val="tx1"/>
                </a:solidFill>
              </a:rPr>
              <a:t>Volume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120 / 130 ml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Iode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Image 3">
            <a:extLst>
              <a:ext uri="{FF2B5EF4-FFF2-40B4-BE49-F238E27FC236}">
                <a16:creationId xmlns:a16="http://schemas.microsoft.com/office/drawing/2014/main" id="{FE038AF6-C0CD-4B82-9A40-95B2D8E62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4" r="8688"/>
          <a:stretch>
            <a:fillRect/>
          </a:stretch>
        </p:blipFill>
        <p:spPr bwMode="auto">
          <a:xfrm>
            <a:off x="6696075" y="1873250"/>
            <a:ext cx="31877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Image 5">
            <a:extLst>
              <a:ext uri="{FF2B5EF4-FFF2-40B4-BE49-F238E27FC236}">
                <a16:creationId xmlns:a16="http://schemas.microsoft.com/office/drawing/2014/main" id="{48801D80-D0D1-4E92-B947-1F0583896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873250"/>
            <a:ext cx="31877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4386AC-5228-411B-9E15-6860C5BE62F7}"/>
              </a:ext>
            </a:extLst>
          </p:cNvPr>
          <p:cNvSpPr/>
          <p:nvPr/>
        </p:nvSpPr>
        <p:spPr>
          <a:xfrm>
            <a:off x="6416675" y="1031875"/>
            <a:ext cx="3744913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Veine Cave Inférieure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1FF282-92BC-48CD-AA81-65D4FD8171A2}"/>
              </a:ext>
            </a:extLst>
          </p:cNvPr>
          <p:cNvSpPr/>
          <p:nvPr/>
        </p:nvSpPr>
        <p:spPr>
          <a:xfrm>
            <a:off x="206375" y="1031875"/>
            <a:ext cx="31877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 Porte</a:t>
            </a:r>
          </a:p>
        </p:txBody>
      </p:sp>
      <p:pic>
        <p:nvPicPr>
          <p:cNvPr id="9" name="Picture 2" descr="DELAI IMPARTI A L'EXPERT - police-scientifique.science">
            <a:extLst>
              <a:ext uri="{FF2B5EF4-FFF2-40B4-BE49-F238E27FC236}">
                <a16:creationId xmlns:a16="http://schemas.microsoft.com/office/drawing/2014/main" id="{55B49327-0225-452C-91D6-2A26F28B9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196975"/>
            <a:ext cx="1944687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822EE825-79D3-4D67-89CF-309056662BFC}"/>
              </a:ext>
            </a:extLst>
          </p:cNvPr>
          <p:cNvSpPr/>
          <p:nvPr/>
        </p:nvSpPr>
        <p:spPr>
          <a:xfrm>
            <a:off x="4008438" y="2259013"/>
            <a:ext cx="727075" cy="738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70 sec</a:t>
            </a:r>
          </a:p>
        </p:txBody>
      </p:sp>
      <p:pic>
        <p:nvPicPr>
          <p:cNvPr id="11" name="Picture 2" descr="DELAI IMPARTI A L'EXPERT - police-scientifique.science">
            <a:extLst>
              <a:ext uri="{FF2B5EF4-FFF2-40B4-BE49-F238E27FC236}">
                <a16:creationId xmlns:a16="http://schemas.microsoft.com/office/drawing/2014/main" id="{128349D1-DD6B-4ECB-AFAE-CDA7258C4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50" y="1196975"/>
            <a:ext cx="19431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8C90DA42-E6F9-476F-9A52-6CA311EFE342}"/>
              </a:ext>
            </a:extLst>
          </p:cNvPr>
          <p:cNvSpPr/>
          <p:nvPr/>
        </p:nvSpPr>
        <p:spPr>
          <a:xfrm>
            <a:off x="11063288" y="2259013"/>
            <a:ext cx="727075" cy="738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2/3 </a:t>
            </a:r>
            <a:r>
              <a:rPr lang="fr-FR" sz="1600" b="1" dirty="0">
                <a:solidFill>
                  <a:schemeClr val="tx1"/>
                </a:solidFill>
              </a:rPr>
              <a:t>min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356E33-75EB-F147-D1E9-92619FFDBCF1}"/>
              </a:ext>
            </a:extLst>
          </p:cNvPr>
          <p:cNvSpPr/>
          <p:nvPr/>
        </p:nvSpPr>
        <p:spPr>
          <a:xfrm>
            <a:off x="3071813" y="85725"/>
            <a:ext cx="626427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Temps portal            Temps veineux </a:t>
            </a:r>
          </a:p>
        </p:txBody>
      </p:sp>
      <p:sp>
        <p:nvSpPr>
          <p:cNvPr id="4" name="Non égal 3">
            <a:extLst>
              <a:ext uri="{FF2B5EF4-FFF2-40B4-BE49-F238E27FC236}">
                <a16:creationId xmlns:a16="http://schemas.microsoft.com/office/drawing/2014/main" id="{582AC420-0ABF-6971-C6AF-C171548C1BC5}"/>
              </a:ext>
            </a:extLst>
          </p:cNvPr>
          <p:cNvSpPr/>
          <p:nvPr/>
        </p:nvSpPr>
        <p:spPr>
          <a:xfrm>
            <a:off x="5916613" y="280988"/>
            <a:ext cx="576262" cy="330200"/>
          </a:xfrm>
          <a:prstGeom prst="mathNotEqual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F6072B-F85F-AA75-3645-F74C6A5F8CA5}"/>
              </a:ext>
            </a:extLst>
          </p:cNvPr>
          <p:cNvSpPr/>
          <p:nvPr/>
        </p:nvSpPr>
        <p:spPr>
          <a:xfrm>
            <a:off x="11266487" y="6173788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[7]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F7597D-195F-BB24-6F2B-F96C72167A73}"/>
              </a:ext>
            </a:extLst>
          </p:cNvPr>
          <p:cNvSpPr/>
          <p:nvPr/>
        </p:nvSpPr>
        <p:spPr>
          <a:xfrm>
            <a:off x="10126662" y="3470275"/>
            <a:ext cx="1944688" cy="2190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u="sng" dirty="0">
                <a:solidFill>
                  <a:schemeClr val="tx1"/>
                </a:solidFill>
              </a:rPr>
              <a:t>Volume !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120 / 130 ml</a:t>
            </a:r>
          </a:p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Iode</a:t>
            </a:r>
          </a:p>
        </p:txBody>
      </p:sp>
    </p:spTree>
    <p:extLst>
      <p:ext uri="{BB962C8B-B14F-4D97-AF65-F5344CB8AC3E}">
        <p14:creationId xmlns:p14="http://schemas.microsoft.com/office/powerpoint/2010/main" val="131804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Image 1">
            <a:extLst>
              <a:ext uri="{FF2B5EF4-FFF2-40B4-BE49-F238E27FC236}">
                <a16:creationId xmlns:a16="http://schemas.microsoft.com/office/drawing/2014/main" id="{95C3CE00-88B6-4446-8E0E-294D03065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6" t="8327" r="28455" b="8292"/>
          <a:stretch>
            <a:fillRect/>
          </a:stretch>
        </p:blipFill>
        <p:spPr bwMode="auto">
          <a:xfrm>
            <a:off x="4605338" y="1268413"/>
            <a:ext cx="3508375" cy="467836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Image 4">
            <a:extLst>
              <a:ext uri="{FF2B5EF4-FFF2-40B4-BE49-F238E27FC236}">
                <a16:creationId xmlns:a16="http://schemas.microsoft.com/office/drawing/2014/main" id="{CD3060B7-2DA1-42AE-A806-4D22E0D1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6" t="2127" r="18633" b="14857"/>
          <a:stretch>
            <a:fillRect/>
          </a:stretch>
        </p:blipFill>
        <p:spPr bwMode="auto">
          <a:xfrm>
            <a:off x="146050" y="2755900"/>
            <a:ext cx="4392613" cy="398462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Image 6">
            <a:extLst>
              <a:ext uri="{FF2B5EF4-FFF2-40B4-BE49-F238E27FC236}">
                <a16:creationId xmlns:a16="http://schemas.microsoft.com/office/drawing/2014/main" id="{5E006CFE-B7AF-4928-8996-2F237DAA33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9" t="4095" r="30212" b="4240"/>
          <a:stretch>
            <a:fillRect/>
          </a:stretch>
        </p:blipFill>
        <p:spPr bwMode="auto">
          <a:xfrm>
            <a:off x="8328025" y="1417638"/>
            <a:ext cx="2825750" cy="345122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3" name="Image 5">
            <a:extLst>
              <a:ext uri="{FF2B5EF4-FFF2-40B4-BE49-F238E27FC236}">
                <a16:creationId xmlns:a16="http://schemas.microsoft.com/office/drawing/2014/main" id="{0A80ED0C-C883-4479-926E-3AE4B249B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7" r="22569"/>
          <a:stretch>
            <a:fillRect/>
          </a:stretch>
        </p:blipFill>
        <p:spPr bwMode="auto">
          <a:xfrm>
            <a:off x="9480550" y="3756025"/>
            <a:ext cx="2654300" cy="29845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1D655A9-537F-4EBA-9BE2-E9696FAC622D}"/>
              </a:ext>
            </a:extLst>
          </p:cNvPr>
          <p:cNvCxnSpPr/>
          <p:nvPr/>
        </p:nvCxnSpPr>
        <p:spPr>
          <a:xfrm flipV="1">
            <a:off x="2001838" y="4916487"/>
            <a:ext cx="34925" cy="825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DF05D545-6ACA-4CE0-A748-6C68761E394E}"/>
              </a:ext>
            </a:extLst>
          </p:cNvPr>
          <p:cNvCxnSpPr>
            <a:cxnSpLocks/>
          </p:cNvCxnSpPr>
          <p:nvPr/>
        </p:nvCxnSpPr>
        <p:spPr>
          <a:xfrm>
            <a:off x="10128250" y="5248275"/>
            <a:ext cx="504825" cy="2682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662439D3-51E0-4D3F-A3F0-905E357FF875}"/>
              </a:ext>
            </a:extLst>
          </p:cNvPr>
          <p:cNvCxnSpPr>
            <a:cxnSpLocks/>
          </p:cNvCxnSpPr>
          <p:nvPr/>
        </p:nvCxnSpPr>
        <p:spPr>
          <a:xfrm>
            <a:off x="9698038" y="1590675"/>
            <a:ext cx="134937" cy="5873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29FEED8-9841-404B-83EA-DE3824133602}"/>
              </a:ext>
            </a:extLst>
          </p:cNvPr>
          <p:cNvCxnSpPr>
            <a:cxnSpLocks/>
          </p:cNvCxnSpPr>
          <p:nvPr/>
        </p:nvCxnSpPr>
        <p:spPr>
          <a:xfrm>
            <a:off x="5519738" y="2492375"/>
            <a:ext cx="411162" cy="452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1D1E764-3001-4387-AFAF-09B15CF0AA03}"/>
              </a:ext>
            </a:extLst>
          </p:cNvPr>
          <p:cNvSpPr/>
          <p:nvPr/>
        </p:nvSpPr>
        <p:spPr>
          <a:xfrm>
            <a:off x="4083050" y="282575"/>
            <a:ext cx="4033838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Thrombose veineuse</a:t>
            </a:r>
          </a:p>
        </p:txBody>
      </p:sp>
      <p:pic>
        <p:nvPicPr>
          <p:cNvPr id="7" name="Picture 2" descr="DELAI IMPARTI A L'EXPERT - police-scientifique.science">
            <a:extLst>
              <a:ext uri="{FF2B5EF4-FFF2-40B4-BE49-F238E27FC236}">
                <a16:creationId xmlns:a16="http://schemas.microsoft.com/office/drawing/2014/main" id="{1BAD98EC-91FE-A638-E1FA-7055580EE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173038"/>
            <a:ext cx="1944688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845DFCB8-F9CC-EA9C-66A4-76AEAE952768}"/>
              </a:ext>
            </a:extLst>
          </p:cNvPr>
          <p:cNvSpPr/>
          <p:nvPr/>
        </p:nvSpPr>
        <p:spPr>
          <a:xfrm>
            <a:off x="1082675" y="1235076"/>
            <a:ext cx="727075" cy="7381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>
                <a:solidFill>
                  <a:schemeClr val="tx1"/>
                </a:solidFill>
              </a:rPr>
              <a:t>2/3 </a:t>
            </a:r>
            <a:r>
              <a:rPr lang="fr-FR" sz="1600" b="1" dirty="0">
                <a:solidFill>
                  <a:schemeClr val="tx1"/>
                </a:solidFill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130439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CEEE6DB-4BCF-46C4-B064-E99B8F903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TAP portal</a:t>
            </a:r>
          </a:p>
        </p:txBody>
      </p:sp>
      <p:pic>
        <p:nvPicPr>
          <p:cNvPr id="25603" name="Image 2">
            <a:extLst>
              <a:ext uri="{FF2B5EF4-FFF2-40B4-BE49-F238E27FC236}">
                <a16:creationId xmlns:a16="http://schemas.microsoft.com/office/drawing/2014/main" id="{C383D84A-1225-4E9F-9336-18DC616B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9" t="12943" r="36800" b="12015"/>
          <a:stretch>
            <a:fillRect/>
          </a:stretch>
        </p:blipFill>
        <p:spPr bwMode="auto">
          <a:xfrm>
            <a:off x="550863" y="1219200"/>
            <a:ext cx="2736850" cy="515461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Image 3">
            <a:extLst>
              <a:ext uri="{FF2B5EF4-FFF2-40B4-BE49-F238E27FC236}">
                <a16:creationId xmlns:a16="http://schemas.microsoft.com/office/drawing/2014/main" id="{44F8CF70-CCC1-49BE-95CD-119A40DBB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2" t="15721" r="25999" b="13869"/>
          <a:stretch>
            <a:fillRect/>
          </a:stretch>
        </p:blipFill>
        <p:spPr bwMode="auto">
          <a:xfrm>
            <a:off x="4367213" y="2060575"/>
            <a:ext cx="3341687" cy="309721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5" name="Image 4">
            <a:extLst>
              <a:ext uri="{FF2B5EF4-FFF2-40B4-BE49-F238E27FC236}">
                <a16:creationId xmlns:a16="http://schemas.microsoft.com/office/drawing/2014/main" id="{A2947ABB-D2E5-447C-A8C0-677ABFBFB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2" t="12943" r="39200" b="8310"/>
          <a:stretch>
            <a:fillRect/>
          </a:stretch>
        </p:blipFill>
        <p:spPr bwMode="auto">
          <a:xfrm>
            <a:off x="8975725" y="1241425"/>
            <a:ext cx="2786063" cy="51450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Image 1">
            <a:extLst>
              <a:ext uri="{FF2B5EF4-FFF2-40B4-BE49-F238E27FC236}">
                <a16:creationId xmlns:a16="http://schemas.microsoft.com/office/drawing/2014/main" id="{6BEE1899-31B0-4D82-B8AA-699A95F5F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0" t="16647" r="36800" b="4604"/>
          <a:stretch>
            <a:fillRect/>
          </a:stretch>
        </p:blipFill>
        <p:spPr bwMode="auto">
          <a:xfrm>
            <a:off x="411163" y="1854200"/>
            <a:ext cx="2409825" cy="465613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Image 2">
            <a:extLst>
              <a:ext uri="{FF2B5EF4-FFF2-40B4-BE49-F238E27FC236}">
                <a16:creationId xmlns:a16="http://schemas.microsoft.com/office/drawing/2014/main" id="{53529260-20AC-4AAA-AD75-9B80AC5D5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9" t="7384" r="23000" b="12943"/>
          <a:stretch>
            <a:fillRect/>
          </a:stretch>
        </p:blipFill>
        <p:spPr bwMode="auto">
          <a:xfrm>
            <a:off x="4583113" y="1854200"/>
            <a:ext cx="2881312" cy="27828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039064-7EB4-4BA9-A22C-D3C851464C1B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Critères de réussite</a:t>
            </a:r>
          </a:p>
        </p:txBody>
      </p:sp>
      <p:pic>
        <p:nvPicPr>
          <p:cNvPr id="26630" name="Image 1">
            <a:extLst>
              <a:ext uri="{FF2B5EF4-FFF2-40B4-BE49-F238E27FC236}">
                <a16:creationId xmlns:a16="http://schemas.microsoft.com/office/drawing/2014/main" id="{8F4B7D9C-FEB6-438C-9EB4-941344100F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t="8714" r="15201" b="16054"/>
          <a:stretch>
            <a:fillRect/>
          </a:stretch>
        </p:blipFill>
        <p:spPr bwMode="auto">
          <a:xfrm>
            <a:off x="8724900" y="1858963"/>
            <a:ext cx="3000375" cy="20494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Image 2">
            <a:extLst>
              <a:ext uri="{FF2B5EF4-FFF2-40B4-BE49-F238E27FC236}">
                <a16:creationId xmlns:a16="http://schemas.microsoft.com/office/drawing/2014/main" id="{A081F4EC-F966-4983-97E7-748BFC8D5B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1" t="7797" r="17001" b="8714"/>
          <a:stretch>
            <a:fillRect/>
          </a:stretch>
        </p:blipFill>
        <p:spPr bwMode="auto">
          <a:xfrm>
            <a:off x="8724900" y="4005263"/>
            <a:ext cx="3000375" cy="2505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33DD716-A9C4-48DF-AD9F-AA0A98DE14BD}"/>
              </a:ext>
            </a:extLst>
          </p:cNvPr>
          <p:cNvSpPr/>
          <p:nvPr/>
        </p:nvSpPr>
        <p:spPr>
          <a:xfrm>
            <a:off x="3395663" y="5084763"/>
            <a:ext cx="5256212" cy="1339850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Intégralité de la zone à étudier</a:t>
            </a:r>
          </a:p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Absence de flou cinétique</a:t>
            </a:r>
          </a:p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Bonne inspiration</a:t>
            </a:r>
          </a:p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Bon rehaussement du parenchyme hépatique 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CF58072-B2AD-046F-46C8-880BDDCFC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TAP portal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ELAI IMPARTI A L'EXPERT - police-scientifique.science">
            <a:extLst>
              <a:ext uri="{FF2B5EF4-FFF2-40B4-BE49-F238E27FC236}">
                <a16:creationId xmlns:a16="http://schemas.microsoft.com/office/drawing/2014/main" id="{D4445E29-87C4-4F13-B97A-E973BA808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3" y="2159000"/>
            <a:ext cx="403225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DCF8390-4664-4094-ABD1-35AFFB360AD5}"/>
              </a:ext>
            </a:extLst>
          </p:cNvPr>
          <p:cNvSpPr/>
          <p:nvPr/>
        </p:nvSpPr>
        <p:spPr>
          <a:xfrm>
            <a:off x="8832850" y="4435475"/>
            <a:ext cx="1511300" cy="13954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b="1" dirty="0">
                <a:solidFill>
                  <a:schemeClr val="tx1"/>
                </a:solidFill>
              </a:rPr>
              <a:t>70 sec</a:t>
            </a:r>
          </a:p>
        </p:txBody>
      </p:sp>
      <p:pic>
        <p:nvPicPr>
          <p:cNvPr id="27652" name="Image 1">
            <a:extLst>
              <a:ext uri="{FF2B5EF4-FFF2-40B4-BE49-F238E27FC236}">
                <a16:creationId xmlns:a16="http://schemas.microsoft.com/office/drawing/2014/main" id="{182EDED9-8895-42B2-B001-82793027B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00" t="16647" r="36800" b="4604"/>
          <a:stretch>
            <a:fillRect/>
          </a:stretch>
        </p:blipFill>
        <p:spPr bwMode="auto">
          <a:xfrm>
            <a:off x="334963" y="1276350"/>
            <a:ext cx="2808287" cy="54260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BE87FB-49DC-4D77-B01A-E83820AF59B6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Délai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A9F9DC-3340-C0AF-8CB8-3C542303E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TAP portal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A6D464-587E-4475-9570-6F7826E1F8B8}"/>
              </a:ext>
            </a:extLst>
          </p:cNvPr>
          <p:cNvSpPr/>
          <p:nvPr/>
        </p:nvSpPr>
        <p:spPr>
          <a:xfrm>
            <a:off x="1127125" y="4279900"/>
            <a:ext cx="2903538" cy="113982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 ml iode à 3 ml/sec</a:t>
            </a:r>
          </a:p>
          <a:p>
            <a:pPr algn="ctr"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sec.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6311B0-3AD6-41B1-834C-8A0A377A9ADA}"/>
              </a:ext>
            </a:extLst>
          </p:cNvPr>
          <p:cNvSpPr/>
          <p:nvPr/>
        </p:nvSpPr>
        <p:spPr>
          <a:xfrm>
            <a:off x="4054475" y="4279900"/>
            <a:ext cx="4464050" cy="1139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Rinçage </a:t>
            </a:r>
            <a:r>
              <a:rPr lang="fr-FR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délai</a:t>
            </a:r>
          </a:p>
          <a:p>
            <a:pPr algn="ctr">
              <a:defRPr/>
            </a:pPr>
            <a:endParaRPr lang="fr-F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sec.</a:t>
            </a: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A97DE3-58F5-4C85-B2A4-4A181260C362}"/>
              </a:ext>
            </a:extLst>
          </p:cNvPr>
          <p:cNvSpPr/>
          <p:nvPr/>
        </p:nvSpPr>
        <p:spPr>
          <a:xfrm>
            <a:off x="1127125" y="188913"/>
            <a:ext cx="597852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Injection de produit de contraste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12DA3C-2199-4F0C-AF44-411DD14D8852}"/>
              </a:ext>
            </a:extLst>
          </p:cNvPr>
          <p:cNvSpPr/>
          <p:nvPr/>
        </p:nvSpPr>
        <p:spPr>
          <a:xfrm>
            <a:off x="109538" y="4279900"/>
            <a:ext cx="976312" cy="1139825"/>
          </a:xfrm>
          <a:prstGeom prst="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 </a:t>
            </a:r>
          </a:p>
          <a:p>
            <a:pPr algn="ctr">
              <a:defRPr/>
            </a:pPr>
            <a:r>
              <a:rPr lang="fr-F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</a:p>
        </p:txBody>
      </p:sp>
      <p:pic>
        <p:nvPicPr>
          <p:cNvPr id="6" name="Picture 4" descr="F:\le foie\D3.JPEG">
            <a:extLst>
              <a:ext uri="{FF2B5EF4-FFF2-40B4-BE49-F238E27FC236}">
                <a16:creationId xmlns:a16="http://schemas.microsoft.com/office/drawing/2014/main" id="{BB5A4153-B3EF-4DF3-9791-0E09A8550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5" y="3413125"/>
            <a:ext cx="3538538" cy="28733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91A12EA-88DB-462C-9C61-6FD95DE96FBF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8523288" y="2093913"/>
            <a:ext cx="20637" cy="4575175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DELAI IMPARTI A L'EXPERT - police-scientifique.science">
            <a:extLst>
              <a:ext uri="{FF2B5EF4-FFF2-40B4-BE49-F238E27FC236}">
                <a16:creationId xmlns:a16="http://schemas.microsoft.com/office/drawing/2014/main" id="{6B4F49FF-8145-408B-9EB4-748785606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75" y="188913"/>
            <a:ext cx="169068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48CD7D09-8ABD-49E6-AACE-B77752722757}"/>
              </a:ext>
            </a:extLst>
          </p:cNvPr>
          <p:cNvSpPr/>
          <p:nvPr/>
        </p:nvSpPr>
        <p:spPr>
          <a:xfrm>
            <a:off x="8499475" y="1114425"/>
            <a:ext cx="682625" cy="6318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600" b="1" dirty="0">
                <a:solidFill>
                  <a:schemeClr val="tx1"/>
                </a:solidFill>
              </a:rPr>
              <a:t>70 sec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13FD7D-EA86-4448-A86F-4F9FC71FCD19}"/>
              </a:ext>
            </a:extLst>
          </p:cNvPr>
          <p:cNvSpPr/>
          <p:nvPr/>
        </p:nvSpPr>
        <p:spPr>
          <a:xfrm>
            <a:off x="1127125" y="5529263"/>
            <a:ext cx="2903538" cy="113982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 ml iode à 3,4 ml/sec</a:t>
            </a:r>
          </a:p>
          <a:p>
            <a:pPr algn="ctr"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sec.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B8861C4-98D1-4FB3-9173-D8232BBBBBFC}"/>
              </a:ext>
            </a:extLst>
          </p:cNvPr>
          <p:cNvSpPr/>
          <p:nvPr/>
        </p:nvSpPr>
        <p:spPr>
          <a:xfrm>
            <a:off x="4054475" y="5529263"/>
            <a:ext cx="4464050" cy="1139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Rinçage </a:t>
            </a:r>
            <a:r>
              <a:rPr lang="fr-FR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délai</a:t>
            </a:r>
          </a:p>
          <a:p>
            <a:pPr algn="ctr">
              <a:defRPr/>
            </a:pPr>
            <a:endParaRPr lang="fr-F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sec.</a:t>
            </a: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293CB59-0918-4CE1-A0CC-FF20D83B2917}"/>
              </a:ext>
            </a:extLst>
          </p:cNvPr>
          <p:cNvSpPr/>
          <p:nvPr/>
        </p:nvSpPr>
        <p:spPr>
          <a:xfrm>
            <a:off x="109538" y="5529263"/>
            <a:ext cx="976312" cy="1139825"/>
          </a:xfrm>
          <a:prstGeom prst="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kg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95342E-5146-4A40-A6DE-D403E7398F7B}"/>
              </a:ext>
            </a:extLst>
          </p:cNvPr>
          <p:cNvSpPr/>
          <p:nvPr/>
        </p:nvSpPr>
        <p:spPr>
          <a:xfrm>
            <a:off x="1127125" y="3030538"/>
            <a:ext cx="2903538" cy="113982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 ml iode à 2,6 ml/sec</a:t>
            </a:r>
          </a:p>
          <a:p>
            <a:pPr algn="ctr">
              <a:defRPr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sec.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EAE742-412A-4C8E-BD71-1F031298093D}"/>
              </a:ext>
            </a:extLst>
          </p:cNvPr>
          <p:cNvSpPr/>
          <p:nvPr/>
        </p:nvSpPr>
        <p:spPr>
          <a:xfrm>
            <a:off x="4054475" y="3030538"/>
            <a:ext cx="4464050" cy="11398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Rinçage </a:t>
            </a:r>
            <a:r>
              <a:rPr lang="fr-FR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délai</a:t>
            </a:r>
          </a:p>
          <a:p>
            <a:pPr algn="ctr">
              <a:defRPr/>
            </a:pPr>
            <a:endParaRPr lang="fr-FR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sec.</a:t>
            </a: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1AEE4E-B323-4E4A-89E4-5024A58997C2}"/>
              </a:ext>
            </a:extLst>
          </p:cNvPr>
          <p:cNvSpPr/>
          <p:nvPr/>
        </p:nvSpPr>
        <p:spPr>
          <a:xfrm>
            <a:off x="109538" y="3030538"/>
            <a:ext cx="976312" cy="1139825"/>
          </a:xfrm>
          <a:prstGeom prst="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</a:t>
            </a:r>
          </a:p>
          <a:p>
            <a:pPr algn="ctr">
              <a:defRPr/>
            </a:pPr>
            <a:r>
              <a:rPr lang="fr-F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11E744-D572-4B99-8553-0946D1C0C455}"/>
              </a:ext>
            </a:extLst>
          </p:cNvPr>
          <p:cNvSpPr/>
          <p:nvPr/>
        </p:nvSpPr>
        <p:spPr>
          <a:xfrm>
            <a:off x="2441575" y="1019175"/>
            <a:ext cx="334962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Délai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Image 1">
            <a:extLst>
              <a:ext uri="{FF2B5EF4-FFF2-40B4-BE49-F238E27FC236}">
                <a16:creationId xmlns:a16="http://schemas.microsoft.com/office/drawing/2014/main" id="{5AF99D36-228F-4384-A689-E886C780B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3" t="11855" r="36099" b="11089"/>
          <a:stretch>
            <a:fillRect/>
          </a:stretch>
        </p:blipFill>
        <p:spPr bwMode="auto">
          <a:xfrm>
            <a:off x="407988" y="1916113"/>
            <a:ext cx="2635250" cy="47259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Image 2">
            <a:extLst>
              <a:ext uri="{FF2B5EF4-FFF2-40B4-BE49-F238E27FC236}">
                <a16:creationId xmlns:a16="http://schemas.microsoft.com/office/drawing/2014/main" id="{65110292-85A1-4ECF-8F36-34D605C2E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1" t="11084" r="39114" b="11324"/>
          <a:stretch>
            <a:fillRect/>
          </a:stretch>
        </p:blipFill>
        <p:spPr bwMode="auto">
          <a:xfrm>
            <a:off x="3544888" y="1916113"/>
            <a:ext cx="2160587" cy="47259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A71550-C2BA-4B87-8CEF-243C3B9B8059}"/>
              </a:ext>
            </a:extLst>
          </p:cNvPr>
          <p:cNvSpPr/>
          <p:nvPr/>
        </p:nvSpPr>
        <p:spPr>
          <a:xfrm>
            <a:off x="407988" y="938213"/>
            <a:ext cx="5297487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de 90 ans</a:t>
            </a:r>
          </a:p>
        </p:txBody>
      </p:sp>
      <p:pic>
        <p:nvPicPr>
          <p:cNvPr id="29702" name="Picture 2" descr="DELAI IMPARTI A L'EXPERT - police-scientifique.science">
            <a:extLst>
              <a:ext uri="{FF2B5EF4-FFF2-40B4-BE49-F238E27FC236}">
                <a16:creationId xmlns:a16="http://schemas.microsoft.com/office/drawing/2014/main" id="{671BB7DE-A9C9-455E-9B3F-E7D1BA633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1916113"/>
            <a:ext cx="41910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3258C1BC-EDC2-439E-A18D-C7C3EC56DACC}"/>
              </a:ext>
            </a:extLst>
          </p:cNvPr>
          <p:cNvSpPr/>
          <p:nvPr/>
        </p:nvSpPr>
        <p:spPr>
          <a:xfrm>
            <a:off x="8975725" y="4292600"/>
            <a:ext cx="1511300" cy="14398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b="1" dirty="0">
                <a:solidFill>
                  <a:schemeClr val="tx1"/>
                </a:solidFill>
              </a:rPr>
              <a:t>Age 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910305-9D52-4AF3-BDD8-FA45B7DBC8B6}"/>
              </a:ext>
            </a:extLst>
          </p:cNvPr>
          <p:cNvSpPr/>
          <p:nvPr/>
        </p:nvSpPr>
        <p:spPr>
          <a:xfrm>
            <a:off x="6888163" y="933450"/>
            <a:ext cx="4176712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Débit cardiaque 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8B0238-08B1-89C3-531D-5A1E0CB86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AD559D-7A5F-4953-8189-8F8F73929387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Fiche </a:t>
            </a:r>
            <a:r>
              <a:rPr lang="fr-FR" sz="32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Cirtaci</a:t>
            </a: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Oncologie </a:t>
            </a:r>
          </a:p>
        </p:txBody>
      </p:sp>
      <p:pic>
        <p:nvPicPr>
          <p:cNvPr id="30724" name="Image 4">
            <a:extLst>
              <a:ext uri="{FF2B5EF4-FFF2-40B4-BE49-F238E27FC236}">
                <a16:creationId xmlns:a16="http://schemas.microsoft.com/office/drawing/2014/main" id="{804A4D1C-51ED-4AE2-9045-CBC95094D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3522663"/>
            <a:ext cx="64658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lèche : droite à entaille 5">
            <a:extLst>
              <a:ext uri="{FF2B5EF4-FFF2-40B4-BE49-F238E27FC236}">
                <a16:creationId xmlns:a16="http://schemas.microsoft.com/office/drawing/2014/main" id="{C8BD1D69-DA32-47C2-A99E-CCAD57B22594}"/>
              </a:ext>
            </a:extLst>
          </p:cNvPr>
          <p:cNvSpPr/>
          <p:nvPr/>
        </p:nvSpPr>
        <p:spPr>
          <a:xfrm>
            <a:off x="3935413" y="4170363"/>
            <a:ext cx="1512887" cy="720725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3512E7-458A-4D25-A46B-1C059547F436}"/>
              </a:ext>
            </a:extLst>
          </p:cNvPr>
          <p:cNvSpPr/>
          <p:nvPr/>
        </p:nvSpPr>
        <p:spPr>
          <a:xfrm>
            <a:off x="5592763" y="4221163"/>
            <a:ext cx="4751387" cy="65405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0727" name="Image 8">
            <a:extLst>
              <a:ext uri="{FF2B5EF4-FFF2-40B4-BE49-F238E27FC236}">
                <a16:creationId xmlns:a16="http://schemas.microsoft.com/office/drawing/2014/main" id="{F8E69361-D290-4953-A2D1-EF5C02271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611313"/>
            <a:ext cx="3621088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C0C3A4-BB99-4C54-B160-8FF81ECF5492}"/>
              </a:ext>
            </a:extLst>
          </p:cNvPr>
          <p:cNvSpPr/>
          <p:nvPr/>
        </p:nvSpPr>
        <p:spPr>
          <a:xfrm>
            <a:off x="8959850" y="5360988"/>
            <a:ext cx="2768600" cy="1350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sz="2000" b="1" dirty="0">
                <a:solidFill>
                  <a:schemeClr val="tx1"/>
                </a:solidFill>
              </a:rPr>
              <a:t>Foie sans IV   : 60 UH</a:t>
            </a:r>
          </a:p>
          <a:p>
            <a:pPr>
              <a:defRPr/>
            </a:pPr>
            <a:r>
              <a:rPr lang="fr-FR" sz="2000" b="1" dirty="0">
                <a:solidFill>
                  <a:schemeClr val="tx1"/>
                </a:solidFill>
              </a:rPr>
              <a:t>Contraste       : 50 UH</a:t>
            </a:r>
          </a:p>
          <a:p>
            <a:pPr>
              <a:defRPr/>
            </a:pPr>
            <a:r>
              <a:rPr lang="fr-FR" sz="2000" b="1" dirty="0">
                <a:solidFill>
                  <a:schemeClr val="tx1"/>
                </a:solidFill>
              </a:rPr>
              <a:t>------------------------------</a:t>
            </a:r>
          </a:p>
          <a:p>
            <a:pPr>
              <a:defRPr/>
            </a:pPr>
            <a:r>
              <a:rPr lang="fr-FR" sz="2000" b="1" dirty="0">
                <a:solidFill>
                  <a:schemeClr val="tx1"/>
                </a:solidFill>
              </a:rPr>
              <a:t>Temps portal  : 110 UH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8FF7A6-C398-4E58-8712-353182812726}"/>
              </a:ext>
            </a:extLst>
          </p:cNvPr>
          <p:cNvSpPr/>
          <p:nvPr/>
        </p:nvSpPr>
        <p:spPr>
          <a:xfrm>
            <a:off x="10848975" y="1633538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[8]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F6196E39-93D3-0564-F245-E628CBB46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8EE0A5-6179-4304-8640-71CA61AC6CC2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 aider au quotidien </a:t>
            </a:r>
          </a:p>
        </p:txBody>
      </p:sp>
      <p:pic>
        <p:nvPicPr>
          <p:cNvPr id="31748" name="Image 7">
            <a:extLst>
              <a:ext uri="{FF2B5EF4-FFF2-40B4-BE49-F238E27FC236}">
                <a16:creationId xmlns:a16="http://schemas.microsoft.com/office/drawing/2014/main" id="{49795AC8-2CAB-4B4E-B2AC-89806ED8F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463" y="2654394"/>
            <a:ext cx="2714767" cy="383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78AD12-95E1-4717-BDA7-6439B95A2E95}"/>
              </a:ext>
            </a:extLst>
          </p:cNvPr>
          <p:cNvSpPr/>
          <p:nvPr/>
        </p:nvSpPr>
        <p:spPr>
          <a:xfrm>
            <a:off x="1784421" y="2052918"/>
            <a:ext cx="2736850" cy="496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référence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4E62BF-CA82-188E-AEBB-B57906B35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423" y="2767947"/>
            <a:ext cx="5878813" cy="34894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AEC906-6BE0-EE44-E9A7-512C06764E1B}"/>
              </a:ext>
            </a:extLst>
          </p:cNvPr>
          <p:cNvSpPr/>
          <p:nvPr/>
        </p:nvSpPr>
        <p:spPr>
          <a:xfrm>
            <a:off x="5544463" y="2157506"/>
            <a:ext cx="5878813" cy="496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L’outil de la SFR </a:t>
            </a:r>
          </a:p>
          <a:p>
            <a:pPr algn="ctr">
              <a:defRPr/>
            </a:pP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(https://v1.clairance-creatinine.fr/PDC/)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77C40725-AF03-39D0-3329-66CF59748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Image 3">
            <a:extLst>
              <a:ext uri="{FF2B5EF4-FFF2-40B4-BE49-F238E27FC236}">
                <a16:creationId xmlns:a16="http://schemas.microsoft.com/office/drawing/2014/main" id="{C5AA08B2-8ECF-464A-B175-4EC2E8B4F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8" r="23080" b="7527"/>
          <a:stretch>
            <a:fillRect/>
          </a:stretch>
        </p:blipFill>
        <p:spPr bwMode="auto">
          <a:xfrm>
            <a:off x="584200" y="1844675"/>
            <a:ext cx="5262563" cy="41036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Image 6">
            <a:extLst>
              <a:ext uri="{FF2B5EF4-FFF2-40B4-BE49-F238E27FC236}">
                <a16:creationId xmlns:a16="http://schemas.microsoft.com/office/drawing/2014/main" id="{B2FCE79B-1EF4-4569-B1C6-1D58C5349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7" r="20064" b="6583"/>
          <a:stretch>
            <a:fillRect/>
          </a:stretch>
        </p:blipFill>
        <p:spPr bwMode="auto">
          <a:xfrm>
            <a:off x="6096000" y="1844675"/>
            <a:ext cx="5472113" cy="41036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9CF7C288-33E6-4C3C-BA4E-11FA6A53F8DE}"/>
              </a:ext>
            </a:extLst>
          </p:cNvPr>
          <p:cNvSpPr/>
          <p:nvPr/>
        </p:nvSpPr>
        <p:spPr>
          <a:xfrm>
            <a:off x="2063750" y="4940300"/>
            <a:ext cx="431800" cy="4333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avec flèche vers le haut 3">
            <a:extLst>
              <a:ext uri="{FF2B5EF4-FFF2-40B4-BE49-F238E27FC236}">
                <a16:creationId xmlns:a16="http://schemas.microsoft.com/office/drawing/2014/main" id="{0EDD39A4-25F9-486F-A106-F628DBBE08F5}"/>
              </a:ext>
            </a:extLst>
          </p:cNvPr>
          <p:cNvSpPr/>
          <p:nvPr/>
        </p:nvSpPr>
        <p:spPr>
          <a:xfrm>
            <a:off x="1524000" y="5389563"/>
            <a:ext cx="1511300" cy="1439862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115 UH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F0A672-DA90-43E4-B4E9-1ABEF74D63DA}"/>
              </a:ext>
            </a:extLst>
          </p:cNvPr>
          <p:cNvSpPr/>
          <p:nvPr/>
        </p:nvSpPr>
        <p:spPr>
          <a:xfrm>
            <a:off x="9804400" y="4779963"/>
            <a:ext cx="431800" cy="43338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Rectangle avec flèche vers le haut 8">
            <a:extLst>
              <a:ext uri="{FF2B5EF4-FFF2-40B4-BE49-F238E27FC236}">
                <a16:creationId xmlns:a16="http://schemas.microsoft.com/office/drawing/2014/main" id="{EF54D07C-58FE-4F98-B165-4AEDF08048E8}"/>
              </a:ext>
            </a:extLst>
          </p:cNvPr>
          <p:cNvSpPr/>
          <p:nvPr/>
        </p:nvSpPr>
        <p:spPr>
          <a:xfrm>
            <a:off x="9264650" y="5229225"/>
            <a:ext cx="1511300" cy="1439863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123 UH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A49A66-69A2-4332-99F4-F3A36C339CCF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 rehaussement &gt; 110 UH 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C4188C-F934-0E1E-54B6-424FE8AF2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 2">
            <a:extLst>
              <a:ext uri="{FF2B5EF4-FFF2-40B4-BE49-F238E27FC236}">
                <a16:creationId xmlns:a16="http://schemas.microsoft.com/office/drawing/2014/main" id="{9C7D5D8E-796D-4A01-A3DF-3EAE689EB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t="6897" r="15807" b="10339"/>
          <a:stretch>
            <a:fillRect/>
          </a:stretch>
        </p:blipFill>
        <p:spPr bwMode="auto">
          <a:xfrm>
            <a:off x="3216275" y="1989138"/>
            <a:ext cx="5800725" cy="453866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C2B44997-BA5B-4A9C-AE8E-9EC2ABD1E283}"/>
              </a:ext>
            </a:extLst>
          </p:cNvPr>
          <p:cNvSpPr/>
          <p:nvPr/>
        </p:nvSpPr>
        <p:spPr>
          <a:xfrm>
            <a:off x="4367213" y="4868863"/>
            <a:ext cx="431800" cy="43338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Rectangle avec flèche vers le haut 6">
            <a:extLst>
              <a:ext uri="{FF2B5EF4-FFF2-40B4-BE49-F238E27FC236}">
                <a16:creationId xmlns:a16="http://schemas.microsoft.com/office/drawing/2014/main" id="{1367705A-4CE9-4366-99F0-E1015BA53479}"/>
              </a:ext>
            </a:extLst>
          </p:cNvPr>
          <p:cNvSpPr/>
          <p:nvPr/>
        </p:nvSpPr>
        <p:spPr>
          <a:xfrm>
            <a:off x="3827463" y="5302250"/>
            <a:ext cx="1512887" cy="1439863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71 UH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3C3121D-8F01-47DA-983E-ACB28683BCA0}"/>
              </a:ext>
            </a:extLst>
          </p:cNvPr>
          <p:cNvSpPr/>
          <p:nvPr/>
        </p:nvSpPr>
        <p:spPr>
          <a:xfrm>
            <a:off x="7643813" y="4719638"/>
            <a:ext cx="431800" cy="43338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" name="Rectangle avec flèche vers le haut 8">
            <a:extLst>
              <a:ext uri="{FF2B5EF4-FFF2-40B4-BE49-F238E27FC236}">
                <a16:creationId xmlns:a16="http://schemas.microsoft.com/office/drawing/2014/main" id="{E77FAEE3-C985-4376-A435-FF5E12325A45}"/>
              </a:ext>
            </a:extLst>
          </p:cNvPr>
          <p:cNvSpPr/>
          <p:nvPr/>
        </p:nvSpPr>
        <p:spPr>
          <a:xfrm>
            <a:off x="7104063" y="5153025"/>
            <a:ext cx="1512887" cy="1441450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74 UH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A2ABE2-D269-4ACF-9482-3864D39754E2}"/>
              </a:ext>
            </a:extLst>
          </p:cNvPr>
          <p:cNvSpPr/>
          <p:nvPr/>
        </p:nvSpPr>
        <p:spPr>
          <a:xfrm>
            <a:off x="3467100" y="915988"/>
            <a:ext cx="525780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Mauvais rehaussement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7BCC93B-1DCB-9959-3A1B-55C94815D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 7">
            <a:extLst>
              <a:ext uri="{FF2B5EF4-FFF2-40B4-BE49-F238E27FC236}">
                <a16:creationId xmlns:a16="http://schemas.microsoft.com/office/drawing/2014/main" id="{9A4BAD57-BD2D-44D1-B17E-EE993005A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6" t="15721" r="8513" b="17574"/>
          <a:stretch>
            <a:fillRect/>
          </a:stretch>
        </p:blipFill>
        <p:spPr bwMode="auto">
          <a:xfrm>
            <a:off x="847725" y="2579501"/>
            <a:ext cx="5053013" cy="39131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Image 9">
            <a:extLst>
              <a:ext uri="{FF2B5EF4-FFF2-40B4-BE49-F238E27FC236}">
                <a16:creationId xmlns:a16="http://schemas.microsoft.com/office/drawing/2014/main" id="{B971929C-86CA-4885-A6B3-E18E21F76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1" t="8308" r="18201" b="12941"/>
          <a:stretch>
            <a:fillRect/>
          </a:stretch>
        </p:blipFill>
        <p:spPr bwMode="auto">
          <a:xfrm>
            <a:off x="6464300" y="2579501"/>
            <a:ext cx="4879975" cy="39131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72AA5E32-A60F-4502-A4B5-4C5977BFD092}"/>
              </a:ext>
            </a:extLst>
          </p:cNvPr>
          <p:cNvSpPr/>
          <p:nvPr/>
        </p:nvSpPr>
        <p:spPr>
          <a:xfrm>
            <a:off x="1676400" y="4219388"/>
            <a:ext cx="431800" cy="4333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Rectangle avec flèche vers le haut 5">
            <a:extLst>
              <a:ext uri="{FF2B5EF4-FFF2-40B4-BE49-F238E27FC236}">
                <a16:creationId xmlns:a16="http://schemas.microsoft.com/office/drawing/2014/main" id="{03FD9ABC-C978-4A6C-B280-AE0A78110045}"/>
              </a:ext>
            </a:extLst>
          </p:cNvPr>
          <p:cNvSpPr/>
          <p:nvPr/>
        </p:nvSpPr>
        <p:spPr>
          <a:xfrm>
            <a:off x="1135063" y="4668651"/>
            <a:ext cx="1512887" cy="1439862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85 UH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D10EB0D-31F0-4AC0-AB0B-B96895859759}"/>
              </a:ext>
            </a:extLst>
          </p:cNvPr>
          <p:cNvSpPr/>
          <p:nvPr/>
        </p:nvSpPr>
        <p:spPr>
          <a:xfrm>
            <a:off x="7321550" y="4363851"/>
            <a:ext cx="431800" cy="43338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avec flèche vers le haut 7">
            <a:extLst>
              <a:ext uri="{FF2B5EF4-FFF2-40B4-BE49-F238E27FC236}">
                <a16:creationId xmlns:a16="http://schemas.microsoft.com/office/drawing/2014/main" id="{E182207C-406A-4807-90E2-31C4B1D91081}"/>
              </a:ext>
            </a:extLst>
          </p:cNvPr>
          <p:cNvSpPr/>
          <p:nvPr/>
        </p:nvSpPr>
        <p:spPr>
          <a:xfrm>
            <a:off x="6781800" y="4813113"/>
            <a:ext cx="1512888" cy="1439863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125 UH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42F897-E478-41DC-918D-41FCE99716F9}"/>
              </a:ext>
            </a:extLst>
          </p:cNvPr>
          <p:cNvSpPr/>
          <p:nvPr/>
        </p:nvSpPr>
        <p:spPr>
          <a:xfrm>
            <a:off x="847725" y="1428563"/>
            <a:ext cx="5053013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Mauvais rehaussement</a:t>
            </a:r>
          </a:p>
        </p:txBody>
      </p:sp>
      <p:sp>
        <p:nvSpPr>
          <p:cNvPr id="2" name="Flèche vers le bas 1">
            <a:extLst>
              <a:ext uri="{FF2B5EF4-FFF2-40B4-BE49-F238E27FC236}">
                <a16:creationId xmlns:a16="http://schemas.microsoft.com/office/drawing/2014/main" id="{0B22B4FE-ADC9-46D2-95F7-9BE924AE39A2}"/>
              </a:ext>
            </a:extLst>
          </p:cNvPr>
          <p:cNvSpPr/>
          <p:nvPr/>
        </p:nvSpPr>
        <p:spPr>
          <a:xfrm>
            <a:off x="2477930" y="2723963"/>
            <a:ext cx="339447" cy="576262"/>
          </a:xfrm>
          <a:prstGeom prst="down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Flèche vers le bas 10">
            <a:extLst>
              <a:ext uri="{FF2B5EF4-FFF2-40B4-BE49-F238E27FC236}">
                <a16:creationId xmlns:a16="http://schemas.microsoft.com/office/drawing/2014/main" id="{7C42BB4B-483E-49B1-A9CD-7F9CB662FB9A}"/>
              </a:ext>
            </a:extLst>
          </p:cNvPr>
          <p:cNvSpPr/>
          <p:nvPr/>
        </p:nvSpPr>
        <p:spPr>
          <a:xfrm>
            <a:off x="8123079" y="2795400"/>
            <a:ext cx="343217" cy="576263"/>
          </a:xfrm>
          <a:prstGeom prst="downArrow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FC431E-DB9C-4BE7-9235-14B29AF19BC1}"/>
              </a:ext>
            </a:extLst>
          </p:cNvPr>
          <p:cNvSpPr/>
          <p:nvPr/>
        </p:nvSpPr>
        <p:spPr>
          <a:xfrm>
            <a:off x="6464300" y="1428563"/>
            <a:ext cx="487997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Rehaussement de qualité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FBC433B-D56C-2A18-6F95-DD255AE52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 3">
            <a:extLst>
              <a:ext uri="{FF2B5EF4-FFF2-40B4-BE49-F238E27FC236}">
                <a16:creationId xmlns:a16="http://schemas.microsoft.com/office/drawing/2014/main" id="{E06519EE-DAC0-4D96-B8E2-378D4779D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8" t="13914" r="21519" b="9560"/>
          <a:stretch>
            <a:fillRect/>
          </a:stretch>
        </p:blipFill>
        <p:spPr bwMode="auto">
          <a:xfrm>
            <a:off x="407987" y="1969155"/>
            <a:ext cx="4864100" cy="43688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Image 2">
            <a:extLst>
              <a:ext uri="{FF2B5EF4-FFF2-40B4-BE49-F238E27FC236}">
                <a16:creationId xmlns:a16="http://schemas.microsoft.com/office/drawing/2014/main" id="{EB7B59E0-1ED7-47EE-A2E5-ABD5D375E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1" t="8702" r="18111" b="2596"/>
          <a:stretch>
            <a:fillRect/>
          </a:stretch>
        </p:blipFill>
        <p:spPr bwMode="auto">
          <a:xfrm>
            <a:off x="6816724" y="1969155"/>
            <a:ext cx="4967288" cy="43688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06284E3C-93E4-47F4-92F5-7635F347A375}"/>
              </a:ext>
            </a:extLst>
          </p:cNvPr>
          <p:cNvSpPr/>
          <p:nvPr/>
        </p:nvSpPr>
        <p:spPr>
          <a:xfrm>
            <a:off x="7554912" y="4328180"/>
            <a:ext cx="431800" cy="433387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Rectangle avec flèche vers le haut 5">
            <a:extLst>
              <a:ext uri="{FF2B5EF4-FFF2-40B4-BE49-F238E27FC236}">
                <a16:creationId xmlns:a16="http://schemas.microsoft.com/office/drawing/2014/main" id="{4E0ACF8A-9919-416C-A508-08B5FF2336A8}"/>
              </a:ext>
            </a:extLst>
          </p:cNvPr>
          <p:cNvSpPr/>
          <p:nvPr/>
        </p:nvSpPr>
        <p:spPr>
          <a:xfrm>
            <a:off x="7013574" y="4777442"/>
            <a:ext cx="1512888" cy="1439863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28 UH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0A569B6-43E3-48D4-AB4C-1E6642293CD6}"/>
              </a:ext>
            </a:extLst>
          </p:cNvPr>
          <p:cNvSpPr/>
          <p:nvPr/>
        </p:nvSpPr>
        <p:spPr>
          <a:xfrm>
            <a:off x="10236199" y="5064780"/>
            <a:ext cx="323850" cy="27305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Rectangle avec flèche vers le haut 7">
            <a:extLst>
              <a:ext uri="{FF2B5EF4-FFF2-40B4-BE49-F238E27FC236}">
                <a16:creationId xmlns:a16="http://schemas.microsoft.com/office/drawing/2014/main" id="{44356D86-B8EC-4FD4-AB22-55AD89D37616}"/>
              </a:ext>
            </a:extLst>
          </p:cNvPr>
          <p:cNvSpPr/>
          <p:nvPr/>
        </p:nvSpPr>
        <p:spPr>
          <a:xfrm>
            <a:off x="9625012" y="5337830"/>
            <a:ext cx="1511300" cy="1439862"/>
          </a:xfrm>
          <a:prstGeom prst="upArrowCallout">
            <a:avLst>
              <a:gd name="adj1" fmla="val 11936"/>
              <a:gd name="adj2" fmla="val 27613"/>
              <a:gd name="adj3" fmla="val 25000"/>
              <a:gd name="adj4" fmla="val 6497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/>
              <a:t>129 UH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34E9DA-4B8C-499A-8417-40272732CB17}"/>
              </a:ext>
            </a:extLst>
          </p:cNvPr>
          <p:cNvSpPr/>
          <p:nvPr/>
        </p:nvSpPr>
        <p:spPr>
          <a:xfrm>
            <a:off x="2243137" y="1026180"/>
            <a:ext cx="770572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Foie stéatosique &gt; 120 UH (sur la rate) 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7386BD27-B0CA-6197-CE51-6238CE2C3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3 - Résultats : Scanner Temps portal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3FCB5EF-139F-412B-A3DA-7616141C9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Résultats : Temps portal et Reins</a:t>
            </a:r>
          </a:p>
        </p:txBody>
      </p:sp>
      <p:pic>
        <p:nvPicPr>
          <p:cNvPr id="36867" name="Image 2">
            <a:extLst>
              <a:ext uri="{FF2B5EF4-FFF2-40B4-BE49-F238E27FC236}">
                <a16:creationId xmlns:a16="http://schemas.microsoft.com/office/drawing/2014/main" id="{28783D82-BB5F-4885-B6C2-F606B1E5F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1" t="6061" r="14117" b="7059"/>
          <a:stretch>
            <a:fillRect/>
          </a:stretch>
        </p:blipFill>
        <p:spPr bwMode="auto">
          <a:xfrm>
            <a:off x="1343025" y="2190750"/>
            <a:ext cx="4465638" cy="34290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Image 3">
            <a:extLst>
              <a:ext uri="{FF2B5EF4-FFF2-40B4-BE49-F238E27FC236}">
                <a16:creationId xmlns:a16="http://schemas.microsoft.com/office/drawing/2014/main" id="{AB9C0A12-63F0-4C03-8AEC-2D4979F23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2" r="17296" b="10323"/>
          <a:stretch>
            <a:fillRect/>
          </a:stretch>
        </p:blipFill>
        <p:spPr bwMode="auto">
          <a:xfrm>
            <a:off x="6816725" y="2190750"/>
            <a:ext cx="4130675" cy="342900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84FA83-8144-40D4-BEE0-FDAE9E7F2B81}"/>
              </a:ext>
            </a:extLst>
          </p:cNvPr>
          <p:cNvSpPr/>
          <p:nvPr/>
        </p:nvSpPr>
        <p:spPr>
          <a:xfrm>
            <a:off x="2205038" y="1131888"/>
            <a:ext cx="778192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Temps </a:t>
            </a:r>
            <a:r>
              <a:rPr lang="fr-FR" sz="32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néphrographique</a:t>
            </a: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Phase tubulaire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F118C4-E45B-4DDD-8820-4642F388D56A}"/>
              </a:ext>
            </a:extLst>
          </p:cNvPr>
          <p:cNvSpPr/>
          <p:nvPr/>
        </p:nvSpPr>
        <p:spPr>
          <a:xfrm>
            <a:off x="3409950" y="5876925"/>
            <a:ext cx="5256213" cy="836613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Homogénéité du parenchyme rénal</a:t>
            </a:r>
          </a:p>
          <a:p>
            <a:pPr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Aucune différenciation entre corticale et médullaire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 2">
            <a:extLst>
              <a:ext uri="{FF2B5EF4-FFF2-40B4-BE49-F238E27FC236}">
                <a16:creationId xmlns:a16="http://schemas.microsoft.com/office/drawing/2014/main" id="{D09441BF-BED6-47D3-AD68-E048A293C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1" r="17313" b="2"/>
          <a:stretch>
            <a:fillRect/>
          </a:stretch>
        </p:blipFill>
        <p:spPr bwMode="auto">
          <a:xfrm>
            <a:off x="5808663" y="5626100"/>
            <a:ext cx="58896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Image 3">
            <a:extLst>
              <a:ext uri="{FF2B5EF4-FFF2-40B4-BE49-F238E27FC236}">
                <a16:creationId xmlns:a16="http://schemas.microsoft.com/office/drawing/2014/main" id="{EA12F112-98FF-426A-9E14-B38120798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611313"/>
            <a:ext cx="3621088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èche : droite à entaille 4">
            <a:extLst>
              <a:ext uri="{FF2B5EF4-FFF2-40B4-BE49-F238E27FC236}">
                <a16:creationId xmlns:a16="http://schemas.microsoft.com/office/drawing/2014/main" id="{2E7D93E4-8175-4FE1-ADEB-3BA13BAC4B68}"/>
              </a:ext>
            </a:extLst>
          </p:cNvPr>
          <p:cNvSpPr/>
          <p:nvPr/>
        </p:nvSpPr>
        <p:spPr>
          <a:xfrm>
            <a:off x="3935413" y="5661025"/>
            <a:ext cx="1512887" cy="720725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D5BB9-2FFA-451E-8839-AB32C6A96CB4}"/>
              </a:ext>
            </a:extLst>
          </p:cNvPr>
          <p:cNvSpPr/>
          <p:nvPr/>
        </p:nvSpPr>
        <p:spPr>
          <a:xfrm>
            <a:off x="5808663" y="6000750"/>
            <a:ext cx="5889625" cy="41751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7894" name="Picture 2" descr="DELAI IMPARTI A L'EXPERT - police-scientifique.science">
            <a:extLst>
              <a:ext uri="{FF2B5EF4-FFF2-40B4-BE49-F238E27FC236}">
                <a16:creationId xmlns:a16="http://schemas.microsoft.com/office/drawing/2014/main" id="{D22FBA45-22FF-452B-97D9-6BBE43F12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3" y="981075"/>
            <a:ext cx="403225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94C28BF8-CC30-4DCF-A209-B3CEE36B52FD}"/>
              </a:ext>
            </a:extLst>
          </p:cNvPr>
          <p:cNvSpPr/>
          <p:nvPr/>
        </p:nvSpPr>
        <p:spPr>
          <a:xfrm>
            <a:off x="8616950" y="3233738"/>
            <a:ext cx="1584325" cy="14652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90/100</a:t>
            </a:r>
            <a:r>
              <a:rPr lang="fr-FR" sz="3200" b="1" dirty="0">
                <a:solidFill>
                  <a:schemeClr val="tx1"/>
                </a:solidFill>
              </a:rPr>
              <a:t> sec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952FC6-C7A4-4465-AF12-A83950F40CE7}"/>
              </a:ext>
            </a:extLst>
          </p:cNvPr>
          <p:cNvSpPr/>
          <p:nvPr/>
        </p:nvSpPr>
        <p:spPr>
          <a:xfrm>
            <a:off x="2314575" y="147638"/>
            <a:ext cx="756285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Temps </a:t>
            </a:r>
            <a:r>
              <a:rPr lang="fr-FR" sz="32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néphrographique</a:t>
            </a: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Phase tubulaire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E94198-1D77-46EF-AAB0-1AA02570CDA1}"/>
              </a:ext>
            </a:extLst>
          </p:cNvPr>
          <p:cNvSpPr/>
          <p:nvPr/>
        </p:nvSpPr>
        <p:spPr>
          <a:xfrm>
            <a:off x="10848975" y="1633538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[8]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 1">
            <a:extLst>
              <a:ext uri="{FF2B5EF4-FFF2-40B4-BE49-F238E27FC236}">
                <a16:creationId xmlns:a16="http://schemas.microsoft.com/office/drawing/2014/main" id="{92DF4FEE-669D-4FAF-A1A0-1E9867CA2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t="2953" r="14217" b="2856"/>
          <a:stretch>
            <a:fillRect/>
          </a:stretch>
        </p:blipFill>
        <p:spPr bwMode="auto">
          <a:xfrm>
            <a:off x="911225" y="873125"/>
            <a:ext cx="3787775" cy="31892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Image 2">
            <a:extLst>
              <a:ext uri="{FF2B5EF4-FFF2-40B4-BE49-F238E27FC236}">
                <a16:creationId xmlns:a16="http://schemas.microsoft.com/office/drawing/2014/main" id="{FFEB7766-3430-4A62-9F99-F26124A38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8" t="6767" r="14153" b="20203"/>
          <a:stretch>
            <a:fillRect/>
          </a:stretch>
        </p:blipFill>
        <p:spPr bwMode="auto">
          <a:xfrm>
            <a:off x="911225" y="4113213"/>
            <a:ext cx="3787775" cy="255587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Image 1">
            <a:extLst>
              <a:ext uri="{FF2B5EF4-FFF2-40B4-BE49-F238E27FC236}">
                <a16:creationId xmlns:a16="http://schemas.microsoft.com/office/drawing/2014/main" id="{A2AFBFF0-1B1A-4E26-BD6B-86E0B23F6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6" t="10371" r="8644" b="25780"/>
          <a:stretch>
            <a:fillRect/>
          </a:stretch>
        </p:blipFill>
        <p:spPr bwMode="auto">
          <a:xfrm>
            <a:off x="6780213" y="4149725"/>
            <a:ext cx="4357687" cy="251936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7" name="Image 2">
            <a:extLst>
              <a:ext uri="{FF2B5EF4-FFF2-40B4-BE49-F238E27FC236}">
                <a16:creationId xmlns:a16="http://schemas.microsoft.com/office/drawing/2014/main" id="{F1CD90C6-7A66-4569-B492-EE7FA03E56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0" t="5637" r="7965" b="9949"/>
          <a:stretch>
            <a:fillRect/>
          </a:stretch>
        </p:blipFill>
        <p:spPr bwMode="auto">
          <a:xfrm>
            <a:off x="6780213" y="873125"/>
            <a:ext cx="4357687" cy="31892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515B06-DCD4-4DFA-A9DD-F370BC567AAD}"/>
              </a:ext>
            </a:extLst>
          </p:cNvPr>
          <p:cNvSpPr/>
          <p:nvPr/>
        </p:nvSpPr>
        <p:spPr>
          <a:xfrm>
            <a:off x="911225" y="101600"/>
            <a:ext cx="378777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tubulaire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8FB37F-FDC4-4F67-AA3E-4C34FEBDD340}"/>
              </a:ext>
            </a:extLst>
          </p:cNvPr>
          <p:cNvSpPr/>
          <p:nvPr/>
        </p:nvSpPr>
        <p:spPr>
          <a:xfrm>
            <a:off x="6780213" y="101600"/>
            <a:ext cx="4357687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portale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8C7B047C-6B93-4BFA-9CD0-9D35AFDEA7B0}"/>
              </a:ext>
            </a:extLst>
          </p:cNvPr>
          <p:cNvSpPr/>
          <p:nvPr/>
        </p:nvSpPr>
        <p:spPr>
          <a:xfrm>
            <a:off x="2012950" y="3330575"/>
            <a:ext cx="1584325" cy="14652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90/100</a:t>
            </a:r>
            <a:r>
              <a:rPr lang="fr-FR" sz="3200" b="1" dirty="0">
                <a:solidFill>
                  <a:schemeClr val="tx1"/>
                </a:solidFill>
              </a:rPr>
              <a:t> sec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886D8E7-AA07-4AF0-953A-E2292035CC82}"/>
              </a:ext>
            </a:extLst>
          </p:cNvPr>
          <p:cNvSpPr/>
          <p:nvPr/>
        </p:nvSpPr>
        <p:spPr>
          <a:xfrm>
            <a:off x="8166100" y="3373438"/>
            <a:ext cx="1584325" cy="14652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70 </a:t>
            </a:r>
            <a:r>
              <a:rPr lang="fr-FR" sz="3200" b="1" dirty="0">
                <a:solidFill>
                  <a:schemeClr val="tx1"/>
                </a:solidFill>
              </a:rPr>
              <a:t>sec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Image 2">
            <a:extLst>
              <a:ext uri="{FF2B5EF4-FFF2-40B4-BE49-F238E27FC236}">
                <a16:creationId xmlns:a16="http://schemas.microsoft.com/office/drawing/2014/main" id="{170CDE1C-3D5F-43BA-9564-1A2A3726D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368" y="1229974"/>
            <a:ext cx="453552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D77BE37-45F4-49EC-84A9-4B9896AB6929}"/>
              </a:ext>
            </a:extLst>
          </p:cNvPr>
          <p:cNvSpPr/>
          <p:nvPr/>
        </p:nvSpPr>
        <p:spPr>
          <a:xfrm>
            <a:off x="6108090" y="5706724"/>
            <a:ext cx="6696075" cy="865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https://nrd.asnr.fr/nrd-en-scanographie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A4CD6-997E-4B10-B077-BC59481F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Résultats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CCDDF8-AA0C-4F3B-B672-690A304FD6FC}"/>
              </a:ext>
            </a:extLst>
          </p:cNvPr>
          <p:cNvSpPr/>
          <p:nvPr/>
        </p:nvSpPr>
        <p:spPr>
          <a:xfrm>
            <a:off x="3809422" y="5995650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[9]</a:t>
            </a:r>
          </a:p>
        </p:txBody>
      </p:sp>
      <p:pic>
        <p:nvPicPr>
          <p:cNvPr id="45058" name="Image 7">
            <a:extLst>
              <a:ext uri="{FF2B5EF4-FFF2-40B4-BE49-F238E27FC236}">
                <a16:creationId xmlns:a16="http://schemas.microsoft.com/office/drawing/2014/main" id="{9D41DC3E-BB35-48B9-8972-FBF67B7D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34" y="1229974"/>
            <a:ext cx="4940300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AD662D-D3EC-1A26-9D31-EB13B3C32D73}"/>
              </a:ext>
            </a:extLst>
          </p:cNvPr>
          <p:cNvSpPr/>
          <p:nvPr/>
        </p:nvSpPr>
        <p:spPr>
          <a:xfrm>
            <a:off x="286048" y="4572000"/>
            <a:ext cx="5605366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dirty="0">
                <a:solidFill>
                  <a:srgbClr val="FFC000"/>
                </a:solidFill>
              </a:rPr>
              <a:t>25% (ou de 44 µmol/l)</a:t>
            </a:r>
            <a:r>
              <a:rPr lang="fr-FR" sz="2400" dirty="0"/>
              <a:t> </a:t>
            </a:r>
          </a:p>
          <a:p>
            <a:pPr algn="ctr"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1D2DFD-8F9C-E8FA-D390-74CB3F95CE8C}"/>
              </a:ext>
            </a:extLst>
          </p:cNvPr>
          <p:cNvSpPr/>
          <p:nvPr/>
        </p:nvSpPr>
        <p:spPr>
          <a:xfrm>
            <a:off x="286048" y="5733712"/>
            <a:ext cx="43942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/>
              <a:t>pillebout-2021-toxicite-renale-des-produits-de-contraste-radiologiques.pdf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18BCF-041E-BD3A-63AC-4B9C4564A9D2}"/>
              </a:ext>
            </a:extLst>
          </p:cNvPr>
          <p:cNvSpPr/>
          <p:nvPr/>
        </p:nvSpPr>
        <p:spPr>
          <a:xfrm>
            <a:off x="11186814" y="5851187"/>
            <a:ext cx="719138" cy="576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000" dirty="0"/>
              <a:t>[10]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938E34-8791-44A9-B457-11147AA65D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497"/>
          <a:stretch>
            <a:fillRect/>
          </a:stretch>
        </p:blipFill>
        <p:spPr>
          <a:xfrm>
            <a:off x="167306" y="1815834"/>
            <a:ext cx="5852494" cy="46795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1817390-CFED-F804-697C-812AF3217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217" y="1815834"/>
            <a:ext cx="5852494" cy="46795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7CC068-7619-25D1-6CB4-B18F8FED3F69}"/>
              </a:ext>
            </a:extLst>
          </p:cNvPr>
          <p:cNvSpPr/>
          <p:nvPr/>
        </p:nvSpPr>
        <p:spPr>
          <a:xfrm>
            <a:off x="5979882" y="705489"/>
            <a:ext cx="5605366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Prise en charge de la femme enceinte </a:t>
            </a:r>
          </a:p>
          <a:p>
            <a:pPr algn="ctr">
              <a:defRPr/>
            </a:pPr>
            <a:r>
              <a:rPr lang="fr-FR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scanner [12]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C2FA8-E707-5889-154C-DC35B815096D}"/>
              </a:ext>
            </a:extLst>
          </p:cNvPr>
          <p:cNvSpPr/>
          <p:nvPr/>
        </p:nvSpPr>
        <p:spPr>
          <a:xfrm>
            <a:off x="174019" y="705489"/>
            <a:ext cx="5605366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Prise en charge d’une réaction d’hypersensibilité immédiate [11]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9A8725-985A-9E75-8B79-5CA4C286F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Résultats</a:t>
            </a:r>
          </a:p>
        </p:txBody>
      </p:sp>
    </p:spTree>
    <p:extLst>
      <p:ext uri="{BB962C8B-B14F-4D97-AF65-F5344CB8AC3E}">
        <p14:creationId xmlns:p14="http://schemas.microsoft.com/office/powerpoint/2010/main" val="18276935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92A574-1BA6-4D0F-846D-435763B64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Résultats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7E9EC3-74EF-4B91-AC39-4EC764CBC5E4}"/>
              </a:ext>
            </a:extLst>
          </p:cNvPr>
          <p:cNvSpPr/>
          <p:nvPr/>
        </p:nvSpPr>
        <p:spPr>
          <a:xfrm>
            <a:off x="1163638" y="1146175"/>
            <a:ext cx="9864725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Faire boire 3 verres d’eau  </a:t>
            </a:r>
          </a:p>
        </p:txBody>
      </p:sp>
      <p:pic>
        <p:nvPicPr>
          <p:cNvPr id="44036" name="Image 7">
            <a:extLst>
              <a:ext uri="{FF2B5EF4-FFF2-40B4-BE49-F238E27FC236}">
                <a16:creationId xmlns:a16="http://schemas.microsoft.com/office/drawing/2014/main" id="{56A516E6-E528-4D11-8AB8-14C9D24B5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0" t="14713" r="24521" b="4987"/>
          <a:stretch>
            <a:fillRect/>
          </a:stretch>
        </p:blipFill>
        <p:spPr bwMode="auto">
          <a:xfrm>
            <a:off x="2778125" y="3113088"/>
            <a:ext cx="3289300" cy="315436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7" name="Image 2">
            <a:extLst>
              <a:ext uri="{FF2B5EF4-FFF2-40B4-BE49-F238E27FC236}">
                <a16:creationId xmlns:a16="http://schemas.microsoft.com/office/drawing/2014/main" id="{9C69321F-61FC-4F78-AC0A-5A6AA6A1C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9" t="6357" r="28706" b="21790"/>
          <a:stretch>
            <a:fillRect/>
          </a:stretch>
        </p:blipFill>
        <p:spPr bwMode="auto">
          <a:xfrm>
            <a:off x="9120188" y="3113088"/>
            <a:ext cx="2887662" cy="315436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Image 6">
            <a:extLst>
              <a:ext uri="{FF2B5EF4-FFF2-40B4-BE49-F238E27FC236}">
                <a16:creationId xmlns:a16="http://schemas.microsoft.com/office/drawing/2014/main" id="{BA5E4D14-349F-4AFC-BE5B-838150A13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7" t="13853" r="21130" b="13744"/>
          <a:stretch>
            <a:fillRect/>
          </a:stretch>
        </p:blipFill>
        <p:spPr bwMode="auto">
          <a:xfrm>
            <a:off x="119063" y="2349500"/>
            <a:ext cx="3074987" cy="2447925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9" name="Image 1">
            <a:extLst>
              <a:ext uri="{FF2B5EF4-FFF2-40B4-BE49-F238E27FC236}">
                <a16:creationId xmlns:a16="http://schemas.microsoft.com/office/drawing/2014/main" id="{F4A99343-DC80-4648-BE67-BBE0D7661D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9" t="6340" r="20645" b="9769"/>
          <a:stretch>
            <a:fillRect/>
          </a:stretch>
        </p:blipFill>
        <p:spPr bwMode="auto">
          <a:xfrm>
            <a:off x="6600825" y="2344738"/>
            <a:ext cx="2873375" cy="24526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57B6C01-6FA2-4CCB-8FAD-A3BE9F134AA5}"/>
              </a:ext>
            </a:extLst>
          </p:cNvPr>
          <p:cNvCxnSpPr>
            <a:cxnSpLocks/>
          </p:cNvCxnSpPr>
          <p:nvPr/>
        </p:nvCxnSpPr>
        <p:spPr>
          <a:xfrm>
            <a:off x="1919288" y="2389188"/>
            <a:ext cx="0" cy="7239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F3EB900-42B9-47D9-AFC1-8B139C141701}"/>
              </a:ext>
            </a:extLst>
          </p:cNvPr>
          <p:cNvCxnSpPr>
            <a:cxnSpLocks/>
          </p:cNvCxnSpPr>
          <p:nvPr/>
        </p:nvCxnSpPr>
        <p:spPr>
          <a:xfrm>
            <a:off x="8543925" y="2492375"/>
            <a:ext cx="0" cy="7239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18BC835-2780-4CE2-9A8A-0E0242815E7B}"/>
              </a:ext>
            </a:extLst>
          </p:cNvPr>
          <p:cNvCxnSpPr>
            <a:cxnSpLocks/>
          </p:cNvCxnSpPr>
          <p:nvPr/>
        </p:nvCxnSpPr>
        <p:spPr>
          <a:xfrm>
            <a:off x="4367213" y="3500438"/>
            <a:ext cx="0" cy="7239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08EA4D7-FF05-4505-B2E7-04FA348864D9}"/>
              </a:ext>
            </a:extLst>
          </p:cNvPr>
          <p:cNvCxnSpPr>
            <a:cxnSpLocks/>
          </p:cNvCxnSpPr>
          <p:nvPr/>
        </p:nvCxnSpPr>
        <p:spPr>
          <a:xfrm>
            <a:off x="10704513" y="3284538"/>
            <a:ext cx="0" cy="7239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134AF90-9A47-4A7B-9671-3F98162464DB}"/>
              </a:ext>
            </a:extLst>
          </p:cNvPr>
          <p:cNvCxnSpPr/>
          <p:nvPr/>
        </p:nvCxnSpPr>
        <p:spPr>
          <a:xfrm>
            <a:off x="6240463" y="1989138"/>
            <a:ext cx="0" cy="475297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A9B5C81-2FA7-48BD-DF86-65FCAC05CBBF}"/>
              </a:ext>
            </a:extLst>
          </p:cNvPr>
          <p:cNvSpPr/>
          <p:nvPr/>
        </p:nvSpPr>
        <p:spPr>
          <a:xfrm>
            <a:off x="10263187" y="806451"/>
            <a:ext cx="1470025" cy="15382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0D72C3F-108F-D4F2-65FA-CDA7056B8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280" y="918211"/>
            <a:ext cx="1127838" cy="132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Image 2">
            <a:extLst>
              <a:ext uri="{FF2B5EF4-FFF2-40B4-BE49-F238E27FC236}">
                <a16:creationId xmlns:a16="http://schemas.microsoft.com/office/drawing/2014/main" id="{F8262242-5E32-4AD9-AC78-FE85FE622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6" r="12367" b="2422"/>
          <a:stretch>
            <a:fillRect/>
          </a:stretch>
        </p:blipFill>
        <p:spPr bwMode="auto">
          <a:xfrm>
            <a:off x="192088" y="2133600"/>
            <a:ext cx="3419475" cy="29098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Image 4">
            <a:extLst>
              <a:ext uri="{FF2B5EF4-FFF2-40B4-BE49-F238E27FC236}">
                <a16:creationId xmlns:a16="http://schemas.microsoft.com/office/drawing/2014/main" id="{7BE2A78E-B8BF-4142-9873-6BD349BC3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2" t="9497" r="19940" b="8093"/>
          <a:stretch>
            <a:fillRect/>
          </a:stretch>
        </p:blipFill>
        <p:spPr bwMode="auto">
          <a:xfrm>
            <a:off x="3863975" y="2138363"/>
            <a:ext cx="3030538" cy="290988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Image 7">
            <a:extLst>
              <a:ext uri="{FF2B5EF4-FFF2-40B4-BE49-F238E27FC236}">
                <a16:creationId xmlns:a16="http://schemas.microsoft.com/office/drawing/2014/main" id="{C34B8A96-8230-4094-BBEC-1C9705A75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4" r="17236"/>
          <a:stretch>
            <a:fillRect/>
          </a:stretch>
        </p:blipFill>
        <p:spPr bwMode="auto">
          <a:xfrm>
            <a:off x="8472488" y="2863850"/>
            <a:ext cx="3068637" cy="290988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F9E72A-851F-447C-A191-76C8464EC1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Résultats : retour d’expérience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7421D0-51A8-4019-8334-D21A83E37FB5}"/>
              </a:ext>
            </a:extLst>
          </p:cNvPr>
          <p:cNvSpPr/>
          <p:nvPr/>
        </p:nvSpPr>
        <p:spPr>
          <a:xfrm>
            <a:off x="192088" y="1101724"/>
            <a:ext cx="10170160" cy="7207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allergique aux </a:t>
            </a:r>
            <a:r>
              <a:rPr lang="fr-FR" sz="3200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PdC</a:t>
            </a:r>
            <a:r>
              <a:rPr lang="fr-FR" sz="32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iodés : utilisation du gadolinium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FE92CD-576C-4D46-8862-70A12580C877}"/>
              </a:ext>
            </a:extLst>
          </p:cNvPr>
          <p:cNvSpPr/>
          <p:nvPr/>
        </p:nvSpPr>
        <p:spPr>
          <a:xfrm>
            <a:off x="839788" y="5305425"/>
            <a:ext cx="4608512" cy="57626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Pyéloscanner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Sténose de l’uretère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130C78-5768-4786-98DD-D69802CB29D7}"/>
              </a:ext>
            </a:extLst>
          </p:cNvPr>
          <p:cNvSpPr/>
          <p:nvPr/>
        </p:nvSpPr>
        <p:spPr>
          <a:xfrm>
            <a:off x="8472488" y="5881688"/>
            <a:ext cx="3068637" cy="57626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Recherche de fistule post-op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C6B48630-D794-4C6E-926B-E14994CEDCC2}"/>
              </a:ext>
            </a:extLst>
          </p:cNvPr>
          <p:cNvCxnSpPr/>
          <p:nvPr/>
        </p:nvCxnSpPr>
        <p:spPr>
          <a:xfrm>
            <a:off x="7680325" y="2133600"/>
            <a:ext cx="0" cy="432435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AFEB3C7-02EE-D144-BAB9-1DDA38F91C37}"/>
              </a:ext>
            </a:extLst>
          </p:cNvPr>
          <p:cNvSpPr/>
          <p:nvPr/>
        </p:nvSpPr>
        <p:spPr>
          <a:xfrm>
            <a:off x="10279063" y="804862"/>
            <a:ext cx="1470025" cy="15382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A4E0D9-C360-BC57-391B-8130338A8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156" y="916622"/>
            <a:ext cx="1127838" cy="132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Image 2">
            <a:extLst>
              <a:ext uri="{FF2B5EF4-FFF2-40B4-BE49-F238E27FC236}">
                <a16:creationId xmlns:a16="http://schemas.microsoft.com/office/drawing/2014/main" id="{53439A7C-5585-A8EF-C08A-2708550E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6731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DB1851-A4C9-8621-AA32-812E73BE6EE5}"/>
              </a:ext>
            </a:extLst>
          </p:cNvPr>
          <p:cNvSpPr/>
          <p:nvPr/>
        </p:nvSpPr>
        <p:spPr>
          <a:xfrm>
            <a:off x="304800" y="5943600"/>
            <a:ext cx="115824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/>
              <a:t>Holmes B, </a:t>
            </a:r>
            <a:r>
              <a:rPr lang="fr-FR" sz="1200" dirty="0" err="1"/>
              <a:t>Sanampudi</a:t>
            </a:r>
            <a:r>
              <a:rPr lang="fr-FR" sz="1200" dirty="0"/>
              <a:t> S, </a:t>
            </a:r>
            <a:r>
              <a:rPr lang="fr-FR" sz="1200" dirty="0" err="1"/>
              <a:t>Ananthakrishnan</a:t>
            </a:r>
            <a:r>
              <a:rPr lang="fr-FR" sz="1200" dirty="0"/>
              <a:t> L. Diagnostic CT </a:t>
            </a:r>
            <a:r>
              <a:rPr lang="fr-FR" sz="1200" dirty="0" err="1"/>
              <a:t>cystography</a:t>
            </a:r>
            <a:r>
              <a:rPr lang="fr-FR" sz="1200" dirty="0"/>
              <a:t> </a:t>
            </a:r>
            <a:r>
              <a:rPr lang="fr-FR" sz="1200" dirty="0" err="1"/>
              <a:t>with</a:t>
            </a:r>
            <a:r>
              <a:rPr lang="fr-FR" sz="1200" dirty="0"/>
              <a:t> </a:t>
            </a:r>
            <a:r>
              <a:rPr lang="fr-FR" sz="1200" dirty="0" err="1"/>
              <a:t>diluted</a:t>
            </a:r>
            <a:r>
              <a:rPr lang="fr-FR" sz="1200" dirty="0"/>
              <a:t> gadolinium-</a:t>
            </a:r>
            <a:r>
              <a:rPr lang="fr-FR" sz="1200" dirty="0" err="1"/>
              <a:t>based</a:t>
            </a:r>
            <a:r>
              <a:rPr lang="fr-FR" sz="1200" dirty="0"/>
              <a:t> </a:t>
            </a:r>
            <a:r>
              <a:rPr lang="fr-FR" sz="1200" dirty="0" err="1"/>
              <a:t>contrast</a:t>
            </a:r>
            <a:r>
              <a:rPr lang="fr-FR" sz="1200" dirty="0"/>
              <a:t>: A viable alternative to an </a:t>
            </a:r>
            <a:r>
              <a:rPr lang="fr-FR" sz="1200" dirty="0" err="1"/>
              <a:t>iodinated</a:t>
            </a:r>
            <a:r>
              <a:rPr lang="fr-FR" sz="1200" dirty="0"/>
              <a:t> </a:t>
            </a:r>
            <a:r>
              <a:rPr lang="fr-FR" sz="1200" dirty="0" err="1"/>
              <a:t>contrast-based</a:t>
            </a:r>
            <a:r>
              <a:rPr lang="fr-FR" sz="1200" dirty="0"/>
              <a:t> </a:t>
            </a:r>
            <a:r>
              <a:rPr lang="fr-FR" sz="1200" dirty="0" err="1"/>
              <a:t>cystogram</a:t>
            </a:r>
            <a:r>
              <a:rPr lang="fr-FR" sz="1200" dirty="0"/>
              <a:t>. </a:t>
            </a:r>
            <a:r>
              <a:rPr lang="fr-FR" sz="1200" dirty="0" err="1"/>
              <a:t>Urol</a:t>
            </a:r>
            <a:r>
              <a:rPr lang="fr-FR" sz="1200" dirty="0"/>
              <a:t> Case Rep. 2024 Sep 26;57:102856. </a:t>
            </a:r>
            <a:r>
              <a:rPr lang="fr-FR" sz="1200" dirty="0" err="1"/>
              <a:t>doi</a:t>
            </a:r>
            <a:r>
              <a:rPr lang="fr-FR" sz="1200" dirty="0"/>
              <a:t>: 10.1016/j.eucr.2024.102856. PMID: 39492844; PMCID: PMC11531629.</a:t>
            </a:r>
          </a:p>
        </p:txBody>
      </p:sp>
      <p:pic>
        <p:nvPicPr>
          <p:cNvPr id="74756" name="Image 2">
            <a:extLst>
              <a:ext uri="{FF2B5EF4-FFF2-40B4-BE49-F238E27FC236}">
                <a16:creationId xmlns:a16="http://schemas.microsoft.com/office/drawing/2014/main" id="{01A6ACF5-FD43-ACE9-4ADA-DC7C54CA3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663" y="3175000"/>
            <a:ext cx="4706937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2116D5-6C13-487C-8508-F4F0FC550A36}"/>
              </a:ext>
            </a:extLst>
          </p:cNvPr>
          <p:cNvSpPr/>
          <p:nvPr/>
        </p:nvSpPr>
        <p:spPr>
          <a:xfrm>
            <a:off x="119063" y="115888"/>
            <a:ext cx="11953875" cy="6626225"/>
          </a:xfrm>
          <a:prstGeom prst="rect">
            <a:avLst/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fr-FR" sz="3200" dirty="0"/>
          </a:p>
          <a:p>
            <a:pPr>
              <a:defRPr/>
            </a:pPr>
            <a:r>
              <a:rPr lang="fr-FR" sz="3200" dirty="0"/>
              <a:t>Références :</a:t>
            </a:r>
            <a:endParaRPr lang="fr-FR" dirty="0"/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[1] M. Ohana, C. Ludes, M. Schaal, E. Meyer, M.-Y. </a:t>
            </a:r>
            <a:r>
              <a:rPr lang="fr-FR" sz="1400" dirty="0" err="1">
                <a:solidFill>
                  <a:schemeClr val="bg1"/>
                </a:solidFill>
              </a:rPr>
              <a:t>Jeung</a:t>
            </a:r>
            <a:r>
              <a:rPr lang="fr-FR" sz="1400" dirty="0">
                <a:solidFill>
                  <a:schemeClr val="bg1"/>
                </a:solidFill>
              </a:rPr>
              <a:t>, A. </a:t>
            </a:r>
            <a:r>
              <a:rPr lang="fr-FR" sz="1400" dirty="0" err="1">
                <a:solidFill>
                  <a:schemeClr val="bg1"/>
                </a:solidFill>
              </a:rPr>
              <a:t>Labani</a:t>
            </a:r>
            <a:r>
              <a:rPr lang="fr-FR" sz="1400" dirty="0">
                <a:solidFill>
                  <a:schemeClr val="bg1"/>
                </a:solidFill>
              </a:rPr>
              <a:t>, C. Roy, Quel avenir pour la radiographie thoracique face au scanner ultra-</a:t>
            </a:r>
            <a:r>
              <a:rPr lang="fr-FR" sz="1400" dirty="0" err="1">
                <a:solidFill>
                  <a:schemeClr val="bg1"/>
                </a:solidFill>
              </a:rPr>
              <a:t>low</a:t>
            </a:r>
            <a:r>
              <a:rPr lang="fr-FR" sz="1400" dirty="0">
                <a:solidFill>
                  <a:schemeClr val="bg1"/>
                </a:solidFill>
              </a:rPr>
              <a:t> dose ?,</a:t>
            </a: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Revue de Pneumologie </a:t>
            </a:r>
            <a:r>
              <a:rPr lang="fr-FR" sz="1400" dirty="0" err="1">
                <a:solidFill>
                  <a:schemeClr val="bg1"/>
                </a:solidFill>
              </a:rPr>
              <a:t>Clinique,Volume</a:t>
            </a:r>
            <a:r>
              <a:rPr lang="fr-FR" sz="1400" dirty="0">
                <a:solidFill>
                  <a:schemeClr val="bg1"/>
                </a:solidFill>
              </a:rPr>
              <a:t> 73, Issue 1, 2017, Pages 3-12, ISSN 0761-8417,</a:t>
            </a: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https://doi.org/10.1016/j.pneumo.2016.09.007. (</a:t>
            </a:r>
            <a:r>
              <a:rPr lang="fr-FR" sz="1400" dirty="0">
                <a:solidFill>
                  <a:schemeClr val="bg1"/>
                </a:solidFill>
                <a:hlinkClick r:id="rId2"/>
              </a:rPr>
              <a:t>https://www.sciencedirect.com/science/article/pii/S0761841716301183</a:t>
            </a:r>
            <a:r>
              <a:rPr lang="fr-FR" sz="1400" dirty="0">
                <a:solidFill>
                  <a:schemeClr val="bg1"/>
                </a:solidFill>
              </a:rPr>
              <a:t>)</a:t>
            </a:r>
          </a:p>
          <a:p>
            <a:pPr>
              <a:defRPr/>
            </a:pP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[2] </a:t>
            </a:r>
            <a:r>
              <a:rPr lang="fr-FR" sz="1400" dirty="0">
                <a:solidFill>
                  <a:schemeClr val="bg1"/>
                </a:solidFill>
                <a:cs typeface="Times New Roman" panose="02020603050405020304" pitchFamily="18" charset="0"/>
              </a:rPr>
              <a:t>https://www.youtube.com/watch?v=YGzmbcWI-OM </a:t>
            </a:r>
          </a:p>
          <a:p>
            <a:pPr>
              <a:defRPr/>
            </a:pPr>
            <a:endParaRPr lang="fr-FR" sz="1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  <a:cs typeface="Times New Roman" panose="02020603050405020304" pitchFamily="18" charset="0"/>
              </a:rPr>
              <a:t>[3] </a:t>
            </a:r>
            <a:r>
              <a:rPr lang="fr-FR" sz="1400" dirty="0">
                <a:solidFill>
                  <a:schemeClr val="bg1"/>
                </a:solidFill>
              </a:rPr>
              <a:t>Ludes C, </a:t>
            </a:r>
            <a:r>
              <a:rPr lang="fr-FR" sz="1400" dirty="0" err="1">
                <a:solidFill>
                  <a:schemeClr val="bg1"/>
                </a:solidFill>
              </a:rPr>
              <a:t>Labani</a:t>
            </a:r>
            <a:r>
              <a:rPr lang="fr-FR" sz="1400" dirty="0">
                <a:solidFill>
                  <a:schemeClr val="bg1"/>
                </a:solidFill>
              </a:rPr>
              <a:t> A, </a:t>
            </a:r>
            <a:r>
              <a:rPr lang="fr-FR" sz="1400" dirty="0" err="1">
                <a:solidFill>
                  <a:schemeClr val="bg1"/>
                </a:solidFill>
              </a:rPr>
              <a:t>Severac</a:t>
            </a:r>
            <a:r>
              <a:rPr lang="fr-FR" sz="1400" dirty="0">
                <a:solidFill>
                  <a:schemeClr val="bg1"/>
                </a:solidFill>
              </a:rPr>
              <a:t> F, </a:t>
            </a:r>
            <a:r>
              <a:rPr lang="fr-FR" sz="1400" dirty="0" err="1">
                <a:solidFill>
                  <a:schemeClr val="bg1"/>
                </a:solidFill>
              </a:rPr>
              <a:t>Jeung</a:t>
            </a:r>
            <a:r>
              <a:rPr lang="fr-FR" sz="1400" dirty="0">
                <a:solidFill>
                  <a:schemeClr val="bg1"/>
                </a:solidFill>
              </a:rPr>
              <a:t> MY, </a:t>
            </a:r>
            <a:r>
              <a:rPr lang="fr-FR" sz="1400" dirty="0" err="1">
                <a:solidFill>
                  <a:schemeClr val="bg1"/>
                </a:solidFill>
              </a:rPr>
              <a:t>Leyendecker</a:t>
            </a:r>
            <a:r>
              <a:rPr lang="fr-FR" sz="1400" dirty="0">
                <a:solidFill>
                  <a:schemeClr val="bg1"/>
                </a:solidFill>
              </a:rPr>
              <a:t> P, Roy C, Ohana M. Ultra-</a:t>
            </a:r>
            <a:r>
              <a:rPr lang="fr-FR" sz="1400" dirty="0" err="1">
                <a:solidFill>
                  <a:schemeClr val="bg1"/>
                </a:solidFill>
              </a:rPr>
              <a:t>low</a:t>
            </a:r>
            <a:r>
              <a:rPr lang="fr-FR" sz="1400" dirty="0">
                <a:solidFill>
                  <a:schemeClr val="bg1"/>
                </a:solidFill>
              </a:rPr>
              <a:t>-dose </a:t>
            </a:r>
            <a:r>
              <a:rPr lang="fr-FR" sz="1400" dirty="0" err="1">
                <a:solidFill>
                  <a:schemeClr val="bg1"/>
                </a:solidFill>
              </a:rPr>
              <a:t>unenhanced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chest</a:t>
            </a:r>
            <a:r>
              <a:rPr lang="fr-FR" sz="1400" dirty="0">
                <a:solidFill>
                  <a:schemeClr val="bg1"/>
                </a:solidFill>
              </a:rPr>
              <a:t> CT: Prospective </a:t>
            </a:r>
            <a:r>
              <a:rPr lang="fr-FR" sz="1400" dirty="0" err="1">
                <a:solidFill>
                  <a:schemeClr val="bg1"/>
                </a:solidFill>
              </a:rPr>
              <a:t>comparison</a:t>
            </a:r>
            <a:r>
              <a:rPr lang="fr-FR" sz="1400" dirty="0">
                <a:solidFill>
                  <a:schemeClr val="bg1"/>
                </a:solidFill>
              </a:rPr>
              <a:t> of high kV/</a:t>
            </a:r>
            <a:r>
              <a:rPr lang="fr-FR" sz="1400" dirty="0" err="1">
                <a:solidFill>
                  <a:schemeClr val="bg1"/>
                </a:solidFill>
              </a:rPr>
              <a:t>low</a:t>
            </a:r>
            <a:r>
              <a:rPr lang="fr-FR" sz="1400" dirty="0">
                <a:solidFill>
                  <a:schemeClr val="bg1"/>
                </a:solidFill>
              </a:rPr>
              <a:t> mA versus </a:t>
            </a:r>
            <a:r>
              <a:rPr lang="fr-FR" sz="1400" dirty="0" err="1">
                <a:solidFill>
                  <a:schemeClr val="bg1"/>
                </a:solidFill>
              </a:rPr>
              <a:t>low</a:t>
            </a:r>
            <a:r>
              <a:rPr lang="fr-FR" sz="1400" dirty="0">
                <a:solidFill>
                  <a:schemeClr val="bg1"/>
                </a:solidFill>
              </a:rPr>
              <a:t> kV/high mA </a:t>
            </a:r>
            <a:r>
              <a:rPr lang="fr-FR" sz="1400" dirty="0" err="1">
                <a:solidFill>
                  <a:schemeClr val="bg1"/>
                </a:solidFill>
              </a:rPr>
              <a:t>protocols</a:t>
            </a:r>
            <a:r>
              <a:rPr lang="fr-FR" sz="1400" dirty="0">
                <a:solidFill>
                  <a:schemeClr val="bg1"/>
                </a:solidFill>
              </a:rPr>
              <a:t>. </a:t>
            </a:r>
            <a:r>
              <a:rPr lang="fr-FR" sz="1400" dirty="0" err="1">
                <a:solidFill>
                  <a:schemeClr val="bg1"/>
                </a:solidFill>
              </a:rPr>
              <a:t>Diagn</a:t>
            </a:r>
            <a:r>
              <a:rPr lang="fr-FR" sz="1400" dirty="0">
                <a:solidFill>
                  <a:schemeClr val="bg1"/>
                </a:solidFill>
              </a:rPr>
              <a:t> </a:t>
            </a:r>
            <a:r>
              <a:rPr lang="fr-FR" sz="1400" dirty="0" err="1">
                <a:solidFill>
                  <a:schemeClr val="bg1"/>
                </a:solidFill>
              </a:rPr>
              <a:t>Interv</a:t>
            </a:r>
            <a:r>
              <a:rPr lang="fr-FR" sz="1400" dirty="0">
                <a:solidFill>
                  <a:schemeClr val="bg1"/>
                </a:solidFill>
              </a:rPr>
              <a:t> Imaging. 2019 Feb;100(2):85-93. </a:t>
            </a:r>
            <a:r>
              <a:rPr lang="fr-FR" sz="1400" dirty="0" err="1">
                <a:solidFill>
                  <a:schemeClr val="bg1"/>
                </a:solidFill>
              </a:rPr>
              <a:t>doi</a:t>
            </a:r>
            <a:r>
              <a:rPr lang="fr-FR" sz="1400" dirty="0">
                <a:solidFill>
                  <a:schemeClr val="bg1"/>
                </a:solidFill>
              </a:rPr>
              <a:t>: 10.1016/j.diii.2018.11.012. Epub 2018 </a:t>
            </a:r>
            <a:r>
              <a:rPr lang="fr-FR" sz="1400" dirty="0" err="1">
                <a:solidFill>
                  <a:schemeClr val="bg1"/>
                </a:solidFill>
              </a:rPr>
              <a:t>Dec</a:t>
            </a:r>
            <a:r>
              <a:rPr lang="fr-FR" sz="1400" dirty="0">
                <a:solidFill>
                  <a:schemeClr val="bg1"/>
                </a:solidFill>
              </a:rPr>
              <a:t> 15. PMID: 30559037.</a:t>
            </a:r>
          </a:p>
          <a:p>
            <a:pPr>
              <a:defRPr/>
            </a:pPr>
            <a:endParaRPr lang="fr-FR" sz="1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  <a:cs typeface="Times New Roman" panose="02020603050405020304" pitchFamily="18" charset="0"/>
              </a:rPr>
              <a:t>[4]  </a:t>
            </a:r>
            <a:r>
              <a:rPr lang="fr-FR" sz="1400" dirty="0">
                <a:solidFill>
                  <a:schemeClr val="bg1"/>
                </a:solidFill>
              </a:rPr>
              <a:t>Durand S.(2015).L’acquisition TDM en basse dose à haut </a:t>
            </a:r>
            <a:r>
              <a:rPr lang="fr-FR" sz="1400" dirty="0" err="1">
                <a:solidFill>
                  <a:schemeClr val="bg1"/>
                </a:solidFill>
              </a:rPr>
              <a:t>kilovoltage</a:t>
            </a:r>
            <a:r>
              <a:rPr lang="fr-FR" sz="1400" dirty="0">
                <a:solidFill>
                  <a:schemeClr val="bg1"/>
                </a:solidFill>
              </a:rPr>
              <a:t>. Le Manipulateur d’imagerie médicale et de radiothérapie. 238 : 25-27</a:t>
            </a:r>
          </a:p>
          <a:p>
            <a:pPr>
              <a:defRPr/>
            </a:pPr>
            <a:endParaRPr lang="fr-FR" sz="14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[5] </a:t>
            </a:r>
            <a:r>
              <a:rPr lang="fr-FR" sz="1400" dirty="0">
                <a:solidFill>
                  <a:schemeClr val="bg1"/>
                </a:solidFill>
                <a:hlinkClick r:id="rId3"/>
              </a:rPr>
              <a:t>https://www.radiologie.fr/sites/www.radiologie.fr/files/medias/documents/Fiche%20G%C3%A9n%C3%A9ralit%C3%A9s%20VASC_2024%2005%2029_0.pdf</a:t>
            </a: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[6] </a:t>
            </a:r>
            <a:r>
              <a:rPr lang="fr-FR" sz="1400" dirty="0" err="1">
                <a:solidFill>
                  <a:schemeClr val="bg1"/>
                </a:solidFill>
              </a:rPr>
              <a:t>Cantarinha</a:t>
            </a:r>
            <a:r>
              <a:rPr lang="fr-FR" sz="1400" dirty="0">
                <a:solidFill>
                  <a:schemeClr val="bg1"/>
                </a:solidFill>
              </a:rPr>
              <a:t> A. L’angioscanner des artères pulmonaires - Mise au point. Le Manipulateur d’Imagerie Médicale et de Radiothérapie. 2021 </a:t>
            </a:r>
            <a:r>
              <a:rPr lang="fr-FR" sz="1400" dirty="0" err="1">
                <a:solidFill>
                  <a:schemeClr val="bg1"/>
                </a:solidFill>
              </a:rPr>
              <a:t>Jui</a:t>
            </a:r>
            <a:r>
              <a:rPr lang="fr-FR" sz="1400" dirty="0">
                <a:solidFill>
                  <a:schemeClr val="bg1"/>
                </a:solidFill>
              </a:rPr>
              <a:t> 10;(308):16-23.</a:t>
            </a:r>
          </a:p>
          <a:p>
            <a:pPr>
              <a:defRPr/>
            </a:pP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[7] </a:t>
            </a:r>
            <a:r>
              <a:rPr lang="fr-FR" sz="1400" dirty="0">
                <a:solidFill>
                  <a:schemeClr val="bg1"/>
                </a:solidFill>
                <a:hlinkClick r:id="rId4"/>
              </a:rPr>
              <a:t>https://www.radiologie.fr/sites/www.radiologie.fr/files/medias/documents/CIRTACI%20Fiche%20Ge%CC%81ne%CC%81ralite%CC%81s%20ONCO_5_3_0</a:t>
            </a:r>
            <a:r>
              <a:rPr lang="fr-FR" sz="1400" dirty="0">
                <a:solidFill>
                  <a:srgbClr val="0563C1"/>
                </a:solidFill>
                <a:hlinkClick r:id="rId4"/>
              </a:rPr>
              <a:t>.</a:t>
            </a:r>
            <a:r>
              <a:rPr lang="fr-FR" sz="1400" dirty="0">
                <a:solidFill>
                  <a:schemeClr val="bg1"/>
                </a:solidFill>
                <a:hlinkClick r:id="rId4"/>
              </a:rPr>
              <a:t>pdf</a:t>
            </a: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[8] </a:t>
            </a:r>
            <a:r>
              <a:rPr lang="fr-FR" sz="1400" dirty="0"/>
              <a:t>Francine </a:t>
            </a:r>
            <a:r>
              <a:rPr lang="fr-FR" sz="1400" dirty="0" err="1"/>
              <a:t>Thouveny</a:t>
            </a:r>
            <a:r>
              <a:rPr lang="fr-FR" sz="1400" dirty="0"/>
              <a:t>. </a:t>
            </a:r>
            <a:r>
              <a:rPr lang="fr-FR" sz="1400" dirty="0" err="1"/>
              <a:t>Phléboscanner</a:t>
            </a:r>
            <a:r>
              <a:rPr lang="fr-FR" sz="1400" dirty="0"/>
              <a:t> et thrombose veineuse : techniques, résultats et limites. Sang Thrombose Vaisseaux. 2020;32(5):195-208. doi:10.1684/stv.2020.1139</a:t>
            </a: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[9] Pillebout-2021-toxicite-renale-des-produits-de-contraste-radiologiques.pdf</a:t>
            </a:r>
          </a:p>
          <a:p>
            <a:pPr>
              <a:defRPr/>
            </a:pPr>
            <a:endParaRPr lang="fr-FR" sz="1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fr-FR" sz="1400" dirty="0">
                <a:solidFill>
                  <a:schemeClr val="bg1"/>
                </a:solidFill>
              </a:rPr>
              <a:t>[10] https://nrd.asnr.fr/nrd-en-scanographie</a:t>
            </a:r>
          </a:p>
          <a:p>
            <a:pPr>
              <a:defRPr/>
            </a:pPr>
            <a:endParaRPr lang="fr-FR" sz="1400" dirty="0"/>
          </a:p>
          <a:p>
            <a:pPr>
              <a:defRPr/>
            </a:pPr>
            <a:r>
              <a:rPr lang="fr-FR" sz="1400" dirty="0"/>
              <a:t>[11] https://www.bracco.com/media/3075</a:t>
            </a:r>
          </a:p>
          <a:p>
            <a:pPr>
              <a:defRPr/>
            </a:pPr>
            <a:endParaRPr lang="fr-FR" sz="1400" dirty="0"/>
          </a:p>
          <a:p>
            <a:pPr>
              <a:defRPr/>
            </a:pPr>
            <a:r>
              <a:rPr lang="fr-FR" sz="1400" dirty="0"/>
              <a:t>[12] https://hopitaux-paris-sud.aphp.fr/wp-content/blogs.dir/63/files/2023/08/2023-08-04-poster-A0-pro-femme-enceintescanner-BCT-L-1.pdf</a:t>
            </a:r>
          </a:p>
          <a:p>
            <a:pPr>
              <a:defRPr/>
            </a:pPr>
            <a:endParaRPr lang="fr-FR" sz="1000" dirty="0"/>
          </a:p>
          <a:p>
            <a:pPr>
              <a:defRPr/>
            </a:pPr>
            <a:endParaRPr lang="fr-FR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9F33CF-67F0-C1B4-371A-CFB2684B7C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113"/>
            <a:ext cx="12192000" cy="792163"/>
          </a:xfrm>
          <a:prstGeom prst="rect">
            <a:avLst/>
          </a:prstGeom>
          <a:solidFill>
            <a:schemeClr val="bg1">
              <a:lumMod val="65000"/>
              <a:alpha val="58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000" u="sng" dirty="0">
                <a:solidFill>
                  <a:srgbClr val="CCFF33"/>
                </a:solidFill>
                <a:latin typeface="Times New Roman" pitchFamily="18" charset="0"/>
                <a:cs typeface="Times New Roman" pitchFamily="18" charset="0"/>
              </a:rPr>
              <a:t>Conclusion - 5 Messages à retenir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8A4D78B-E4BC-54D4-6BE1-7E6336A86D1D}"/>
              </a:ext>
            </a:extLst>
          </p:cNvPr>
          <p:cNvSpPr txBox="1">
            <a:spLocks/>
          </p:cNvSpPr>
          <p:nvPr/>
        </p:nvSpPr>
        <p:spPr>
          <a:xfrm>
            <a:off x="896938" y="4089400"/>
            <a:ext cx="4932362" cy="647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r>
              <a:rPr lang="fr-FR" sz="2800" dirty="0">
                <a:solidFill>
                  <a:srgbClr val="00FFCC"/>
                </a:solidFill>
                <a:latin typeface="Times New Roman" pitchFamily="18" charset="0"/>
                <a:cs typeface="Times New Roman" pitchFamily="18" charset="0"/>
              </a:rPr>
              <a:t>Phase tubulaire (reins) : 90 - 100 sec</a:t>
            </a:r>
          </a:p>
          <a:p>
            <a:pPr defTabSz="914400" fontAlgn="auto">
              <a:spcAft>
                <a:spcPts val="0"/>
              </a:spcAft>
              <a:defRPr/>
            </a:pPr>
            <a:endParaRPr lang="fr-FR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9762D2FF-AD9D-4D96-8597-0797A2CCEF25}"/>
              </a:ext>
            </a:extLst>
          </p:cNvPr>
          <p:cNvSpPr txBox="1">
            <a:spLocks/>
          </p:cNvSpPr>
          <p:nvPr/>
        </p:nvSpPr>
        <p:spPr>
          <a:xfrm>
            <a:off x="1127125" y="5338763"/>
            <a:ext cx="3708400" cy="11366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br>
              <a:rPr lang="fr-F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Temps veineux : 2 min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594C630-6442-AC29-8B70-18AFEA47EA81}"/>
              </a:ext>
            </a:extLst>
          </p:cNvPr>
          <p:cNvSpPr txBox="1">
            <a:spLocks/>
          </p:cNvSpPr>
          <p:nvPr/>
        </p:nvSpPr>
        <p:spPr>
          <a:xfrm>
            <a:off x="7319963" y="2033588"/>
            <a:ext cx="4968875" cy="29083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br>
              <a:rPr lang="fr-F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Temps Portal habituel : 70 sec</a:t>
            </a:r>
          </a:p>
          <a:p>
            <a:pPr defTabSz="914400" fontAlgn="auto">
              <a:spcAft>
                <a:spcPts val="0"/>
              </a:spcAft>
              <a:defRPr/>
            </a:pPr>
            <a:r>
              <a:rPr lang="fr-FR" sz="2800" dirty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  - Age du patient !</a:t>
            </a:r>
          </a:p>
          <a:p>
            <a:pPr defTabSz="914400" fontAlgn="auto">
              <a:spcAft>
                <a:spcPts val="0"/>
              </a:spcAft>
              <a:defRPr/>
            </a:pPr>
            <a:r>
              <a:rPr lang="fr-FR" sz="2800" dirty="0">
                <a:solidFill>
                  <a:srgbClr val="66FF33"/>
                </a:solidFill>
                <a:latin typeface="Times New Roman" pitchFamily="18" charset="0"/>
                <a:cs typeface="Times New Roman" pitchFamily="18" charset="0"/>
              </a:rPr>
              <a:t>  - 110 UH foie (120 UH rate)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ED122AA5-76A3-C150-AA8C-F408ED79A448}"/>
              </a:ext>
            </a:extLst>
          </p:cNvPr>
          <p:cNvSpPr txBox="1">
            <a:spLocks/>
          </p:cNvSpPr>
          <p:nvPr/>
        </p:nvSpPr>
        <p:spPr>
          <a:xfrm>
            <a:off x="7467600" y="4737100"/>
            <a:ext cx="5688013" cy="19431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br>
              <a:rPr lang="fr-F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Angioscanner : &gt; 300 UH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D3D1396-5841-004B-D050-A521B2D0EAA9}"/>
              </a:ext>
            </a:extLst>
          </p:cNvPr>
          <p:cNvSpPr txBox="1">
            <a:spLocks/>
          </p:cNvSpPr>
          <p:nvPr/>
        </p:nvSpPr>
        <p:spPr>
          <a:xfrm>
            <a:off x="766763" y="1484313"/>
            <a:ext cx="5400675" cy="29083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br>
              <a:rPr lang="fr-FR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Thorax sans IV</a:t>
            </a:r>
          </a:p>
          <a:p>
            <a:pPr defTabSz="914400" fontAlgn="auto">
              <a:spcAft>
                <a:spcPts val="0"/>
              </a:spcAft>
              <a:defRPr/>
            </a:pPr>
            <a:r>
              <a:rPr lang="fr-FR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- Pleine dose (NRD à 350 mGy.cm)</a:t>
            </a:r>
          </a:p>
          <a:p>
            <a:pPr defTabSz="914400" fontAlgn="auto">
              <a:spcAft>
                <a:spcPts val="0"/>
              </a:spcAft>
              <a:defRPr/>
            </a:pPr>
            <a:r>
              <a:rPr lang="fr-FR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fr-FR" sz="2800" dirty="0" err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fr-FR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dose &lt; à 100 mGy.cm</a:t>
            </a:r>
          </a:p>
          <a:p>
            <a:pPr defTabSz="914400" fontAlgn="auto">
              <a:spcAft>
                <a:spcPts val="0"/>
              </a:spcAft>
              <a:defRPr/>
            </a:pPr>
            <a:r>
              <a:rPr lang="fr-FR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 - Ultra </a:t>
            </a:r>
            <a:r>
              <a:rPr lang="fr-FR" sz="2800" dirty="0" err="1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fr-FR" sz="2800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 Dose &lt; 20 mGy.cm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3E489634-723A-4E0C-30E5-9C4381F05CB0}"/>
              </a:ext>
            </a:extLst>
          </p:cNvPr>
          <p:cNvSpPr txBox="1">
            <a:spLocks/>
          </p:cNvSpPr>
          <p:nvPr/>
        </p:nvSpPr>
        <p:spPr>
          <a:xfrm>
            <a:off x="179388" y="935038"/>
            <a:ext cx="12012612" cy="6477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r>
              <a:rPr lang="fr-FR" sz="3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Personnalisation – Optimisation – Recommandations – Adaptation  </a:t>
            </a:r>
          </a:p>
          <a:p>
            <a:pPr defTabSz="914400" fontAlgn="auto">
              <a:spcAft>
                <a:spcPts val="0"/>
              </a:spcAft>
              <a:defRPr/>
            </a:pPr>
            <a:endParaRPr lang="fr-FR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2DFA397-2F22-E026-2D0E-4FDD84E995AE}"/>
              </a:ext>
            </a:extLst>
          </p:cNvPr>
          <p:cNvSpPr/>
          <p:nvPr/>
        </p:nvSpPr>
        <p:spPr>
          <a:xfrm>
            <a:off x="100013" y="1731963"/>
            <a:ext cx="706437" cy="727075"/>
          </a:xfrm>
          <a:prstGeom prst="ellipse">
            <a:avLst/>
          </a:prstGeom>
          <a:solidFill>
            <a:srgbClr val="FFFF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73D7DEA-1063-4997-7D59-8719DB4ABA6D}"/>
              </a:ext>
            </a:extLst>
          </p:cNvPr>
          <p:cNvSpPr/>
          <p:nvPr/>
        </p:nvSpPr>
        <p:spPr>
          <a:xfrm>
            <a:off x="6613525" y="2238375"/>
            <a:ext cx="706438" cy="727075"/>
          </a:xfrm>
          <a:prstGeom prst="ellipse">
            <a:avLst/>
          </a:prstGeom>
          <a:solidFill>
            <a:srgbClr val="66FF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A22EDF0-6723-E59E-BE11-A6325BF3A96A}"/>
              </a:ext>
            </a:extLst>
          </p:cNvPr>
          <p:cNvSpPr/>
          <p:nvPr/>
        </p:nvSpPr>
        <p:spPr>
          <a:xfrm>
            <a:off x="6645275" y="4991100"/>
            <a:ext cx="706438" cy="727075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1E1F58-E9A5-1F27-EAA8-77EC052C593D}"/>
              </a:ext>
            </a:extLst>
          </p:cNvPr>
          <p:cNvSpPr/>
          <p:nvPr/>
        </p:nvSpPr>
        <p:spPr>
          <a:xfrm>
            <a:off x="341313" y="5530850"/>
            <a:ext cx="708025" cy="72707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D0F7E9E-60A1-9F80-CD0D-6FE3FD9D74D4}"/>
              </a:ext>
            </a:extLst>
          </p:cNvPr>
          <p:cNvSpPr/>
          <p:nvPr/>
        </p:nvSpPr>
        <p:spPr>
          <a:xfrm>
            <a:off x="174625" y="3976688"/>
            <a:ext cx="708025" cy="727075"/>
          </a:xfrm>
          <a:prstGeom prst="ellipse">
            <a:avLst/>
          </a:prstGeom>
          <a:solidFill>
            <a:srgbClr val="00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merci">
            <a:extLst>
              <a:ext uri="{FF2B5EF4-FFF2-40B4-BE49-F238E27FC236}">
                <a16:creationId xmlns:a16="http://schemas.microsoft.com/office/drawing/2014/main" id="{C1BD0795-A369-FD23-1C67-BC2E266F1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3654" b="13526"/>
          <a:stretch>
            <a:fillRect/>
          </a:stretch>
        </p:blipFill>
        <p:spPr bwMode="auto">
          <a:xfrm>
            <a:off x="3955558" y="1133979"/>
            <a:ext cx="4280879" cy="1756258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5276421-EA1C-C8E8-5A28-AC88F46D525D}"/>
              </a:ext>
            </a:extLst>
          </p:cNvPr>
          <p:cNvSpPr/>
          <p:nvPr/>
        </p:nvSpPr>
        <p:spPr>
          <a:xfrm>
            <a:off x="3487670" y="4553903"/>
            <a:ext cx="5216657" cy="60039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olivier.meyrignac@aphp.fr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FB0DFA-8EE3-9DFD-1D5B-1875E78962B9}"/>
              </a:ext>
            </a:extLst>
          </p:cNvPr>
          <p:cNvSpPr/>
          <p:nvPr/>
        </p:nvSpPr>
        <p:spPr>
          <a:xfrm>
            <a:off x="3487670" y="5849772"/>
            <a:ext cx="5216657" cy="60039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alfredo.cantarinha@orange.fr</a:t>
            </a:r>
          </a:p>
        </p:txBody>
      </p:sp>
    </p:spTree>
    <p:extLst>
      <p:ext uri="{BB962C8B-B14F-4D97-AF65-F5344CB8AC3E}">
        <p14:creationId xmlns:p14="http://schemas.microsoft.com/office/powerpoint/2010/main" val="21682136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1581</Words>
  <Application>Microsoft Macintosh PowerPoint</Application>
  <PresentationFormat>Grand écran</PresentationFormat>
  <Paragraphs>346</Paragraphs>
  <Slides>42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3" baseType="lpstr">
      <vt:lpstr>Arial</vt:lpstr>
      <vt:lpstr>Calibri</vt:lpstr>
      <vt:lpstr>Calibri Light</vt:lpstr>
      <vt:lpstr>Century</vt:lpstr>
      <vt:lpstr>Edwardian Script ITC</vt:lpstr>
      <vt:lpstr>Gabriola</vt:lpstr>
      <vt:lpstr>Garamond</vt:lpstr>
      <vt:lpstr>Goudy Old Style</vt:lpstr>
      <vt:lpstr>Times New Roman</vt:lpstr>
      <vt:lpstr>Thème Office</vt:lpstr>
      <vt:lpstr>think-cell Folie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g-bct5324014</dc:creator>
  <cp:lastModifiedBy>Olivier Meyrignac</cp:lastModifiedBy>
  <cp:revision>35</cp:revision>
  <dcterms:created xsi:type="dcterms:W3CDTF">2025-11-22T19:14:30Z</dcterms:created>
  <dcterms:modified xsi:type="dcterms:W3CDTF">2026-02-27T11:13:40Z</dcterms:modified>
</cp:coreProperties>
</file>