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 autoAdjust="0"/>
    <p:restoredTop sz="91031" autoAdjust="0"/>
  </p:normalViewPr>
  <p:slideViewPr>
    <p:cSldViewPr snapToGrid="0">
      <p:cViewPr varScale="1">
        <p:scale>
          <a:sx n="61" d="100"/>
          <a:sy n="61" d="100"/>
        </p:scale>
        <p:origin x="7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3037D-9A90-432C-A5C3-560FE6E75BB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1B52A-8635-43AC-B716-4586D394E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979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1B52A-8635-43AC-B716-4586D394E9D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58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2901F-4993-C5DF-FB2C-1DCFACDB1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4D8646-822A-9B72-ED47-08E24CD8B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98E5BB-F644-60DE-B6D5-A8E8C07887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35C13F-1880-01DD-D9BA-DDA66A84F3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1B52A-8635-43AC-B716-4586D394E9D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898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CCA98-59AB-3F98-56AD-D1857A01C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46E91D-1B69-FA8B-791A-5337EB2CAF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0F4E33-A183-2C88-2086-94899A961F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437CA-C72F-2291-CD6F-8DCF06492F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1B52A-8635-43AC-B716-4586D394E9D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160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D860E-85E0-352A-9D49-ACAD0CD66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CFB616-E8B7-E179-5E7C-DC2BA8B24B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3CB27F-6170-92FE-0F49-76D1BF7C0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4560C-F233-F8E4-B8EA-BE98E3BFF5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1B52A-8635-43AC-B716-4586D394E9D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05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42FDD-3C22-D3AD-A7C7-9577D3B8B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BA5475-5BF6-F4DD-3F36-873AA265EB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0EE8D6-F327-EC19-895E-895B43E39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55AEA-BA5D-D57F-DEA8-85306B752A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1B52A-8635-43AC-B716-4586D394E9D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7738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778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803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649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603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152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515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614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1524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9263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095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772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665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3536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0068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600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921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58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D89E8C7-D49C-49C8-8CB0-3F034DFD4E5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A05F35B-1EF7-4CDA-A3A0-6D483840F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2923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399D9-DABF-BF9D-79F2-660242FF9D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4000" b="1" dirty="0">
                <a:solidFill>
                  <a:srgbClr val="FF0000"/>
                </a:solidFill>
              </a:rPr>
              <a:t>Imagerie normale et pathologique en post-gastrectomie carcinologique.</a:t>
            </a:r>
            <a:br>
              <a:rPr lang="fr-FR" dirty="0"/>
            </a:br>
            <a:endParaRPr lang="fr-F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5C9E24-0683-607F-5954-FD7244A6FB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8259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3C215-C28E-B1DA-1F18-0581432D1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13024EA-D914-9B36-05E3-D16DF2615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112522"/>
            <a:ext cx="8825658" cy="495660"/>
          </a:xfrm>
        </p:spPr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Aspects normaux post gastrectomies:</a:t>
            </a:r>
          </a:p>
          <a:p>
            <a:endParaRPr lang="fr-F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0048E1-48D1-CA6B-5E03-41F9BDBFA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604" y="1708377"/>
            <a:ext cx="3760237" cy="25232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05A8B7-F9D3-A2DE-AE01-9987A885FA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488" y="1708378"/>
            <a:ext cx="3591985" cy="25232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1221F9-06D1-F90A-DBBF-CC1FCE9A4B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93" y="1718536"/>
            <a:ext cx="3355503" cy="25131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E1BE6F8-5CD6-F810-26B9-3EFF108C63CA}"/>
              </a:ext>
            </a:extLst>
          </p:cNvPr>
          <p:cNvSpPr txBox="1"/>
          <p:nvPr/>
        </p:nvSpPr>
        <p:spPr>
          <a:xfrm>
            <a:off x="577124" y="1314327"/>
            <a:ext cx="9526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/>
              <a:t>GASTRECTOMIE TOTALE AVEC ANASTOMOSE OESO-JEJUNALE SUR ANSE JEJUNALE MONTEE EN Y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3A8356-EA8A-DC7B-B087-833E42BC61A1}"/>
              </a:ext>
            </a:extLst>
          </p:cNvPr>
          <p:cNvCxnSpPr>
            <a:cxnSpLocks/>
          </p:cNvCxnSpPr>
          <p:nvPr/>
        </p:nvCxnSpPr>
        <p:spPr>
          <a:xfrm>
            <a:off x="6187440" y="2387600"/>
            <a:ext cx="313482" cy="27611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6F303E9-F45C-0E7F-A4AE-049A04176C8D}"/>
              </a:ext>
            </a:extLst>
          </p:cNvPr>
          <p:cNvCxnSpPr>
            <a:cxnSpLocks/>
          </p:cNvCxnSpPr>
          <p:nvPr/>
        </p:nvCxnSpPr>
        <p:spPr>
          <a:xfrm>
            <a:off x="10079196" y="2625009"/>
            <a:ext cx="299720" cy="2879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7A401AC-0B01-B2D1-5AB4-D53AA731D0B1}"/>
              </a:ext>
            </a:extLst>
          </p:cNvPr>
          <p:cNvCxnSpPr>
            <a:cxnSpLocks/>
          </p:cNvCxnSpPr>
          <p:nvPr/>
        </p:nvCxnSpPr>
        <p:spPr>
          <a:xfrm>
            <a:off x="2062480" y="2768966"/>
            <a:ext cx="351998" cy="28426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188FA27-DC19-17A7-41DC-A6A1960DE396}"/>
              </a:ext>
            </a:extLst>
          </p:cNvPr>
          <p:cNvSpPr txBox="1"/>
          <p:nvPr/>
        </p:nvSpPr>
        <p:spPr>
          <a:xfrm>
            <a:off x="577124" y="4241798"/>
            <a:ext cx="828944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Patiente suivie pour ADK gastrique proximale ayant subi une gastrectomie totale. </a:t>
            </a:r>
          </a:p>
          <a:p>
            <a:r>
              <a:rPr lang="fr-FR" sz="1600" dirty="0"/>
              <a:t>Le </a:t>
            </a:r>
            <a:r>
              <a:rPr lang="fr-FR" sz="1600" dirty="0" err="1"/>
              <a:t>retablissement</a:t>
            </a:r>
            <a:r>
              <a:rPr lang="fr-FR" sz="1600" dirty="0"/>
              <a:t> de continuité est fait comme suit : </a:t>
            </a:r>
          </a:p>
          <a:p>
            <a:r>
              <a:rPr lang="fr-FR" sz="1600" dirty="0"/>
              <a:t>- anastomose </a:t>
            </a:r>
            <a:r>
              <a:rPr lang="fr-FR" sz="1600" dirty="0" err="1"/>
              <a:t>oeso</a:t>
            </a:r>
            <a:r>
              <a:rPr lang="fr-FR" sz="1600" dirty="0"/>
              <a:t> </a:t>
            </a:r>
            <a:r>
              <a:rPr lang="fr-FR" sz="1600" dirty="0" err="1"/>
              <a:t>jejunale</a:t>
            </a:r>
            <a:r>
              <a:rPr lang="fr-FR" sz="1600" dirty="0"/>
              <a:t> </a:t>
            </a:r>
            <a:r>
              <a:rPr lang="fr-FR" sz="1600" dirty="0" err="1"/>
              <a:t>termino</a:t>
            </a:r>
            <a:r>
              <a:rPr lang="fr-FR" sz="1600" dirty="0"/>
              <a:t> latérale( la </a:t>
            </a:r>
            <a:r>
              <a:rPr lang="fr-FR" sz="1600" dirty="0" err="1"/>
              <a:t>fléche</a:t>
            </a:r>
            <a:r>
              <a:rPr lang="fr-FR" sz="1600" dirty="0"/>
              <a:t> jaune).</a:t>
            </a:r>
          </a:p>
          <a:p>
            <a:r>
              <a:rPr lang="fr-FR" sz="1600" dirty="0"/>
              <a:t>- anastomose </a:t>
            </a:r>
            <a:r>
              <a:rPr lang="fr-FR" sz="1600" dirty="0" err="1"/>
              <a:t>jéjuno</a:t>
            </a:r>
            <a:r>
              <a:rPr lang="fr-FR" sz="1600" dirty="0"/>
              <a:t> </a:t>
            </a:r>
            <a:r>
              <a:rPr lang="fr-FR" sz="1600" dirty="0" err="1"/>
              <a:t>jéujnale</a:t>
            </a:r>
            <a:r>
              <a:rPr lang="fr-FR" sz="1600" dirty="0"/>
              <a:t> avec montée d’anse jéjunale (flèche bleue)</a:t>
            </a:r>
          </a:p>
          <a:p>
            <a:r>
              <a:rPr lang="fr-FR" sz="1600" dirty="0"/>
              <a:t>- anastomose </a:t>
            </a:r>
            <a:r>
              <a:rPr lang="fr-FR" sz="1600" dirty="0" err="1"/>
              <a:t>biliodigestive</a:t>
            </a:r>
            <a:r>
              <a:rPr lang="fr-FR" sz="1600" dirty="0"/>
              <a:t> pour dérivation biliaire (la flèche rose).</a:t>
            </a:r>
          </a:p>
          <a:p>
            <a:endParaRPr lang="fr-FR" sz="1600" dirty="0"/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19603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6B02-2172-987C-2CC6-63F15D239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EFFDB0B-4A86-2426-FCA8-147788FD32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251" y="4305835"/>
            <a:ext cx="7416799" cy="861420"/>
          </a:xfrm>
        </p:spPr>
        <p:txBody>
          <a:bodyPr>
            <a:noAutofit/>
          </a:bodyPr>
          <a:lstStyle/>
          <a:p>
            <a:r>
              <a:rPr lang="fr-FR" sz="1400" dirty="0">
                <a:solidFill>
                  <a:schemeClr val="tx1"/>
                </a:solidFill>
              </a:rPr>
              <a:t>Patient  suivi pour ADK gastrique proximal ayant subi une gastrectomie partielle </a:t>
            </a:r>
            <a:r>
              <a:rPr lang="fr-FR" sz="1400" b="0" i="0" dirty="0">
                <a:solidFill>
                  <a:srgbClr val="202124"/>
                </a:solidFill>
                <a:effectLst/>
                <a:latin typeface="Google Sans"/>
              </a:rPr>
              <a:t>4/5</a:t>
            </a:r>
            <a:r>
              <a:rPr lang="fr-FR" sz="1400" baseline="30000" dirty="0">
                <a:solidFill>
                  <a:srgbClr val="202124"/>
                </a:solidFill>
                <a:latin typeface="Google Sans"/>
              </a:rPr>
              <a:t>ième</a:t>
            </a:r>
            <a:r>
              <a:rPr lang="fr-FR" sz="1400" b="0" i="0" dirty="0">
                <a:solidFill>
                  <a:srgbClr val="202124"/>
                </a:solidFill>
                <a:effectLst/>
                <a:latin typeface="Google Sans"/>
              </a:rPr>
              <a:t>– </a:t>
            </a:r>
            <a:r>
              <a:rPr lang="fr-FR" sz="1400" b="0" i="0" dirty="0" err="1">
                <a:solidFill>
                  <a:srgbClr val="202124"/>
                </a:solidFill>
                <a:effectLst/>
                <a:latin typeface="Google Sans"/>
              </a:rPr>
              <a:t>a</a:t>
            </a:r>
            <a:r>
              <a:rPr lang="fr-FR" sz="1400" dirty="0" err="1">
                <a:solidFill>
                  <a:schemeClr val="tx1"/>
                </a:solidFill>
              </a:rPr>
              <a:t>ntrectomie</a:t>
            </a:r>
            <a:r>
              <a:rPr lang="fr-FR" sz="1400" dirty="0">
                <a:solidFill>
                  <a:schemeClr val="tx1"/>
                </a:solidFill>
              </a:rPr>
              <a:t> – </a:t>
            </a:r>
            <a:r>
              <a:rPr lang="fr-FR" sz="1400" dirty="0" err="1">
                <a:solidFill>
                  <a:schemeClr val="tx1"/>
                </a:solidFill>
              </a:rPr>
              <a:t>antro-pyloro-duodenectomie</a:t>
            </a:r>
            <a:r>
              <a:rPr lang="fr-FR" sz="1400" dirty="0">
                <a:solidFill>
                  <a:schemeClr val="tx1"/>
                </a:solidFill>
              </a:rPr>
              <a:t> ( le premier cliché) </a:t>
            </a:r>
          </a:p>
          <a:p>
            <a:r>
              <a:rPr lang="fr-FR" sz="1400" dirty="0">
                <a:solidFill>
                  <a:schemeClr val="tx1"/>
                </a:solidFill>
              </a:rPr>
              <a:t>Le rétablissement de continuité est fait comme suit : </a:t>
            </a:r>
          </a:p>
          <a:p>
            <a:r>
              <a:rPr lang="fr-FR" sz="1400" dirty="0">
                <a:solidFill>
                  <a:schemeClr val="tx1"/>
                </a:solidFill>
              </a:rPr>
              <a:t>- anastomose gastro jéjunale gastro latérale sur anse en Y ( LA </a:t>
            </a:r>
            <a:r>
              <a:rPr lang="fr-FR" sz="1400" dirty="0" err="1">
                <a:solidFill>
                  <a:schemeClr val="tx1"/>
                </a:solidFill>
              </a:rPr>
              <a:t>fleche</a:t>
            </a:r>
            <a:r>
              <a:rPr lang="fr-FR" sz="1400" dirty="0">
                <a:solidFill>
                  <a:schemeClr val="tx1"/>
                </a:solidFill>
              </a:rPr>
              <a:t> bleue).</a:t>
            </a:r>
          </a:p>
          <a:p>
            <a:r>
              <a:rPr lang="fr-FR" sz="1400" dirty="0">
                <a:solidFill>
                  <a:schemeClr val="tx1"/>
                </a:solidFill>
              </a:rPr>
              <a:t>- anastomose </a:t>
            </a:r>
            <a:r>
              <a:rPr lang="fr-FR" sz="1400" dirty="0" err="1">
                <a:solidFill>
                  <a:schemeClr val="tx1"/>
                </a:solidFill>
              </a:rPr>
              <a:t>biliodigestive</a:t>
            </a:r>
            <a:r>
              <a:rPr lang="fr-FR" sz="1400" dirty="0">
                <a:solidFill>
                  <a:schemeClr val="tx1"/>
                </a:solidFill>
              </a:rPr>
              <a:t> pour dérivation biliaire (la flèche rouge).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endParaRPr lang="fr-FR" sz="1400" dirty="0">
              <a:solidFill>
                <a:schemeClr val="tx1"/>
              </a:solidFill>
            </a:endParaRPr>
          </a:p>
          <a:p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4645BB9-2C1D-24CF-33CB-09EEDC7329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2" y="688457"/>
            <a:ext cx="3867732" cy="309507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CB6FD47-B63B-A2D1-4B84-E355501DD2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350" y="3783530"/>
            <a:ext cx="4139315" cy="32772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3C296BA-AA71-F22E-414E-A406710785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97" b="11871"/>
          <a:stretch/>
        </p:blipFill>
        <p:spPr>
          <a:xfrm>
            <a:off x="8030893" y="688454"/>
            <a:ext cx="4095772" cy="306408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3EC5AE7-8AC6-92A1-416A-5DEEFB4D34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709" y="742452"/>
            <a:ext cx="3996748" cy="3095074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22E1CC04-32B2-25FC-CAE9-2E122886F5B7}"/>
              </a:ext>
            </a:extLst>
          </p:cNvPr>
          <p:cNvSpPr txBox="1">
            <a:spLocks/>
          </p:cNvSpPr>
          <p:nvPr/>
        </p:nvSpPr>
        <p:spPr bwMode="gray">
          <a:xfrm>
            <a:off x="1683171" y="5769"/>
            <a:ext cx="8825658" cy="4956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Aspects normaux post gastrectomies:</a:t>
            </a:r>
          </a:p>
          <a:p>
            <a:endParaRPr lang="fr-F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9F78117-40B0-E552-FBD8-7A3C40A1ACA7}"/>
              </a:ext>
            </a:extLst>
          </p:cNvPr>
          <p:cNvCxnSpPr>
            <a:cxnSpLocks/>
          </p:cNvCxnSpPr>
          <p:nvPr/>
        </p:nvCxnSpPr>
        <p:spPr>
          <a:xfrm>
            <a:off x="6096000" y="1364418"/>
            <a:ext cx="313482" cy="27611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F69E23C-FCB0-E8CC-3210-C4728F07426F}"/>
              </a:ext>
            </a:extLst>
          </p:cNvPr>
          <p:cNvCxnSpPr>
            <a:cxnSpLocks/>
          </p:cNvCxnSpPr>
          <p:nvPr/>
        </p:nvCxnSpPr>
        <p:spPr>
          <a:xfrm flipH="1">
            <a:off x="10921358" y="1502473"/>
            <a:ext cx="203842" cy="41416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DAC7267-4D39-DBD6-1CA0-A4E63DFB7D8C}"/>
              </a:ext>
            </a:extLst>
          </p:cNvPr>
          <p:cNvCxnSpPr>
            <a:cxnSpLocks/>
          </p:cNvCxnSpPr>
          <p:nvPr/>
        </p:nvCxnSpPr>
        <p:spPr>
          <a:xfrm>
            <a:off x="9992363" y="4643120"/>
            <a:ext cx="313482" cy="27611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CDE308A-9F11-9A3A-E590-66F01A441EF0}"/>
              </a:ext>
            </a:extLst>
          </p:cNvPr>
          <p:cNvCxnSpPr>
            <a:cxnSpLocks/>
          </p:cNvCxnSpPr>
          <p:nvPr/>
        </p:nvCxnSpPr>
        <p:spPr>
          <a:xfrm>
            <a:off x="9204960" y="5041539"/>
            <a:ext cx="313482" cy="27611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20C06A7-F749-C709-BD51-9FB2AC454061}"/>
              </a:ext>
            </a:extLst>
          </p:cNvPr>
          <p:cNvSpPr txBox="1"/>
          <p:nvPr/>
        </p:nvSpPr>
        <p:spPr>
          <a:xfrm>
            <a:off x="313482" y="253599"/>
            <a:ext cx="10943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/>
              <a:t>GASTRECTOMIE PARTIELLE AVEC ANASTOMOSE GASTROJEJUNALE SUR ANSE EN Y</a:t>
            </a:r>
          </a:p>
        </p:txBody>
      </p:sp>
    </p:spTree>
    <p:extLst>
      <p:ext uri="{BB962C8B-B14F-4D97-AF65-F5344CB8AC3E}">
        <p14:creationId xmlns:p14="http://schemas.microsoft.com/office/powerpoint/2010/main" val="165145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6C89A-4EC0-DEB6-CA12-615D637AF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D6A5B2B-7657-D79B-333A-987932B23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760" y="1856857"/>
            <a:ext cx="3565457" cy="2403839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37411252-3071-BF46-D3EC-5F486D98CC41}"/>
              </a:ext>
            </a:extLst>
          </p:cNvPr>
          <p:cNvSpPr txBox="1">
            <a:spLocks/>
          </p:cNvSpPr>
          <p:nvPr/>
        </p:nvSpPr>
        <p:spPr bwMode="gray">
          <a:xfrm>
            <a:off x="1683171" y="5769"/>
            <a:ext cx="8825658" cy="4956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Les complications post gastrectomie</a:t>
            </a:r>
          </a:p>
          <a:p>
            <a:endParaRPr lang="fr-F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143DCF-97F2-4604-6E49-FC2365E296D5}"/>
              </a:ext>
            </a:extLst>
          </p:cNvPr>
          <p:cNvSpPr txBox="1"/>
          <p:nvPr/>
        </p:nvSpPr>
        <p:spPr>
          <a:xfrm>
            <a:off x="93376" y="384749"/>
            <a:ext cx="3706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/>
              <a:t>LES COMPLICATIONS PRECOCES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E7B9F4-34CE-AE19-59D9-5FF1DEAE9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08067"/>
            <a:ext cx="2651760" cy="33441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A047C2-1D82-BE2C-52B1-52EF184BC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760" y="4260696"/>
            <a:ext cx="3565457" cy="259153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165F20A-458B-C632-A943-276741B60FFA}"/>
              </a:ext>
            </a:extLst>
          </p:cNvPr>
          <p:cNvCxnSpPr>
            <a:cxnSpLocks/>
          </p:cNvCxnSpPr>
          <p:nvPr/>
        </p:nvCxnSpPr>
        <p:spPr>
          <a:xfrm flipH="1">
            <a:off x="695221" y="4551680"/>
            <a:ext cx="249659" cy="28845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11C0C0A-8F5F-15D1-49CB-E1A8D6DB7D93}"/>
              </a:ext>
            </a:extLst>
          </p:cNvPr>
          <p:cNvCxnSpPr>
            <a:cxnSpLocks/>
          </p:cNvCxnSpPr>
          <p:nvPr/>
        </p:nvCxnSpPr>
        <p:spPr>
          <a:xfrm flipH="1" flipV="1">
            <a:off x="4815639" y="3242044"/>
            <a:ext cx="240304" cy="186956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0DA23D4-8DDA-F1D4-400B-542007D07E31}"/>
              </a:ext>
            </a:extLst>
          </p:cNvPr>
          <p:cNvCxnSpPr>
            <a:cxnSpLocks/>
          </p:cNvCxnSpPr>
          <p:nvPr/>
        </p:nvCxnSpPr>
        <p:spPr>
          <a:xfrm flipH="1" flipV="1">
            <a:off x="4447205" y="3335522"/>
            <a:ext cx="280139" cy="23368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A817E15-914C-214F-3FB1-603657688C76}"/>
              </a:ext>
            </a:extLst>
          </p:cNvPr>
          <p:cNvCxnSpPr>
            <a:cxnSpLocks/>
          </p:cNvCxnSpPr>
          <p:nvPr/>
        </p:nvCxnSpPr>
        <p:spPr>
          <a:xfrm flipH="1" flipV="1">
            <a:off x="3548010" y="5437451"/>
            <a:ext cx="251830" cy="20142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CE9C15D-6E7F-FD80-1D86-009AC947B14A}"/>
              </a:ext>
            </a:extLst>
          </p:cNvPr>
          <p:cNvSpPr txBox="1"/>
          <p:nvPr/>
        </p:nvSpPr>
        <p:spPr>
          <a:xfrm>
            <a:off x="0" y="693863"/>
            <a:ext cx="6075702" cy="1169551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fr-FR" sz="1400" b="1" dirty="0"/>
              <a:t>Lâchage de l’anastomose </a:t>
            </a:r>
            <a:r>
              <a:rPr lang="fr-FR" sz="1400" b="1" dirty="0" err="1"/>
              <a:t>oeso</a:t>
            </a:r>
            <a:r>
              <a:rPr lang="fr-FR" sz="1400" b="1" dirty="0"/>
              <a:t>-jéjunale:</a:t>
            </a:r>
          </a:p>
          <a:p>
            <a:r>
              <a:rPr lang="fr-FR" sz="1400" dirty="0"/>
              <a:t>Individualisation d’une désunion de l’anastomose (FLECHES BLEUES)</a:t>
            </a:r>
          </a:p>
          <a:p>
            <a:r>
              <a:rPr lang="fr-FR" sz="1400" dirty="0"/>
              <a:t>Avec extravasation de la </a:t>
            </a:r>
            <a:r>
              <a:rPr lang="fr-FR" sz="1400" dirty="0" err="1"/>
              <a:t>gastrograffine</a:t>
            </a:r>
            <a:r>
              <a:rPr lang="fr-FR" sz="1400" dirty="0"/>
              <a:t> en </a:t>
            </a:r>
            <a:r>
              <a:rPr lang="fr-FR" sz="1400" dirty="0" err="1"/>
              <a:t>intrapéritoneal</a:t>
            </a:r>
            <a:endParaRPr lang="fr-FR" sz="1400" dirty="0"/>
          </a:p>
          <a:p>
            <a:r>
              <a:rPr lang="fr-FR" sz="1400" dirty="0"/>
              <a:t>Avec volumineuse collection (FLECHE ROUGE)</a:t>
            </a:r>
          </a:p>
          <a:p>
            <a:endParaRPr lang="fr-FR" sz="1400" b="1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1A36331-1E19-00F3-8800-C2D8CA478B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4980" y="1278638"/>
            <a:ext cx="3637063" cy="25923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83B4740-9EB4-3D83-BDC1-7D76C7D12808}"/>
              </a:ext>
            </a:extLst>
          </p:cNvPr>
          <p:cNvSpPr txBox="1"/>
          <p:nvPr/>
        </p:nvSpPr>
        <p:spPr>
          <a:xfrm>
            <a:off x="6601685" y="501429"/>
            <a:ext cx="5623655" cy="95410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fr-FR" sz="1400" b="1" dirty="0"/>
              <a:t>PANCREATITE POST OPERATOIRE </a:t>
            </a:r>
          </a:p>
          <a:p>
            <a:r>
              <a:rPr lang="fr-FR" sz="1400" dirty="0"/>
              <a:t>TUMEFACTION DE LA QUEUE DU PANCREAS AVEC PERTE DE SES </a:t>
            </a:r>
          </a:p>
          <a:p>
            <a:r>
              <a:rPr lang="fr-FR" sz="1400" dirty="0"/>
              <a:t>LOBULATIONS AVEC INFILTRATION DE LA GRAISSE AUTOURS </a:t>
            </a:r>
          </a:p>
          <a:p>
            <a:r>
              <a:rPr lang="fr-FR" sz="1400" dirty="0"/>
              <a:t>(FLECHE VERTE)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E2089FE-9AAF-9825-B284-414FE25FCA54}"/>
              </a:ext>
            </a:extLst>
          </p:cNvPr>
          <p:cNvCxnSpPr>
            <a:cxnSpLocks/>
          </p:cNvCxnSpPr>
          <p:nvPr/>
        </p:nvCxnSpPr>
        <p:spPr>
          <a:xfrm flipV="1">
            <a:off x="9657351" y="2528318"/>
            <a:ext cx="306978" cy="234441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3A5B04F8-AF7B-4990-29B9-0BBB2BE65A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541" y="4260696"/>
            <a:ext cx="3716238" cy="259153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C455034-D1AF-55E2-52F4-D36CA844634A}"/>
              </a:ext>
            </a:extLst>
          </p:cNvPr>
          <p:cNvSpPr txBox="1"/>
          <p:nvPr/>
        </p:nvSpPr>
        <p:spPr>
          <a:xfrm>
            <a:off x="6827520" y="3776780"/>
            <a:ext cx="5013352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fr-FR" sz="1400" b="1" dirty="0"/>
              <a:t>BULLES DE PNEUMOPERITOINE ACCOLEES AU SITE DE L ANASTOMOSE FAISANT SUSPECTER UNE FISTULE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6A42DD9-6912-288C-0B05-9F798EFB68DF}"/>
              </a:ext>
            </a:extLst>
          </p:cNvPr>
          <p:cNvSpPr/>
          <p:nvPr/>
        </p:nvSpPr>
        <p:spPr>
          <a:xfrm>
            <a:off x="8757920" y="5180149"/>
            <a:ext cx="782320" cy="52322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000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4983A-3E4A-E099-40FA-8811D2C76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0678AAE-F27D-2D06-DF4A-810A12AF34A7}"/>
              </a:ext>
            </a:extLst>
          </p:cNvPr>
          <p:cNvSpPr txBox="1"/>
          <p:nvPr/>
        </p:nvSpPr>
        <p:spPr>
          <a:xfrm>
            <a:off x="19642" y="0"/>
            <a:ext cx="4947920" cy="116955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fr-FR" sz="1400" b="1" dirty="0"/>
              <a:t>LA PARESIE GASTRIQUE </a:t>
            </a:r>
          </a:p>
          <a:p>
            <a:r>
              <a:rPr lang="fr-FR" sz="1400" dirty="0"/>
              <a:t>ABSENCE DE PASSAGE DE LA GASTROGRFFINE </a:t>
            </a:r>
          </a:p>
          <a:p>
            <a:r>
              <a:rPr lang="fr-FR" sz="1400" dirty="0"/>
              <a:t>A TRAVERS LA FILIERE ANTROPYLORIQUE ( FLECHE JAUNE) AVEC DILATATION DE L ESTOMAC</a:t>
            </a:r>
          </a:p>
          <a:p>
            <a:endParaRPr lang="fr-FR" sz="1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7E6A07-9718-BF75-3AEA-87B57E2D7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075" y="966233"/>
            <a:ext cx="4075211" cy="29877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9CD10F-3D31-DE5D-88F9-50E23D04E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4" y="958773"/>
            <a:ext cx="2561914" cy="32512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4F08ADC-678A-A3DC-05F4-59647BA8309B}"/>
              </a:ext>
            </a:extLst>
          </p:cNvPr>
          <p:cNvCxnSpPr>
            <a:cxnSpLocks/>
          </p:cNvCxnSpPr>
          <p:nvPr/>
        </p:nvCxnSpPr>
        <p:spPr>
          <a:xfrm>
            <a:off x="3366960" y="1362571"/>
            <a:ext cx="313482" cy="27611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9D1CEBF-0A6F-C2E1-47E8-D39C697FCCBE}"/>
              </a:ext>
            </a:extLst>
          </p:cNvPr>
          <p:cNvCxnSpPr>
            <a:cxnSpLocks/>
          </p:cNvCxnSpPr>
          <p:nvPr/>
        </p:nvCxnSpPr>
        <p:spPr>
          <a:xfrm>
            <a:off x="1078426" y="2413650"/>
            <a:ext cx="313482" cy="27611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806B51B-5E9A-51AE-03AC-3394A80D13FE}"/>
              </a:ext>
            </a:extLst>
          </p:cNvPr>
          <p:cNvSpPr txBox="1"/>
          <p:nvPr/>
        </p:nvSpPr>
        <p:spPr>
          <a:xfrm>
            <a:off x="6989476" y="0"/>
            <a:ext cx="3558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2060"/>
                </a:solidFill>
              </a:rPr>
              <a:t>LES COMPLICATIONS TARDIVES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094A56E-7191-A76E-DCE9-877EC99614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441" y="1163561"/>
            <a:ext cx="4050200" cy="28416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6A83C8E-9532-0218-7432-9935BC0933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94" y="966233"/>
            <a:ext cx="2809515" cy="32628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D092CC6-823A-3B4E-09BD-3CEFF7068576}"/>
              </a:ext>
            </a:extLst>
          </p:cNvPr>
          <p:cNvSpPr txBox="1"/>
          <p:nvPr/>
        </p:nvSpPr>
        <p:spPr>
          <a:xfrm>
            <a:off x="6031205" y="408464"/>
            <a:ext cx="591896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b="1" dirty="0"/>
              <a:t>SYNDROME DE L ANSE AFFERENTE </a:t>
            </a:r>
          </a:p>
          <a:p>
            <a:r>
              <a:rPr lang="fr-FR" sz="1400" dirty="0"/>
              <a:t>DILATATION DE L ANSE AFFERENTE AVEC EPAISSISSEMENT PARIETAL DANS LE CADRE D OCCLUSION INTESTINALE </a:t>
            </a:r>
          </a:p>
          <a:p>
            <a:endParaRPr lang="fr-FR" sz="14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A0AED80-5302-C7EE-4018-B2AA705C63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305" y="4147035"/>
            <a:ext cx="3628449" cy="28416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93AFB62-56B1-D132-7256-F1093BDB8C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823" y="4154557"/>
            <a:ext cx="3502097" cy="28582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F4D8CF4-E2F7-B51F-F952-5DACF545D000}"/>
              </a:ext>
            </a:extLst>
          </p:cNvPr>
          <p:cNvSpPr txBox="1"/>
          <p:nvPr/>
        </p:nvSpPr>
        <p:spPr>
          <a:xfrm>
            <a:off x="2578958" y="3967491"/>
            <a:ext cx="715796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LITHIASE VESICULAIRE EVOQUANT UNE STASE BILIAIRE APRES GASTRECTOMIE PARITELLE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F99B1C8-52AC-233A-37EE-3BE6F0359755}"/>
              </a:ext>
            </a:extLst>
          </p:cNvPr>
          <p:cNvSpPr/>
          <p:nvPr/>
        </p:nvSpPr>
        <p:spPr>
          <a:xfrm>
            <a:off x="7135087" y="4851808"/>
            <a:ext cx="571500" cy="71603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754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Custom 2">
      <a:dk1>
        <a:sysClr val="windowText" lastClr="000000"/>
      </a:dk1>
      <a:lt1>
        <a:sysClr val="window" lastClr="FFFFFF"/>
      </a:lt1>
      <a:dk2>
        <a:srgbClr val="F9DFD8"/>
      </a:dk2>
      <a:lt2>
        <a:srgbClr val="EBEBEB"/>
      </a:lt2>
      <a:accent1>
        <a:srgbClr val="B31166"/>
      </a:accent1>
      <a:accent2>
        <a:srgbClr val="F3B1C5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891</TotalTime>
  <Words>281</Words>
  <Application>Microsoft Office PowerPoint</Application>
  <PresentationFormat>Widescreen</PresentationFormat>
  <Paragraphs>38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Google Sans</vt:lpstr>
      <vt:lpstr>Wingdings 3</vt:lpstr>
      <vt:lpstr>Ion Boardroom</vt:lpstr>
      <vt:lpstr>Imagerie normale et pathologique en post-gastrectomie carcinologique.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fatma elmabrouk</dc:creator>
  <cp:lastModifiedBy>fatma elmabrouk</cp:lastModifiedBy>
  <cp:revision>15</cp:revision>
  <dcterms:created xsi:type="dcterms:W3CDTF">2024-03-06T21:42:42Z</dcterms:created>
  <dcterms:modified xsi:type="dcterms:W3CDTF">2026-02-28T16:40:41Z</dcterms:modified>
</cp:coreProperties>
</file>