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4" r:id="rId5"/>
    <p:sldId id="257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E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6" autoAdjust="0"/>
    <p:restoredTop sz="94677"/>
  </p:normalViewPr>
  <p:slideViewPr>
    <p:cSldViewPr snapToGrid="0">
      <p:cViewPr varScale="1">
        <p:scale>
          <a:sx n="85" d="100"/>
          <a:sy n="85" d="100"/>
        </p:scale>
        <p:origin x="19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1A036-6B10-43F6-AD41-22C97E46ECC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5DB84-0CA3-459E-BC78-53CCCE199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834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Titr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F216121-1D61-19F4-1542-CD3991F03C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10850" y="0"/>
            <a:ext cx="1514475" cy="153529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70E541-4313-5A70-C33B-92B325646D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3" r="290"/>
          <a:stretch>
            <a:fillRect/>
          </a:stretch>
        </p:blipFill>
        <p:spPr>
          <a:xfrm>
            <a:off x="0" y="123937"/>
            <a:ext cx="3386306" cy="198714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9BA564F-7783-0C0F-F908-CFAFD2FA0E22}"/>
              </a:ext>
            </a:extLst>
          </p:cNvPr>
          <p:cNvSpPr txBox="1"/>
          <p:nvPr userDrawn="1"/>
        </p:nvSpPr>
        <p:spPr>
          <a:xfrm>
            <a:off x="651722" y="123937"/>
            <a:ext cx="386461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cap="all" dirty="0">
                <a:solidFill>
                  <a:srgbClr val="002060"/>
                </a:solidFill>
                <a:latin typeface="Aptos" panose="020B0004020202020204" pitchFamily="34" charset="0"/>
              </a:rPr>
              <a:t>La radiologie</a:t>
            </a:r>
          </a:p>
          <a:p>
            <a:r>
              <a:rPr lang="fr-FR" sz="2000" b="1" cap="all" dirty="0">
                <a:solidFill>
                  <a:srgbClr val="002060"/>
                </a:solidFill>
                <a:latin typeface="Aptos" panose="020B0004020202020204" pitchFamily="34" charset="0"/>
              </a:rPr>
              <a:t>LES IMAGES D’UNE VIE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7C7EA9-CCC2-E6EF-6181-6EC767BF16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 cap="all" baseline="0">
                <a:solidFill>
                  <a:srgbClr val="00008E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61DF89-E94C-4CD2-3F94-09C638EEBF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66850" y="4150678"/>
            <a:ext cx="9144000" cy="1655762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rgbClr val="00008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z="3600" dirty="0">
                <a:solidFill>
                  <a:srgbClr val="0000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Auteur, affiliations</a:t>
            </a:r>
          </a:p>
        </p:txBody>
      </p:sp>
    </p:spTree>
    <p:extLst>
      <p:ext uri="{BB962C8B-B14F-4D97-AF65-F5344CB8AC3E}">
        <p14:creationId xmlns:p14="http://schemas.microsoft.com/office/powerpoint/2010/main" val="1853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Présentation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91C7DFA-10A6-B2D3-1703-A954FF2670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latin typeface="Arial" panose="020B0604020202020204" pitchFamily="34" charset="0"/>
              </a:defRPr>
            </a:lvl1pPr>
          </a:lstStyle>
          <a:p>
            <a:r>
              <a:rPr lang="fr-FR" dirty="0"/>
              <a:t>Cliquer pour ajouter du texte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81AA3C-88B9-30F2-17A0-050E0FBC16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79187"/>
            <a:ext cx="10515600" cy="9162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rgbClr val="00008E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Cliquer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290205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Messages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9BBAC37-3FF7-A5DE-8A4F-A5068C2E6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2371" y="0"/>
            <a:ext cx="962954" cy="9761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1A9A45-D3E9-D0EE-48B9-16F007A9F4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2" r="290"/>
          <a:stretch>
            <a:fillRect/>
          </a:stretch>
        </p:blipFill>
        <p:spPr>
          <a:xfrm>
            <a:off x="0" y="143652"/>
            <a:ext cx="2179260" cy="129021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8B22A0B7-119E-78B3-1035-E123275D86CE}"/>
              </a:ext>
            </a:extLst>
          </p:cNvPr>
          <p:cNvSpPr txBox="1"/>
          <p:nvPr userDrawn="1"/>
        </p:nvSpPr>
        <p:spPr>
          <a:xfrm>
            <a:off x="333759" y="105552"/>
            <a:ext cx="217610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cap="all" dirty="0">
                <a:solidFill>
                  <a:srgbClr val="002060"/>
                </a:solidFill>
                <a:latin typeface="Aptos" panose="020B0004020202020204" pitchFamily="34" charset="0"/>
              </a:rPr>
              <a:t>La radiologie</a:t>
            </a:r>
          </a:p>
          <a:p>
            <a:r>
              <a:rPr lang="fr-FR" sz="1400" b="1" cap="all" dirty="0">
                <a:solidFill>
                  <a:srgbClr val="002060"/>
                </a:solidFill>
                <a:latin typeface="Aptos" panose="020B0004020202020204" pitchFamily="34" charset="0"/>
              </a:rPr>
              <a:t>LES IMAGES D’UNE VIE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96813F-3229-350B-8455-1C16D5E1CFA7}"/>
              </a:ext>
            </a:extLst>
          </p:cNvPr>
          <p:cNvSpPr txBox="1"/>
          <p:nvPr userDrawn="1"/>
        </p:nvSpPr>
        <p:spPr>
          <a:xfrm>
            <a:off x="1671290" y="1794067"/>
            <a:ext cx="86292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0000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Les 3 messages qui comptent »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129227-D479-1BAB-5FCC-7017BFC919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40669" y="3220318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rgbClr val="00008E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#1 - Cliquer pour ajouter du texte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25DD664-2013-B0B7-73D8-E1AD037AA6D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840669" y="4085810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rgbClr val="00008E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#2 - Cliquer pour ajouter du texte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B669DEC-D97E-AECD-3A6F-4AB4FBFA3F2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840669" y="4951302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rgbClr val="00008E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#3 - Cliquer pour ajouter du texte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7D0123-2D57-C5DD-1033-25EE8DB96C17}"/>
              </a:ext>
            </a:extLst>
          </p:cNvPr>
          <p:cNvSpPr/>
          <p:nvPr userDrawn="1"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habits, dessin humoristique, Visage humain, manche&#10;&#10;Le contenu généré par l’IA peut être incorrect.">
            <a:extLst>
              <a:ext uri="{FF2B5EF4-FFF2-40B4-BE49-F238E27FC236}">
                <a16:creationId xmlns:a16="http://schemas.microsoft.com/office/drawing/2014/main" id="{9E0A871E-B1DC-CC4C-DF44-8621F680A35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920281"/>
            <a:ext cx="1654931" cy="170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Titre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25E028-39B0-EB91-0A45-97FE43021DF6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D8CB6E-A3F0-29CD-E765-6A74D0A235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9202" y="27560"/>
            <a:ext cx="1475310" cy="1480227"/>
          </a:xfrm>
          <a:prstGeom prst="rect">
            <a:avLst/>
          </a:prstGeom>
        </p:spPr>
      </p:pic>
      <p:pic>
        <p:nvPicPr>
          <p:cNvPr id="5" name="Image 4" descr="Une image contenant capture d’écran, art, nuit&#10;&#10;Le contenu généré par l’IA peut être incorrect.">
            <a:extLst>
              <a:ext uri="{FF2B5EF4-FFF2-40B4-BE49-F238E27FC236}">
                <a16:creationId xmlns:a16="http://schemas.microsoft.com/office/drawing/2014/main" id="{686B6612-6BF6-4E27-51D2-1942D88B63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9"/>
          <a:stretch>
            <a:fillRect/>
          </a:stretch>
        </p:blipFill>
        <p:spPr>
          <a:xfrm>
            <a:off x="-1" y="115631"/>
            <a:ext cx="3386306" cy="197167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9BA564F-7783-0C0F-F908-CFAFD2FA0E22}"/>
              </a:ext>
            </a:extLst>
          </p:cNvPr>
          <p:cNvSpPr txBox="1"/>
          <p:nvPr userDrawn="1"/>
        </p:nvSpPr>
        <p:spPr>
          <a:xfrm>
            <a:off x="778944" y="169333"/>
            <a:ext cx="327622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cap="all" baseline="0" dirty="0">
                <a:solidFill>
                  <a:schemeClr val="bg1"/>
                </a:solidFill>
                <a:latin typeface="Aptos" panose="020B0004020202020204" pitchFamily="34" charset="0"/>
              </a:rPr>
              <a:t>La radiologie</a:t>
            </a:r>
          </a:p>
          <a:p>
            <a:r>
              <a:rPr lang="fr-FR" sz="2000" b="1" cap="all" baseline="0" dirty="0">
                <a:solidFill>
                  <a:schemeClr val="bg1"/>
                </a:solidFill>
                <a:latin typeface="Aptos" panose="020B0004020202020204" pitchFamily="34" charset="0"/>
              </a:rPr>
              <a:t>LES IMAGES D’UNE VIE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7C7EA9-CCC2-E6EF-6181-6EC767BF16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61DF89-E94C-4CD2-3F94-09C638EEBF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66850" y="4150678"/>
            <a:ext cx="9144000" cy="1655762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z="3600" dirty="0">
                <a:solidFill>
                  <a:srgbClr val="0000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Auteur, affiliations</a:t>
            </a:r>
          </a:p>
        </p:txBody>
      </p:sp>
    </p:spTree>
    <p:extLst>
      <p:ext uri="{BB962C8B-B14F-4D97-AF65-F5344CB8AC3E}">
        <p14:creationId xmlns:p14="http://schemas.microsoft.com/office/powerpoint/2010/main" val="378531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Présentation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930D10-C638-6DA6-B7A0-53060008606A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25252-8AC6-4667-556A-F95B260602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Cliquer pour ajouter du texte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0F3662D5-DB97-A341-4658-9D1310F9E5D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679187"/>
            <a:ext cx="10515600" cy="9162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rgbClr val="CCECFF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Cliquer pour ajouter un titre</a:t>
            </a:r>
          </a:p>
        </p:txBody>
      </p:sp>
    </p:spTree>
    <p:extLst>
      <p:ext uri="{BB962C8B-B14F-4D97-AF65-F5344CB8AC3E}">
        <p14:creationId xmlns:p14="http://schemas.microsoft.com/office/powerpoint/2010/main" val="337919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Messages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DECFFF2-0094-DAD3-334C-8090F256DE10}"/>
              </a:ext>
            </a:extLst>
          </p:cNvPr>
          <p:cNvSpPr/>
          <p:nvPr userDrawn="1"/>
        </p:nvSpPr>
        <p:spPr>
          <a:xfrm>
            <a:off x="0" y="-27560"/>
            <a:ext cx="12192000" cy="68855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96813F-3229-350B-8455-1C16D5E1CFA7}"/>
              </a:ext>
            </a:extLst>
          </p:cNvPr>
          <p:cNvSpPr txBox="1"/>
          <p:nvPr userDrawn="1"/>
        </p:nvSpPr>
        <p:spPr>
          <a:xfrm>
            <a:off x="1671290" y="1794067"/>
            <a:ext cx="86292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aseline="0" dirty="0">
                <a:solidFill>
                  <a:srgbClr val="CCE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Les 3 messages qui comptent »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129227-D479-1BAB-5FCC-7017BFC919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40669" y="3220318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#1 - Cliquer pour ajouter du texte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25DD664-2013-B0B7-73D8-E1AD037AA6D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840669" y="4085810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#2 - Cliquer pour ajouter du texte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B669DEC-D97E-AECD-3A6F-4AB4FBFA3F2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840669" y="4951302"/>
            <a:ext cx="7749209" cy="417364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dirty="0"/>
              <a:t>#3 - Cliquer pour ajouter du texte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E0C80DD-F0AC-9506-3DB0-0D6698CA77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9032" y="27560"/>
            <a:ext cx="945480" cy="948631"/>
          </a:xfrm>
          <a:prstGeom prst="rect">
            <a:avLst/>
          </a:prstGeom>
        </p:spPr>
      </p:pic>
      <p:pic>
        <p:nvPicPr>
          <p:cNvPr id="11" name="Image 10" descr="Une image contenant capture d’écran, art, nuit&#10;&#10;Le contenu généré par l’IA peut être incorrect.">
            <a:extLst>
              <a:ext uri="{FF2B5EF4-FFF2-40B4-BE49-F238E27FC236}">
                <a16:creationId xmlns:a16="http://schemas.microsoft.com/office/drawing/2014/main" id="{5D29FA29-3BC3-1CB6-9345-14CB92761F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9"/>
          <a:stretch>
            <a:fillRect/>
          </a:stretch>
        </p:blipFill>
        <p:spPr>
          <a:xfrm>
            <a:off x="11151" y="155242"/>
            <a:ext cx="2176103" cy="1267035"/>
          </a:xfrm>
          <a:prstGeom prst="rect">
            <a:avLst/>
          </a:prstGeom>
        </p:spPr>
      </p:pic>
      <p:pic>
        <p:nvPicPr>
          <p:cNvPr id="4" name="Image 3" descr="Une image contenant habits, personne, manche, debout&#10;&#10;Le contenu généré par l’IA peut être incorrect.">
            <a:extLst>
              <a:ext uri="{FF2B5EF4-FFF2-40B4-BE49-F238E27FC236}">
                <a16:creationId xmlns:a16="http://schemas.microsoft.com/office/drawing/2014/main" id="{2D052276-F308-7B91-E7AB-3CFEA237F3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2043" y="3976243"/>
            <a:ext cx="1030007" cy="285095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4B936FD-B268-40FA-E5BB-1C48B2CCF6A3}"/>
              </a:ext>
            </a:extLst>
          </p:cNvPr>
          <p:cNvSpPr txBox="1"/>
          <p:nvPr userDrawn="1"/>
        </p:nvSpPr>
        <p:spPr>
          <a:xfrm>
            <a:off x="373514" y="105552"/>
            <a:ext cx="217610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cap="all" baseline="0" dirty="0">
                <a:solidFill>
                  <a:schemeClr val="bg1"/>
                </a:solidFill>
                <a:latin typeface="Aptos" panose="020B0004020202020204" pitchFamily="34" charset="0"/>
              </a:rPr>
              <a:t>La radiologie</a:t>
            </a:r>
          </a:p>
          <a:p>
            <a:r>
              <a:rPr lang="fr-FR" sz="1400" b="1" cap="all" baseline="0" dirty="0">
                <a:solidFill>
                  <a:schemeClr val="bg1"/>
                </a:solidFill>
                <a:latin typeface="Aptos" panose="020B0004020202020204" pitchFamily="34" charset="0"/>
              </a:rPr>
              <a:t>LES IMAGES D’UNE VIE</a:t>
            </a:r>
          </a:p>
        </p:txBody>
      </p:sp>
    </p:spTree>
    <p:extLst>
      <p:ext uri="{BB962C8B-B14F-4D97-AF65-F5344CB8AC3E}">
        <p14:creationId xmlns:p14="http://schemas.microsoft.com/office/powerpoint/2010/main" val="342009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89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4" r:id="rId4"/>
    <p:sldLayoutId id="2147483651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845226-04D0-C940-9049-D36B3954DB21}"/>
              </a:ext>
            </a:extLst>
          </p:cNvPr>
          <p:cNvSpPr/>
          <p:nvPr/>
        </p:nvSpPr>
        <p:spPr>
          <a:xfrm>
            <a:off x="8386355" y="2245113"/>
            <a:ext cx="862148" cy="680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7D15E-7486-E540-836B-431636DD95F4}"/>
              </a:ext>
            </a:extLst>
          </p:cNvPr>
          <p:cNvSpPr/>
          <p:nvPr/>
        </p:nvSpPr>
        <p:spPr>
          <a:xfrm>
            <a:off x="8506088" y="2910931"/>
            <a:ext cx="197400" cy="27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C4D85D5-7C24-244A-8F6F-7D0841137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571" y="0"/>
            <a:ext cx="869429" cy="86127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AA56D6C-A9AE-014C-A7F4-49FC59599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006" cy="7390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F188AA-3B68-1D4F-B21A-94FA1C6FC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146300"/>
            <a:ext cx="111125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8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CB4A4-C31E-48F2-C475-0F2889CF03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66898"/>
            <a:ext cx="10515600" cy="916250"/>
          </a:xfrm>
        </p:spPr>
        <p:txBody>
          <a:bodyPr/>
          <a:lstStyle/>
          <a:p>
            <a:pPr algn="ctr"/>
            <a:r>
              <a:rPr lang="fr-FR" b="1" dirty="0"/>
              <a:t>Arrêt cardio-respiratoire et Réanimation Cardio-pulmonaire :</a:t>
            </a:r>
          </a:p>
          <a:p>
            <a:pPr algn="ctr"/>
            <a:r>
              <a:rPr lang="fr-FR" b="1" dirty="0"/>
              <a:t>Quelle place pour l’imagerie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845226-04D0-C940-9049-D36B3954DB21}"/>
              </a:ext>
            </a:extLst>
          </p:cNvPr>
          <p:cNvSpPr/>
          <p:nvPr/>
        </p:nvSpPr>
        <p:spPr>
          <a:xfrm>
            <a:off x="8386355" y="2245113"/>
            <a:ext cx="862148" cy="680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7D15E-7486-E540-836B-431636DD95F4}"/>
              </a:ext>
            </a:extLst>
          </p:cNvPr>
          <p:cNvSpPr/>
          <p:nvPr/>
        </p:nvSpPr>
        <p:spPr>
          <a:xfrm>
            <a:off x="8506088" y="2910931"/>
            <a:ext cx="197400" cy="272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E07B28-D856-A64D-AEEA-7939957EB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890" y="1452788"/>
            <a:ext cx="6326220" cy="4584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74002E-5110-E348-8E42-4BCE50409815}"/>
              </a:ext>
            </a:extLst>
          </p:cNvPr>
          <p:cNvSpPr/>
          <p:nvPr/>
        </p:nvSpPr>
        <p:spPr>
          <a:xfrm>
            <a:off x="4300695" y="3639472"/>
            <a:ext cx="1622808" cy="320013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2EC015-E6A0-4C42-94ED-924805006073}"/>
              </a:ext>
            </a:extLst>
          </p:cNvPr>
          <p:cNvSpPr/>
          <p:nvPr/>
        </p:nvSpPr>
        <p:spPr>
          <a:xfrm>
            <a:off x="5632315" y="5031056"/>
            <a:ext cx="2368691" cy="2807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05244F4-BE8A-6F45-8698-96B2287B1E07}"/>
              </a:ext>
            </a:extLst>
          </p:cNvPr>
          <p:cNvSpPr/>
          <p:nvPr/>
        </p:nvSpPr>
        <p:spPr>
          <a:xfrm>
            <a:off x="2853509" y="3535571"/>
            <a:ext cx="1318865" cy="6594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4B1A340-1CFF-DD4F-A983-1D530E63AD81}"/>
              </a:ext>
            </a:extLst>
          </p:cNvPr>
          <p:cNvSpPr txBox="1"/>
          <p:nvPr/>
        </p:nvSpPr>
        <p:spPr>
          <a:xfrm>
            <a:off x="9362628" y="6611417"/>
            <a:ext cx="2932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/>
              <a:t>Nolan Et. Al, Intensive Care </a:t>
            </a:r>
            <a:r>
              <a:rPr lang="fr-FR" sz="1100" i="1" dirty="0" err="1"/>
              <a:t>Medicine</a:t>
            </a:r>
            <a:r>
              <a:rPr lang="fr-FR" sz="1100" i="1" dirty="0"/>
              <a:t>, 2021</a:t>
            </a:r>
            <a:endParaRPr lang="fr-FR" sz="1100" i="1" dirty="0">
              <a:highlight>
                <a:srgbClr val="FFFF00"/>
              </a:highlight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AC8F433-AC1F-BE4B-BDB2-99913004BFC4}"/>
              </a:ext>
            </a:extLst>
          </p:cNvPr>
          <p:cNvSpPr txBox="1"/>
          <p:nvPr/>
        </p:nvSpPr>
        <p:spPr>
          <a:xfrm>
            <a:off x="-36160" y="6596028"/>
            <a:ext cx="9368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CT : Scanner; CTPA : Angioscanner thoracique; PCI : Revascularisation coronarienne percutanée; ICU : Unité de soins intensifs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A20FD1E-424F-7749-9FE7-C1A5FD4F7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571" y="0"/>
            <a:ext cx="869429" cy="86127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EE7B88-F420-7B41-9B3C-08F30114A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006" cy="73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35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CB4A4-C31E-48F2-C475-0F2889CF03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70481"/>
            <a:ext cx="10515600" cy="931471"/>
          </a:xfrm>
        </p:spPr>
        <p:txBody>
          <a:bodyPr/>
          <a:lstStyle/>
          <a:p>
            <a:pPr algn="ctr"/>
            <a:r>
              <a:rPr lang="fr-FR" b="1" dirty="0"/>
              <a:t>Causes et conséquences :</a:t>
            </a:r>
          </a:p>
          <a:p>
            <a:pPr algn="ctr"/>
            <a:r>
              <a:rPr lang="fr-FR" b="1" dirty="0"/>
              <a:t>Le scanner au centre du screening lésionnel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E9D36A7-1515-F341-95F6-8439990C113D}"/>
              </a:ext>
            </a:extLst>
          </p:cNvPr>
          <p:cNvGrpSpPr/>
          <p:nvPr/>
        </p:nvGrpSpPr>
        <p:grpSpPr>
          <a:xfrm>
            <a:off x="273866" y="1386204"/>
            <a:ext cx="3127206" cy="4900472"/>
            <a:chOff x="1498165" y="1602149"/>
            <a:chExt cx="3296348" cy="5165525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C397EC33-D4E4-2C41-AF3F-CA8EB7BCFA65}"/>
                </a:ext>
              </a:extLst>
            </p:cNvPr>
            <p:cNvGrpSpPr/>
            <p:nvPr/>
          </p:nvGrpSpPr>
          <p:grpSpPr>
            <a:xfrm>
              <a:off x="2014629" y="4102632"/>
              <a:ext cx="2359047" cy="2644616"/>
              <a:chOff x="1513855" y="1454938"/>
              <a:chExt cx="2260083" cy="2533672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CBBC807-117A-CA44-B98C-7354384B3F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498" t="8929" r="11057" b="11188"/>
              <a:stretch/>
            </p:blipFill>
            <p:spPr>
              <a:xfrm>
                <a:off x="1513855" y="1454938"/>
                <a:ext cx="2260083" cy="2533672"/>
              </a:xfrm>
              <a:prstGeom prst="rect">
                <a:avLst/>
              </a:prstGeom>
            </p:spPr>
          </p:pic>
          <p:sp>
            <p:nvSpPr>
              <p:cNvPr id="24" name="Flèche vers la droite 23">
                <a:extLst>
                  <a:ext uri="{FF2B5EF4-FFF2-40B4-BE49-F238E27FC236}">
                    <a16:creationId xmlns:a16="http://schemas.microsoft.com/office/drawing/2014/main" id="{AF346EB4-0A7D-2C4F-AC35-B7D5BC2F4DAC}"/>
                  </a:ext>
                </a:extLst>
              </p:cNvPr>
              <p:cNvSpPr/>
              <p:nvPr/>
            </p:nvSpPr>
            <p:spPr>
              <a:xfrm>
                <a:off x="1591493" y="2372524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9B0F8A4-80DD-8F4E-B5C0-88C41E039C8E}"/>
                </a:ext>
              </a:extLst>
            </p:cNvPr>
            <p:cNvGrpSpPr/>
            <p:nvPr/>
          </p:nvGrpSpPr>
          <p:grpSpPr>
            <a:xfrm>
              <a:off x="1518062" y="1619914"/>
              <a:ext cx="3266503" cy="2390958"/>
              <a:chOff x="4684274" y="2372524"/>
              <a:chExt cx="2884635" cy="2111445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CAF0FDB-5143-EE43-B5CE-95D9AD61C8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847" t="5074" r="8772" b="25417"/>
              <a:stretch/>
            </p:blipFill>
            <p:spPr>
              <a:xfrm>
                <a:off x="4684274" y="2372524"/>
                <a:ext cx="2884635" cy="2111445"/>
              </a:xfrm>
              <a:prstGeom prst="rect">
                <a:avLst/>
              </a:prstGeom>
            </p:spPr>
          </p:pic>
          <p:sp>
            <p:nvSpPr>
              <p:cNvPr id="21" name="Flèche vers la droite 20">
                <a:extLst>
                  <a:ext uri="{FF2B5EF4-FFF2-40B4-BE49-F238E27FC236}">
                    <a16:creationId xmlns:a16="http://schemas.microsoft.com/office/drawing/2014/main" id="{9981EF91-E0B9-4945-8573-86AA21FE0651}"/>
                  </a:ext>
                </a:extLst>
              </p:cNvPr>
              <p:cNvSpPr/>
              <p:nvPr/>
            </p:nvSpPr>
            <p:spPr>
              <a:xfrm>
                <a:off x="5027749" y="3689135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Flèche vers la droite 21">
                <a:extLst>
                  <a:ext uri="{FF2B5EF4-FFF2-40B4-BE49-F238E27FC236}">
                    <a16:creationId xmlns:a16="http://schemas.microsoft.com/office/drawing/2014/main" id="{46A2DD2B-8B92-C94C-B665-C8E6C4598118}"/>
                  </a:ext>
                </a:extLst>
              </p:cNvPr>
              <p:cNvSpPr/>
              <p:nvPr/>
            </p:nvSpPr>
            <p:spPr>
              <a:xfrm rot="10800000">
                <a:off x="6725024" y="3702398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94B37D7-9310-764D-AA3E-3D3E8DE93954}"/>
                </a:ext>
              </a:extLst>
            </p:cNvPr>
            <p:cNvGrpSpPr/>
            <p:nvPr/>
          </p:nvGrpSpPr>
          <p:grpSpPr>
            <a:xfrm>
              <a:off x="1498165" y="1602149"/>
              <a:ext cx="3296348" cy="5165525"/>
              <a:chOff x="1498165" y="1602149"/>
              <a:chExt cx="3296348" cy="5165525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927A377D-E4AD-864C-8B18-02E733F604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0013" y="1619914"/>
                <a:ext cx="328455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C49093DB-4E69-434F-B321-E62D3E6CC3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18061" y="1619914"/>
                <a:ext cx="0" cy="240872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F6E26EC7-9E30-8049-B397-6B6FE7039D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74322" y="1602149"/>
                <a:ext cx="0" cy="240872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C9E57445-B2B5-F543-A176-D6C16AB24A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8165" y="4011747"/>
                <a:ext cx="510114" cy="23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B24836B4-AED9-6042-8207-7D47505699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3772" y="3997251"/>
                <a:ext cx="4307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>
                <a:extLst>
                  <a:ext uri="{FF2B5EF4-FFF2-40B4-BE49-F238E27FC236}">
                    <a16:creationId xmlns:a16="http://schemas.microsoft.com/office/drawing/2014/main" id="{52E35252-3C6C-8B43-8A2D-8800A69BB4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73676" y="3978201"/>
                <a:ext cx="6010" cy="278947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296CC102-FD2B-9642-B4DB-3CFAE2288E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4629" y="3996671"/>
                <a:ext cx="0" cy="277100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5A47DE0E-1CB3-384A-8F76-985E0B0A8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6246" y="6767674"/>
                <a:ext cx="23940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DE69B23E-5E03-1747-B950-11D686F5ED58}"/>
              </a:ext>
            </a:extLst>
          </p:cNvPr>
          <p:cNvGrpSpPr/>
          <p:nvPr/>
        </p:nvGrpSpPr>
        <p:grpSpPr>
          <a:xfrm>
            <a:off x="8230557" y="1396324"/>
            <a:ext cx="3385296" cy="4903858"/>
            <a:chOff x="8587029" y="1331629"/>
            <a:chExt cx="3559686" cy="515647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BE1D5863-0915-CD44-A665-B4EC151D529C}"/>
                </a:ext>
              </a:extLst>
            </p:cNvPr>
            <p:cNvGrpSpPr/>
            <p:nvPr/>
          </p:nvGrpSpPr>
          <p:grpSpPr>
            <a:xfrm>
              <a:off x="9503409" y="1337802"/>
              <a:ext cx="2212565" cy="2615732"/>
              <a:chOff x="1951265" y="4148963"/>
              <a:chExt cx="2212565" cy="2615732"/>
            </a:xfrm>
          </p:grpSpPr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9EF51EAD-B2EC-E848-88D1-6268E46F59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5600" t="5806" r="12520" b="6107"/>
              <a:stretch/>
            </p:blipFill>
            <p:spPr>
              <a:xfrm>
                <a:off x="1951265" y="4148963"/>
                <a:ext cx="2212565" cy="2615732"/>
              </a:xfrm>
              <a:prstGeom prst="rect">
                <a:avLst/>
              </a:prstGeom>
            </p:spPr>
          </p:pic>
          <p:sp>
            <p:nvSpPr>
              <p:cNvPr id="41" name="Flèche vers la droite 40">
                <a:extLst>
                  <a:ext uri="{FF2B5EF4-FFF2-40B4-BE49-F238E27FC236}">
                    <a16:creationId xmlns:a16="http://schemas.microsoft.com/office/drawing/2014/main" id="{F6BAAC75-8F27-B94A-98B4-F63AB08531D4}"/>
                  </a:ext>
                </a:extLst>
              </p:cNvPr>
              <p:cNvSpPr/>
              <p:nvPr/>
            </p:nvSpPr>
            <p:spPr>
              <a:xfrm>
                <a:off x="1992675" y="5807216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57C97EAB-3953-FA47-A574-D96F789D2D7F}"/>
                </a:ext>
              </a:extLst>
            </p:cNvPr>
            <p:cNvGrpSpPr/>
            <p:nvPr/>
          </p:nvGrpSpPr>
          <p:grpSpPr>
            <a:xfrm>
              <a:off x="8600529" y="4028637"/>
              <a:ext cx="3528344" cy="2445265"/>
              <a:chOff x="8618687" y="1815125"/>
              <a:chExt cx="3497217" cy="2423693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CFBB33B9-5C44-DA4F-83AD-EE142EAC28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8475" t="17973" r="9586" b="24286"/>
              <a:stretch/>
            </p:blipFill>
            <p:spPr>
              <a:xfrm>
                <a:off x="8618687" y="1815125"/>
                <a:ext cx="3497217" cy="2423693"/>
              </a:xfrm>
              <a:prstGeom prst="rect">
                <a:avLst/>
              </a:prstGeom>
            </p:spPr>
          </p:pic>
          <p:sp>
            <p:nvSpPr>
              <p:cNvPr id="38" name="Flèche vers la droite 37">
                <a:extLst>
                  <a:ext uri="{FF2B5EF4-FFF2-40B4-BE49-F238E27FC236}">
                    <a16:creationId xmlns:a16="http://schemas.microsoft.com/office/drawing/2014/main" id="{92AB5D10-E5D2-314F-8923-F468C16F3498}"/>
                  </a:ext>
                </a:extLst>
              </p:cNvPr>
              <p:cNvSpPr/>
              <p:nvPr/>
            </p:nvSpPr>
            <p:spPr>
              <a:xfrm rot="10800000">
                <a:off x="11214501" y="2686878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9" name="Flèche vers la droite 38">
                <a:extLst>
                  <a:ext uri="{FF2B5EF4-FFF2-40B4-BE49-F238E27FC236}">
                    <a16:creationId xmlns:a16="http://schemas.microsoft.com/office/drawing/2014/main" id="{D0590FCE-8E47-684F-97FD-4CAA051BF8FF}"/>
                  </a:ext>
                </a:extLst>
              </p:cNvPr>
              <p:cNvSpPr/>
              <p:nvPr/>
            </p:nvSpPr>
            <p:spPr>
              <a:xfrm>
                <a:off x="8830996" y="2681066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1C3EC986-592C-704B-9F41-FD9911780BEC}"/>
                </a:ext>
              </a:extLst>
            </p:cNvPr>
            <p:cNvGrpSpPr/>
            <p:nvPr/>
          </p:nvGrpSpPr>
          <p:grpSpPr>
            <a:xfrm>
              <a:off x="8587029" y="1331629"/>
              <a:ext cx="3559686" cy="5156474"/>
              <a:chOff x="8587029" y="1331629"/>
              <a:chExt cx="3559686" cy="5156474"/>
            </a:xfrm>
          </p:grpSpPr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B8C8E673-9A54-FE47-A01B-A4CDDEBA17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20554" y="1334776"/>
                <a:ext cx="283" cy="269386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E20A96C2-F241-2F45-8B4C-55DD9ACFB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03409" y="1331629"/>
                <a:ext cx="0" cy="269700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1CBA6FC8-EFD2-6F48-8E04-6CE33E71E2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9009" y="1339424"/>
                <a:ext cx="2232735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31FF1DD1-A390-9643-A136-CAF538FD91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15974" y="4010872"/>
                <a:ext cx="43074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B3A9D09D-BA8C-C84E-B42F-BC3A2A91CD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00530" y="4028637"/>
                <a:ext cx="917999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E2AF767D-B128-E841-87A5-BC32510555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28873" y="3996671"/>
                <a:ext cx="0" cy="247723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30B47DF2-3AA6-CA49-AF93-C7333B57F0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00529" y="4010872"/>
                <a:ext cx="0" cy="2477231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081220BC-A633-B345-8559-759C92707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029" y="6488103"/>
                <a:ext cx="3559686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62CF8263-B59E-A241-9A06-06849C93BCF9}"/>
              </a:ext>
            </a:extLst>
          </p:cNvPr>
          <p:cNvGrpSpPr/>
          <p:nvPr/>
        </p:nvGrpSpPr>
        <p:grpSpPr>
          <a:xfrm>
            <a:off x="4342158" y="1396324"/>
            <a:ext cx="3343146" cy="2434389"/>
            <a:chOff x="4962150" y="1785113"/>
            <a:chExt cx="3538712" cy="2576794"/>
          </a:xfrm>
        </p:grpSpPr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8D1189E8-3C2F-5D4F-B796-A554495FDC04}"/>
                </a:ext>
              </a:extLst>
            </p:cNvPr>
            <p:cNvGrpSpPr/>
            <p:nvPr/>
          </p:nvGrpSpPr>
          <p:grpSpPr>
            <a:xfrm>
              <a:off x="4962150" y="1786646"/>
              <a:ext cx="3525212" cy="2548485"/>
              <a:chOff x="4533773" y="4498685"/>
              <a:chExt cx="3185636" cy="2302995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59898E6B-BEBB-FB4D-B31C-85303FD89D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8977" t="25069" r="19323" b="23809"/>
              <a:stretch/>
            </p:blipFill>
            <p:spPr>
              <a:xfrm>
                <a:off x="4533773" y="4498685"/>
                <a:ext cx="3185636" cy="2302995"/>
              </a:xfrm>
              <a:prstGeom prst="rect">
                <a:avLst/>
              </a:prstGeom>
            </p:spPr>
          </p:pic>
          <p:sp>
            <p:nvSpPr>
              <p:cNvPr id="46" name="Flèche vers la droite 45">
                <a:extLst>
                  <a:ext uri="{FF2B5EF4-FFF2-40B4-BE49-F238E27FC236}">
                    <a16:creationId xmlns:a16="http://schemas.microsoft.com/office/drawing/2014/main" id="{4DD304A2-5B56-0349-AD63-857A66706DC1}"/>
                  </a:ext>
                </a:extLst>
              </p:cNvPr>
              <p:cNvSpPr/>
              <p:nvPr/>
            </p:nvSpPr>
            <p:spPr>
              <a:xfrm rot="10800000">
                <a:off x="7259862" y="5254808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7" name="Flèche vers la droite 46">
                <a:extLst>
                  <a:ext uri="{FF2B5EF4-FFF2-40B4-BE49-F238E27FC236}">
                    <a16:creationId xmlns:a16="http://schemas.microsoft.com/office/drawing/2014/main" id="{1BB71C1D-451D-2748-8F74-A9EC3F284F45}"/>
                  </a:ext>
                </a:extLst>
              </p:cNvPr>
              <p:cNvSpPr/>
              <p:nvPr/>
            </p:nvSpPr>
            <p:spPr>
              <a:xfrm>
                <a:off x="4788657" y="4864871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A72EF10-BFD0-4245-AB9C-30A26669565B}"/>
                </a:ext>
              </a:extLst>
            </p:cNvPr>
            <p:cNvSpPr/>
            <p:nvPr/>
          </p:nvSpPr>
          <p:spPr>
            <a:xfrm>
              <a:off x="4981240" y="1785113"/>
              <a:ext cx="3519622" cy="2576794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DF7E4DF0-4D5B-7B41-B522-401E3C3749C2}"/>
              </a:ext>
            </a:extLst>
          </p:cNvPr>
          <p:cNvGrpSpPr/>
          <p:nvPr/>
        </p:nvGrpSpPr>
        <p:grpSpPr>
          <a:xfrm>
            <a:off x="4346526" y="3976146"/>
            <a:ext cx="3332280" cy="2324036"/>
            <a:chOff x="4966220" y="4361906"/>
            <a:chExt cx="3527210" cy="2459986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25855DE3-EF98-C64A-9D3D-E0459C25ECFB}"/>
                </a:ext>
              </a:extLst>
            </p:cNvPr>
            <p:cNvGrpSpPr/>
            <p:nvPr/>
          </p:nvGrpSpPr>
          <p:grpSpPr>
            <a:xfrm>
              <a:off x="4966220" y="4391114"/>
              <a:ext cx="3521141" cy="2430778"/>
              <a:chOff x="8308382" y="4361906"/>
              <a:chExt cx="3521141" cy="2430778"/>
            </a:xfrm>
          </p:grpSpPr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6B2A47E8-B952-9D46-900C-A6CBA684F4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1802" r="6186" b="21781"/>
              <a:stretch/>
            </p:blipFill>
            <p:spPr>
              <a:xfrm>
                <a:off x="8308382" y="4361906"/>
                <a:ext cx="3521141" cy="2430778"/>
              </a:xfrm>
              <a:prstGeom prst="rect">
                <a:avLst/>
              </a:prstGeom>
            </p:spPr>
          </p:pic>
          <p:sp>
            <p:nvSpPr>
              <p:cNvPr id="52" name="Flèche vers la droite 51">
                <a:extLst>
                  <a:ext uri="{FF2B5EF4-FFF2-40B4-BE49-F238E27FC236}">
                    <a16:creationId xmlns:a16="http://schemas.microsoft.com/office/drawing/2014/main" id="{CEA7DA12-F798-EE4A-B4B9-030E70864631}"/>
                  </a:ext>
                </a:extLst>
              </p:cNvPr>
              <p:cNvSpPr/>
              <p:nvPr/>
            </p:nvSpPr>
            <p:spPr>
              <a:xfrm>
                <a:off x="9660633" y="4987959"/>
                <a:ext cx="434147" cy="150519"/>
              </a:xfrm>
              <a:prstGeom prst="rightArrow">
                <a:avLst>
                  <a:gd name="adj1" fmla="val 37998"/>
                  <a:gd name="adj2" fmla="val 5600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2ACAA7D-CFF6-284A-B7BD-779FAB86D346}"/>
                </a:ext>
              </a:extLst>
            </p:cNvPr>
            <p:cNvSpPr/>
            <p:nvPr/>
          </p:nvSpPr>
          <p:spPr>
            <a:xfrm>
              <a:off x="4973808" y="4361906"/>
              <a:ext cx="3519622" cy="2459986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C33B7A11-E4AC-B24F-86E9-A035D2DDBE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22571" y="0"/>
            <a:ext cx="869429" cy="861278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721AADF4-A4D8-C246-834B-16E623397C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006" cy="739035"/>
          </a:xfrm>
          <a:prstGeom prst="rect">
            <a:avLst/>
          </a:prstGeom>
        </p:spPr>
      </p:pic>
      <p:sp>
        <p:nvSpPr>
          <p:cNvPr id="69" name="Espace réservé du contenu 2">
            <a:extLst>
              <a:ext uri="{FF2B5EF4-FFF2-40B4-BE49-F238E27FC236}">
                <a16:creationId xmlns:a16="http://schemas.microsoft.com/office/drawing/2014/main" id="{06FA52A3-BDD6-3E4D-80F8-A488B1651331}"/>
              </a:ext>
            </a:extLst>
          </p:cNvPr>
          <p:cNvSpPr txBox="1">
            <a:spLocks/>
          </p:cNvSpPr>
          <p:nvPr/>
        </p:nvSpPr>
        <p:spPr>
          <a:xfrm>
            <a:off x="714018" y="6393575"/>
            <a:ext cx="2188963" cy="3975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 baseline="0">
                <a:solidFill>
                  <a:srgbClr val="00008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/>
              <a:t>Étiologie</a:t>
            </a:r>
          </a:p>
        </p:txBody>
      </p:sp>
      <p:sp>
        <p:nvSpPr>
          <p:cNvPr id="63" name="Espace réservé du contenu 2">
            <a:extLst>
              <a:ext uri="{FF2B5EF4-FFF2-40B4-BE49-F238E27FC236}">
                <a16:creationId xmlns:a16="http://schemas.microsoft.com/office/drawing/2014/main" id="{EB2A87B1-2769-2F41-A98A-ED075D660590}"/>
              </a:ext>
            </a:extLst>
          </p:cNvPr>
          <p:cNvSpPr txBox="1">
            <a:spLocks/>
          </p:cNvSpPr>
          <p:nvPr/>
        </p:nvSpPr>
        <p:spPr>
          <a:xfrm>
            <a:off x="4928266" y="6393576"/>
            <a:ext cx="2188963" cy="4518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 baseline="0">
                <a:solidFill>
                  <a:srgbClr val="00008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/>
              <a:t>Complications</a:t>
            </a:r>
          </a:p>
        </p:txBody>
      </p:sp>
      <p:sp>
        <p:nvSpPr>
          <p:cNvPr id="64" name="Espace réservé du contenu 2">
            <a:extLst>
              <a:ext uri="{FF2B5EF4-FFF2-40B4-BE49-F238E27FC236}">
                <a16:creationId xmlns:a16="http://schemas.microsoft.com/office/drawing/2014/main" id="{8ACE4CE8-FCFD-FA4E-8187-7FAC9700B049}"/>
              </a:ext>
            </a:extLst>
          </p:cNvPr>
          <p:cNvSpPr txBox="1">
            <a:spLocks/>
          </p:cNvSpPr>
          <p:nvPr/>
        </p:nvSpPr>
        <p:spPr>
          <a:xfrm>
            <a:off x="8243396" y="6414576"/>
            <a:ext cx="3372457" cy="4518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 baseline="0">
                <a:solidFill>
                  <a:srgbClr val="00008E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/>
              <a:t>Pronostique</a:t>
            </a:r>
          </a:p>
        </p:txBody>
      </p:sp>
    </p:spTree>
    <p:extLst>
      <p:ext uri="{BB962C8B-B14F-4D97-AF65-F5344CB8AC3E}">
        <p14:creationId xmlns:p14="http://schemas.microsoft.com/office/powerpoint/2010/main" val="274056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69" grpId="1"/>
      <p:bldP spid="63" grpId="0"/>
      <p:bldP spid="63" grpId="1"/>
      <p:bldP spid="64" grpId="0"/>
      <p:bldP spid="6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21FB15D-E59E-D601-D2D5-8B9DA2D98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olidFill>
                  <a:srgbClr val="00008E"/>
                </a:solidFill>
                <a:sym typeface="Wingdings" pitchFamily="2" charset="2"/>
              </a:rPr>
              <a:t> Conceptualiser une « filière ACR »</a:t>
            </a:r>
            <a:br>
              <a:rPr lang="fr-FR" sz="2400" dirty="0">
                <a:solidFill>
                  <a:srgbClr val="00008E"/>
                </a:solidFill>
                <a:sym typeface="Wingdings" pitchFamily="2" charset="2"/>
              </a:rPr>
            </a:br>
            <a:endParaRPr lang="fr-FR" sz="2400" dirty="0">
              <a:solidFill>
                <a:srgbClr val="00008E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olidFill>
                  <a:srgbClr val="00008E"/>
                </a:solidFill>
                <a:sym typeface="Wingdings" pitchFamily="2" charset="2"/>
              </a:rPr>
              <a:t> Standardiser les indications</a:t>
            </a:r>
            <a:br>
              <a:rPr lang="fr-FR" sz="2400" dirty="0">
                <a:solidFill>
                  <a:srgbClr val="00008E"/>
                </a:solidFill>
                <a:sym typeface="Wingdings" pitchFamily="2" charset="2"/>
              </a:rPr>
            </a:br>
            <a:endParaRPr lang="fr-FR" sz="2400" dirty="0">
              <a:solidFill>
                <a:srgbClr val="00008E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olidFill>
                  <a:srgbClr val="00008E"/>
                </a:solidFill>
                <a:sym typeface="Wingdings" pitchFamily="2" charset="2"/>
              </a:rPr>
              <a:t> Standardiser les protocoles</a:t>
            </a:r>
            <a:br>
              <a:rPr lang="fr-FR" sz="2400" dirty="0">
                <a:solidFill>
                  <a:srgbClr val="00008E"/>
                </a:solidFill>
                <a:sym typeface="Wingdings" pitchFamily="2" charset="2"/>
              </a:rPr>
            </a:br>
            <a:endParaRPr lang="fr-FR" sz="2400" dirty="0">
              <a:solidFill>
                <a:srgbClr val="00008E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olidFill>
                  <a:srgbClr val="00008E"/>
                </a:solidFill>
                <a:sym typeface="Wingdings" pitchFamily="2" charset="2"/>
              </a:rPr>
              <a:t> Valider une « checklist » d’analyse</a:t>
            </a:r>
            <a:br>
              <a:rPr lang="fr-FR" sz="2400" dirty="0">
                <a:solidFill>
                  <a:srgbClr val="00008E"/>
                </a:solidFill>
                <a:sym typeface="Wingdings" pitchFamily="2" charset="2"/>
              </a:rPr>
            </a:br>
            <a:endParaRPr lang="fr-FR" sz="2400" dirty="0">
              <a:solidFill>
                <a:srgbClr val="00008E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olidFill>
                  <a:srgbClr val="00008E"/>
                </a:solidFill>
                <a:sym typeface="Wingdings" pitchFamily="2" charset="2"/>
              </a:rPr>
              <a:t> Discuter une double-lecture</a:t>
            </a:r>
            <a:endParaRPr lang="fr-FR" dirty="0">
              <a:solidFill>
                <a:srgbClr val="00008E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FCB4A4-C31E-48F2-C475-0F2889CF03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8740"/>
            <a:ext cx="10515600" cy="916250"/>
          </a:xfrm>
        </p:spPr>
        <p:txBody>
          <a:bodyPr/>
          <a:lstStyle/>
          <a:p>
            <a:pPr algn="ctr"/>
            <a:r>
              <a:rPr lang="fr-FR" b="1" dirty="0"/>
              <a:t>Anticiper et standardiser :</a:t>
            </a:r>
          </a:p>
          <a:p>
            <a:pPr algn="ctr"/>
            <a:r>
              <a:rPr lang="fr-FR" b="1" dirty="0"/>
              <a:t>La clé pour diminuer la morbi-mortalité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635060-387D-BC40-8998-EAAFFE96C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571" y="0"/>
            <a:ext cx="869429" cy="8612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57F3B1-4493-E345-B308-8E2D30D38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006" cy="73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8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F635060-387D-BC40-8998-EAAFFE96C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571" y="0"/>
            <a:ext cx="869429" cy="861278"/>
          </a:xfrm>
          <a:prstGeom prst="rect">
            <a:avLst/>
          </a:prstGeom>
        </p:spPr>
      </p:pic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CB31142-2337-9946-856F-00D94901385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ctr"/>
            <a:r>
              <a:rPr lang="fr-FR" sz="4400" dirty="0"/>
              <a:t>« Les 3 messages qui comptent »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9C2D35C-6E91-9241-A3EA-56A0F65BA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006" cy="7390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EE3249-865A-4647-B048-C872D13E5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0550" y="2586323"/>
            <a:ext cx="84709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370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acc5dda-40dd-4bcd-bb74-dc686e2e84f1">
      <Terms xmlns="http://schemas.microsoft.com/office/infopath/2007/PartnerControls"/>
    </lcf76f155ced4ddcb4097134ff3c332f>
    <TaxCatchAll xmlns="5849ec2d-06dd-4db5-9d64-1315ff46424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F08F6E397CC243A67A87D10A71472E" ma:contentTypeVersion="14" ma:contentTypeDescription="Crée un document." ma:contentTypeScope="" ma:versionID="4b9b5f5abecdb5e64f027939ccd65664">
  <xsd:schema xmlns:xsd="http://www.w3.org/2001/XMLSchema" xmlns:xs="http://www.w3.org/2001/XMLSchema" xmlns:p="http://schemas.microsoft.com/office/2006/metadata/properties" xmlns:ns2="9acc5dda-40dd-4bcd-bb74-dc686e2e84f1" xmlns:ns3="5849ec2d-06dd-4db5-9d64-1315ff464249" targetNamespace="http://schemas.microsoft.com/office/2006/metadata/properties" ma:root="true" ma:fieldsID="d6ac8904a9432d8162f97569521fc87f" ns2:_="" ns3:_="">
    <xsd:import namespace="9acc5dda-40dd-4bcd-bb74-dc686e2e84f1"/>
    <xsd:import namespace="5849ec2d-06dd-4db5-9d64-1315ff4642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cc5dda-40dd-4bcd-bb74-dc686e2e84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f0d323a9-f738-49df-808b-b7f7b5b978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9ec2d-06dd-4db5-9d64-1315ff46424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f16d234-c073-4b72-9d21-33ba24194991}" ma:internalName="TaxCatchAll" ma:showField="CatchAllData" ma:web="5849ec2d-06dd-4db5-9d64-1315ff4642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EA6EAD-4838-4230-8854-0F173F2D5F48}">
  <ds:schemaRefs>
    <ds:schemaRef ds:uri="http://schemas.microsoft.com/office/2006/metadata/properties"/>
    <ds:schemaRef ds:uri="http://schemas.microsoft.com/office/infopath/2007/PartnerControls"/>
    <ds:schemaRef ds:uri="9acc5dda-40dd-4bcd-bb74-dc686e2e84f1"/>
    <ds:schemaRef ds:uri="5849ec2d-06dd-4db5-9d64-1315ff464249"/>
  </ds:schemaRefs>
</ds:datastoreItem>
</file>

<file path=customXml/itemProps2.xml><?xml version="1.0" encoding="utf-8"?>
<ds:datastoreItem xmlns:ds="http://schemas.openxmlformats.org/officeDocument/2006/customXml" ds:itemID="{80CE6E8A-D8FF-41D2-B407-882DE2EC84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69A11E-E575-4EEB-9164-84D34B4976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cc5dda-40dd-4bcd-bb74-dc686e2e84f1"/>
    <ds:schemaRef ds:uri="5849ec2d-06dd-4db5-9d64-1315ff4642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110</Words>
  <Application>Microsoft Macintosh PowerPoint</Application>
  <PresentationFormat>Grand écran</PresentationFormat>
  <Paragraphs>17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Arial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Arrêt sur images  L’imagerie des complications secondaires à la réanimation cardio-pulmonaire </dc:title>
  <dc:creator>Frédéric ROZ</dc:creator>
  <cp:lastModifiedBy>Microsoft Office User</cp:lastModifiedBy>
  <cp:revision>17</cp:revision>
  <dcterms:created xsi:type="dcterms:W3CDTF">2025-06-27T11:50:53Z</dcterms:created>
  <dcterms:modified xsi:type="dcterms:W3CDTF">2026-02-27T00:15:09Z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0x010100BCF08F6E397CC243A67A87D10A71472E</vt:lpwstr>
  </property>
</Properties>
</file>