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03" r:id="rId2"/>
    <p:sldId id="279" r:id="rId3"/>
    <p:sldId id="310" r:id="rId4"/>
    <p:sldId id="335" r:id="rId5"/>
    <p:sldId id="343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8F4"/>
    <a:srgbClr val="FF1C31"/>
    <a:srgbClr val="0B1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6" autoAdjust="0"/>
    <p:restoredTop sz="77575" autoAdjust="0"/>
  </p:normalViewPr>
  <p:slideViewPr>
    <p:cSldViewPr snapToGrid="0">
      <p:cViewPr varScale="1">
        <p:scale>
          <a:sx n="64" d="100"/>
          <a:sy n="64" d="100"/>
        </p:scale>
        <p:origin x="162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143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CFA83-374E-423E-9BB9-C9B1F984A30C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C32D6-138F-4564-8564-A5DA9CFA8F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860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C32D6-138F-4564-8564-A5DA9CFA8FF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580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C32D6-138F-4564-8564-A5DA9CFA8FF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544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C32D6-138F-4564-8564-A5DA9CFA8FF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962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82104-9DD9-6F14-454E-C7DF3407E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E391C0-C00E-A6DB-D1FA-1688F52E0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330AA9B-C4C0-3C17-5346-31BA80A05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0E9C24-0FBA-9CCE-859F-A34CA51124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C32D6-138F-4564-8564-A5DA9CFA8FF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77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7FF3C-472D-A883-CF4A-7739C06E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AFFEC5-3C04-D46C-E48C-35C4221656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CB1243-67F2-6774-9127-0021B7D10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GB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BAAC32-AC7C-118D-2FDE-0C94B53A8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C32D6-138F-4564-8564-A5DA9CFA8FF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129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2B5DDD-2D08-0DD2-8661-7A09615F6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13807B2-7EB6-DDFD-8CB7-714C959F4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3F3106-A19B-C6E6-BF90-E86549F94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636FA0-4844-32B2-D84C-7EAF5B45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2A677E-617F-47FC-5D97-CAD2AEDE7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8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D23A2B-2154-CC9D-F2EF-4C88A2D72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EDF431-1725-E7A5-F4A6-0F1B8B291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EB58A5-5C28-46D8-36E2-C94A3FE66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BA80E2-4EF9-D351-0F2A-D27CE0D67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66F1C4-8135-1355-F55D-895487E33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23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36BB0D-7F99-55E3-85C2-0C058C38B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D4B609-82C2-E440-7576-D3BB6C9BD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F2DE9D-3235-AB37-6B71-B8C6D2D0D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BEF368-7AE2-3638-F2DD-E9B525E0B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091B8F-6B95-E028-42D5-F22D6516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38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6D0473-B701-AB20-F0DA-5B30E1902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26BB59-874D-1706-5B1E-45122430F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8F0C38-A13E-A6E6-C4FB-1091CAB78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9F7102-74D9-280C-2CB5-0A8802DB9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5903193-6A71-9E4F-EA3A-8CC145CEB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A0C22-E48D-9E80-CCC9-AE3D718FE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336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623A-B2AE-EC93-92DC-50B412F34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87D114-DFF6-E1C4-C0F4-3BC6E4650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7840CD-B999-89FA-E887-DEF013BF7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5570210-403B-4537-6570-B44F6A105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22B841F-AA6B-2D60-3D4C-1C3B929AC4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7EA42A2-5D61-0082-F06B-B793C2643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8A4B448-C816-DC02-6A3E-9795D2E90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02985A5-BB9E-FB25-5892-86951DFF0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9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9C17D7-E439-4C0A-04C1-20E58E4D3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ABC79E9-5395-9007-4F07-7507F698F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9A8C249-C84F-6B14-9B8B-CE96B1380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721541-0C92-2BDA-AED2-020156836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82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B51F403-B12B-6B9E-4BB8-FBB352A2A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E7A76F7-FCD6-F181-0FB0-A97BE83C1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0D7847-0DDC-2454-067E-79F26F6F3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18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A19CE4-7654-EF5C-D1BD-EAC3260BB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0FF242-2C06-1F33-7644-6FC84E3FD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E70671-3CDB-0FB4-62E8-77D8502E1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2CC149-51A2-E00A-C51C-285DA82F2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FB8E4C-284C-94EA-03F7-3E2A3FFC0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C49D1C-B301-1064-C3FD-20B8713B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655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0EA67E-1B63-478D-3DDC-A8BF983CD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2B6FA5C-0845-7E35-1C6D-CA95B0536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F10BBC-B8F1-0632-4114-82B0D801E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84121F-E50D-A526-C095-3B3BD9BB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757408-6DF8-86D3-5151-DD32BBA34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FE1931-8A6C-E01D-DAEE-21E59937E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467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0C1E0E-A024-711A-BD21-B695BA1C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7FF9B0-63BE-8A08-59E3-DE898B86FF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57712A-E80F-E070-3074-FF76814D9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A02A20-A95A-4633-2FE8-F54CB8CC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29D138-4429-7CF3-6076-DA64C2209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78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59B5243-C9D9-12FC-DC1C-B92F4CE79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5DA9558-A4E1-B477-DD28-458F1B333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58DB7C-B189-281F-616C-8E457AF9C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8E619E-25E6-14FC-1E6C-AF9919FED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DCF4F8-B1BD-3C67-46D2-5B92DE513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385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122C7D3-54C1-2E3A-7227-A3783F884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A09C9B-D08C-B581-3EB6-DCCA36AC8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F217CB-7F3C-05BA-9AF5-FF4B8DD7AD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4B0210-FA69-4DC1-BC88-E7C574D3B0BF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AAFD8-1AB8-E3F3-5680-91100C8F39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ABD60B-9730-4E1A-EF51-F37AA578F2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DA2B43-4CAC-4927-99F4-BC61FD05DE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13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tmp"/><Relationship Id="rId5" Type="http://schemas.openxmlformats.org/officeDocument/2006/relationships/image" Target="../media/image2.tmp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1208AE-C895-C76E-18FE-9F0E5A2F5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C46C85-E712-0C51-1982-5DCE094A4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3B5D86-0375-6B70-C038-0E8117DE29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3" b="98954" l="849" r="97203">
                        <a14:foregroundMark x1="17083" y1="32586" x2="29321" y2="17414"/>
                        <a14:foregroundMark x1="29321" y1="17414" x2="33267" y2="16218"/>
                        <a14:foregroundMark x1="8941" y1="76756" x2="22078" y2="87369"/>
                        <a14:foregroundMark x1="22078" y1="87369" x2="85315" y2="94993"/>
                        <a14:foregroundMark x1="85315" y1="94993" x2="92208" y2="85725"/>
                        <a14:foregroundMark x1="92208" y1="85725" x2="76523" y2="12556"/>
                        <a14:foregroundMark x1="76523" y1="12556" x2="66883" y2="1644"/>
                        <a14:foregroundMark x1="66883" y1="1644" x2="13187" y2="673"/>
                        <a14:foregroundMark x1="13187" y1="673" x2="6144" y2="7623"/>
                        <a14:foregroundMark x1="949" y1="11061" x2="3696" y2="98954"/>
                        <a14:foregroundMark x1="77323" y1="6577" x2="91658" y2="30344"/>
                        <a14:foregroundMark x1="91658" y1="30344" x2="96354" y2="45740"/>
                        <a14:foregroundMark x1="96354" y1="45740" x2="94406" y2="59940"/>
                        <a14:foregroundMark x1="97203" y1="7324" x2="97003" y2="81166"/>
                      </a14:backgroundRemoval>
                    </a14:imgEffect>
                  </a14:imgLayer>
                </a14:imgProps>
              </a:ext>
            </a:extLst>
          </a:blip>
          <a:srcRect t="94185"/>
          <a:stretch/>
        </p:blipFill>
        <p:spPr>
          <a:xfrm>
            <a:off x="0" y="365125"/>
            <a:ext cx="12192000" cy="68579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45D9B60-33B7-903E-A5D9-03F1A5DEE47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665"/>
          </a:xfrm>
          <a:prstGeom prst="rect">
            <a:avLst/>
          </a:prstGeom>
          <a:solidFill>
            <a:srgbClr val="0E1728"/>
          </a:solidFill>
          <a:ln w="31750"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CB746D-B9F8-56DF-0B24-4A20D5D05D10}"/>
              </a:ext>
            </a:extLst>
          </p:cNvPr>
          <p:cNvSpPr txBox="1"/>
          <p:nvPr/>
        </p:nvSpPr>
        <p:spPr>
          <a:xfrm>
            <a:off x="340255" y="1305441"/>
            <a:ext cx="5559167" cy="2805063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2F6CB7"/>
              </a:buClr>
              <a:buSzPct val="110000"/>
            </a:pPr>
            <a:r>
              <a:rPr lang="fr-F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Objectif principal</a:t>
            </a:r>
          </a:p>
          <a:p>
            <a:pPr marL="342900" indent="-342900">
              <a:lnSpc>
                <a:spcPct val="150000"/>
              </a:lnSpc>
              <a:buClr>
                <a:srgbClr val="2F6CB7"/>
              </a:buClr>
              <a:buSzPct val="110000"/>
              <a:buFont typeface="Arial" panose="020B0604020202020204" pitchFamily="34" charset="0"/>
              <a:buChar char="•"/>
            </a:pPr>
            <a:r>
              <a:rPr lang="en-FR" sz="2400" kern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Performance diagnostique TDM vs IRM </a:t>
            </a:r>
          </a:p>
          <a:p>
            <a:pPr marL="342900" indent="-342900">
              <a:lnSpc>
                <a:spcPct val="150000"/>
              </a:lnSpc>
              <a:buClr>
                <a:srgbClr val="2F6CB7"/>
              </a:buClr>
              <a:buSzPct val="110000"/>
              <a:buFont typeface="Arial" panose="020B0604020202020204" pitchFamily="34" charset="0"/>
              <a:buChar char="•"/>
            </a:pPr>
            <a:r>
              <a:rPr lang="en-FR" sz="2400" kern="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Référence : histopathologie</a:t>
            </a:r>
          </a:p>
          <a:p>
            <a:pPr marL="342900" indent="-342900">
              <a:lnSpc>
                <a:spcPct val="150000"/>
              </a:lnSpc>
              <a:buClr>
                <a:srgbClr val="2F6CB7"/>
              </a:buClr>
              <a:buSzPct val="110000"/>
              <a:buFont typeface="Arial" panose="020B0604020202020204" pitchFamily="34" charset="0"/>
              <a:buChar char="•"/>
            </a:pPr>
            <a:r>
              <a:rPr lang="en-FR" sz="2400" kern="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But: Discriminer bénin et malin</a:t>
            </a:r>
          </a:p>
          <a:p>
            <a:pPr marL="342900" indent="-342900">
              <a:lnSpc>
                <a:spcPct val="150000"/>
              </a:lnSpc>
              <a:buClr>
                <a:srgbClr val="2F6CB7"/>
              </a:buClr>
              <a:buSzPct val="110000"/>
              <a:buFont typeface="Arial" panose="020B0604020202020204" pitchFamily="34" charset="0"/>
              <a:buChar char="•"/>
            </a:pPr>
            <a:endParaRPr lang="en-FR" sz="2400" kern="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ZoneTexte 8">
            <a:extLst>
              <a:ext uri="{FF2B5EF4-FFF2-40B4-BE49-F238E27FC236}">
                <a16:creationId xmlns:a16="http://schemas.microsoft.com/office/drawing/2014/main" id="{F18E7659-AE86-75E6-DBB6-283E80D4E864}"/>
              </a:ext>
            </a:extLst>
          </p:cNvPr>
          <p:cNvSpPr txBox="1"/>
          <p:nvPr/>
        </p:nvSpPr>
        <p:spPr>
          <a:xfrm>
            <a:off x="6873809" y="1300789"/>
            <a:ext cx="4625010" cy="2805063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2F6CB7"/>
              </a:buClr>
              <a:buSzPct val="110000"/>
            </a:pPr>
            <a:r>
              <a:rPr lang="fr-F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Objectif secondaire</a:t>
            </a:r>
            <a:endParaRPr lang="en-FR" sz="2400" kern="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2F6CB7"/>
              </a:buClr>
              <a:buSzPct val="110000"/>
              <a:buFont typeface="Arial" panose="020B0604020202020204" pitchFamily="34" charset="0"/>
              <a:buChar char="•"/>
            </a:pPr>
            <a:r>
              <a:rPr lang="en-FR" sz="2400" kern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Définir un seuil quantitatif</a:t>
            </a:r>
          </a:p>
          <a:p>
            <a:pPr marL="342900" indent="-342900">
              <a:lnSpc>
                <a:spcPct val="150000"/>
              </a:lnSpc>
              <a:buClr>
                <a:srgbClr val="2F6CB7"/>
              </a:buClr>
              <a:buSzPct val="110000"/>
              <a:buFont typeface="Arial" panose="020B0604020202020204" pitchFamily="34" charset="0"/>
              <a:buChar char="•"/>
            </a:pPr>
            <a:r>
              <a:rPr lang="en-FR" sz="2400" kern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TDM: Densité </a:t>
            </a:r>
            <a:r>
              <a:rPr lang="fr-FR" sz="2400" kern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tumeur</a:t>
            </a:r>
            <a:r>
              <a:rPr lang="en-FR" sz="2400" kern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fr-FR" sz="2400" kern="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graisse</a:t>
            </a:r>
            <a:endParaRPr lang="en-FR" sz="2400" kern="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2F6CB7"/>
              </a:buClr>
              <a:buSzPct val="110000"/>
              <a:buFont typeface="Arial" panose="020B0604020202020204" pitchFamily="34" charset="0"/>
              <a:buChar char="•"/>
            </a:pPr>
            <a:r>
              <a:rPr lang="en-FR" sz="2400" kern="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IRM  T1: signal  </a:t>
            </a:r>
            <a:r>
              <a:rPr lang="fr-FR" sz="2400" kern="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tumeur</a:t>
            </a:r>
            <a:r>
              <a:rPr lang="en-FR" sz="2400" kern="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/</a:t>
            </a:r>
            <a:r>
              <a:rPr lang="fr-FR" sz="2400" kern="0" dirty="0">
                <a:solidFill>
                  <a:schemeClr val="bg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graisse</a:t>
            </a:r>
            <a:endParaRPr lang="en-FR" sz="2400" kern="0" dirty="0">
              <a:solidFill>
                <a:schemeClr val="bg1"/>
              </a:solidFill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2F6CB7"/>
              </a:buClr>
              <a:buSzPct val="110000"/>
              <a:buFont typeface="Arial" panose="020B0604020202020204" pitchFamily="34" charset="0"/>
              <a:buChar char="•"/>
            </a:pPr>
            <a:endParaRPr lang="en-FR" sz="2400" kern="0" dirty="0">
              <a:solidFill>
                <a:schemeClr val="bg1"/>
              </a:solidFill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1FB2A3-43FC-0859-033B-DBC2719E7A9A}"/>
              </a:ext>
            </a:extLst>
          </p:cNvPr>
          <p:cNvSpPr txBox="1"/>
          <p:nvPr/>
        </p:nvSpPr>
        <p:spPr>
          <a:xfrm>
            <a:off x="313266" y="4444075"/>
            <a:ext cx="11185553" cy="461665"/>
          </a:xfrm>
          <a:prstGeom prst="rect">
            <a:avLst/>
          </a:prstGeom>
          <a:noFill/>
          <a:ln w="2540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F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Hypothèse: Performances diagnostiques comparables scanner - IRM </a:t>
            </a:r>
            <a:r>
              <a:rPr lang="en-FR" sz="24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FR" dirty="0"/>
              <a:t>e  :</a:t>
            </a:r>
          </a:p>
        </p:txBody>
      </p:sp>
    </p:spTree>
    <p:extLst>
      <p:ext uri="{BB962C8B-B14F-4D97-AF65-F5344CB8AC3E}">
        <p14:creationId xmlns:p14="http://schemas.microsoft.com/office/powerpoint/2010/main" val="1946924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1208AE-C895-C76E-18FE-9F0E5A2F5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3B5D86-0375-6B70-C038-0E8117DE29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3" b="98954" l="849" r="97203">
                        <a14:foregroundMark x1="17083" y1="32586" x2="29321" y2="17414"/>
                        <a14:foregroundMark x1="29321" y1="17414" x2="33267" y2="16218"/>
                        <a14:foregroundMark x1="8941" y1="76756" x2="22078" y2="87369"/>
                        <a14:foregroundMark x1="22078" y1="87369" x2="85315" y2="94993"/>
                        <a14:foregroundMark x1="85315" y1="94993" x2="92208" y2="85725"/>
                        <a14:foregroundMark x1="92208" y1="85725" x2="76523" y2="12556"/>
                        <a14:foregroundMark x1="76523" y1="12556" x2="66883" y2="1644"/>
                        <a14:foregroundMark x1="66883" y1="1644" x2="13187" y2="673"/>
                        <a14:foregroundMark x1="13187" y1="673" x2="6144" y2="7623"/>
                        <a14:foregroundMark x1="949" y1="11061" x2="3696" y2="98954"/>
                        <a14:foregroundMark x1="77323" y1="6577" x2="91658" y2="30344"/>
                        <a14:foregroundMark x1="91658" y1="30344" x2="96354" y2="45740"/>
                        <a14:foregroundMark x1="96354" y1="45740" x2="94406" y2="59940"/>
                        <a14:foregroundMark x1="97203" y1="7324" x2="97003" y2="81166"/>
                      </a14:backgroundRemoval>
                    </a14:imgEffect>
                  </a14:imgLayer>
                </a14:imgProps>
              </a:ext>
            </a:extLst>
          </a:blip>
          <a:srcRect t="94185"/>
          <a:stretch/>
        </p:blipFill>
        <p:spPr>
          <a:xfrm>
            <a:off x="0" y="1054"/>
            <a:ext cx="12192000" cy="68579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6912D41-831A-5C3D-B169-5CC59C750931}"/>
              </a:ext>
            </a:extLst>
          </p:cNvPr>
          <p:cNvSpPr txBox="1">
            <a:spLocks/>
          </p:cNvSpPr>
          <p:nvPr/>
        </p:nvSpPr>
        <p:spPr>
          <a:xfrm>
            <a:off x="0" y="33292"/>
            <a:ext cx="12192000" cy="935665"/>
          </a:xfrm>
          <a:prstGeom prst="rect">
            <a:avLst/>
          </a:prstGeom>
          <a:solidFill>
            <a:srgbClr val="0E1728"/>
          </a:solidFill>
          <a:ln w="31750"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MATÉRIEL ET MÉTHODES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84B970-311D-EB66-3704-8B471BED451A}"/>
              </a:ext>
            </a:extLst>
          </p:cNvPr>
          <p:cNvSpPr/>
          <p:nvPr/>
        </p:nvSpPr>
        <p:spPr>
          <a:xfrm>
            <a:off x="4314917" y="1198605"/>
            <a:ext cx="3482381" cy="813075"/>
          </a:xfrm>
          <a:prstGeom prst="rect">
            <a:avLst/>
          </a:prstGeom>
          <a:solidFill>
            <a:srgbClr val="1F2F48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bIns="182880" rtlCol="0" anchor="ctr"/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400" b="1" dirty="0">
                <a:solidFill>
                  <a:srgbClr val="FFFFFF"/>
                </a:solidFill>
                <a:latin typeface="Calibri"/>
              </a:rPr>
              <a:t>Patients 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éligibles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: </a:t>
            </a:r>
            <a:r>
              <a:rPr sz="2400" dirty="0">
                <a:solidFill>
                  <a:srgbClr val="FFFFFF"/>
                </a:solidFill>
                <a:latin typeface="Calibri"/>
              </a:rPr>
              <a:t>118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0C17F8-DBA6-2621-B777-B6FF6CC95497}"/>
              </a:ext>
            </a:extLst>
          </p:cNvPr>
          <p:cNvSpPr/>
          <p:nvPr/>
        </p:nvSpPr>
        <p:spPr>
          <a:xfrm>
            <a:off x="478268" y="2261533"/>
            <a:ext cx="5212080" cy="2743200"/>
          </a:xfrm>
          <a:prstGeom prst="rect">
            <a:avLst/>
          </a:prstGeom>
          <a:solidFill>
            <a:srgbClr val="F57F74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bIns="182880" rtlCol="0" anchor="ctr"/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400" b="1" dirty="0" err="1">
                <a:solidFill>
                  <a:srgbClr val="FFFFFF"/>
                </a:solidFill>
                <a:latin typeface="Calibri"/>
              </a:rPr>
              <a:t>Critères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d’exclusion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</a:rPr>
              <a:t>: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0" dirty="0">
                <a:solidFill>
                  <a:srgbClr val="FFFFFF"/>
                </a:solidFill>
                <a:latin typeface="Calibri"/>
              </a:rPr>
              <a:t>- Absence de TDM : 19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0" dirty="0">
                <a:solidFill>
                  <a:srgbClr val="FFFFFF"/>
                </a:solidFill>
                <a:latin typeface="Calibri"/>
              </a:rPr>
              <a:t>- Absence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d’IRM</a:t>
            </a:r>
            <a:r>
              <a:rPr sz="2000" b="0" dirty="0">
                <a:solidFill>
                  <a:srgbClr val="FFFFFF"/>
                </a:solidFill>
                <a:latin typeface="Calibri"/>
              </a:rPr>
              <a:t> : 1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0" dirty="0">
                <a:solidFill>
                  <a:srgbClr val="FFFFFF"/>
                </a:solidFill>
                <a:latin typeface="Calibri"/>
              </a:rPr>
              <a:t>-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Intervalle</a:t>
            </a:r>
            <a:r>
              <a:rPr sz="2000" b="0" dirty="0">
                <a:solidFill>
                  <a:srgbClr val="FFFFFF"/>
                </a:solidFill>
                <a:latin typeface="Calibri"/>
              </a:rPr>
              <a:t> TDM–IRM &gt; 3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mois</a:t>
            </a:r>
            <a:r>
              <a:rPr sz="2000" b="0" dirty="0">
                <a:solidFill>
                  <a:srgbClr val="FFFFFF"/>
                </a:solidFill>
                <a:latin typeface="Calibri"/>
              </a:rPr>
              <a:t> : 1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0" dirty="0">
                <a:solidFill>
                  <a:srgbClr val="FFFFFF"/>
                </a:solidFill>
                <a:latin typeface="Calibri"/>
              </a:rPr>
              <a:t>- Absence de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biopsie</a:t>
            </a:r>
            <a:r>
              <a:rPr sz="2000" b="0" dirty="0">
                <a:solidFill>
                  <a:srgbClr val="FFFFFF"/>
                </a:solidFill>
                <a:latin typeface="Calibri"/>
              </a:rPr>
              <a:t> : 21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0" dirty="0">
                <a:solidFill>
                  <a:srgbClr val="FFFFFF"/>
                </a:solidFill>
                <a:latin typeface="Calibri"/>
              </a:rPr>
              <a:t>-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Refus</a:t>
            </a:r>
            <a:r>
              <a:rPr sz="2000" b="0" dirty="0">
                <a:solidFill>
                  <a:srgbClr val="FFFFFF"/>
                </a:solidFill>
                <a:latin typeface="Calibri"/>
              </a:rPr>
              <a:t> du patient /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impossibilité</a:t>
            </a:r>
            <a:r>
              <a:rPr sz="2000" b="0" dirty="0">
                <a:solidFill>
                  <a:srgbClr val="FFFFFF"/>
                </a:solidFill>
                <a:latin typeface="Calibri"/>
              </a:rPr>
              <a:t>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d’obtenir</a:t>
            </a:r>
            <a:r>
              <a:rPr sz="2000" b="0" dirty="0">
                <a:solidFill>
                  <a:srgbClr val="FFFFFF"/>
                </a:solidFill>
                <a:latin typeface="Calibri"/>
              </a:rPr>
              <a:t> le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consentement</a:t>
            </a:r>
            <a:r>
              <a:rPr sz="2000" b="0" dirty="0">
                <a:solidFill>
                  <a:srgbClr val="FFFFFF"/>
                </a:solidFill>
                <a:latin typeface="Calibri"/>
              </a:rPr>
              <a:t> : 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922306-149A-770A-ADF8-B7CAB84A91F6}"/>
              </a:ext>
            </a:extLst>
          </p:cNvPr>
          <p:cNvSpPr/>
          <p:nvPr/>
        </p:nvSpPr>
        <p:spPr>
          <a:xfrm>
            <a:off x="6437308" y="2373485"/>
            <a:ext cx="3482381" cy="201415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bIns="182880" rtlCol="0" anchor="ctr"/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400" b="1" dirty="0" err="1">
                <a:solidFill>
                  <a:srgbClr val="FFFFFF"/>
                </a:solidFill>
                <a:latin typeface="Calibri"/>
              </a:rPr>
              <a:t>Critères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d’inclusion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: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0" dirty="0">
                <a:solidFill>
                  <a:srgbClr val="FFFFFF"/>
                </a:solidFill>
                <a:latin typeface="Calibri"/>
              </a:rPr>
              <a:t>-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Âge</a:t>
            </a:r>
            <a:r>
              <a:rPr sz="2000" b="0" dirty="0">
                <a:solidFill>
                  <a:srgbClr val="FFFFFF"/>
                </a:solidFill>
                <a:latin typeface="Calibri"/>
              </a:rPr>
              <a:t> ≥ 18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ans</a:t>
            </a:r>
            <a:endParaRPr sz="2000" b="0" dirty="0">
              <a:solidFill>
                <a:srgbClr val="FFFFFF"/>
              </a:solidFill>
              <a:latin typeface="Calibri"/>
            </a:endParaRP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0" dirty="0">
                <a:solidFill>
                  <a:srgbClr val="FFFFFF"/>
                </a:solidFill>
                <a:latin typeface="Calibri"/>
              </a:rPr>
              <a:t>- TDM et IRM ≤ 3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mois</a:t>
            </a:r>
            <a:endParaRPr sz="2000" b="0" dirty="0">
              <a:solidFill>
                <a:srgbClr val="FFFFFF"/>
              </a:solidFill>
              <a:latin typeface="Calibri"/>
            </a:endParaRP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0" dirty="0">
                <a:solidFill>
                  <a:srgbClr val="FFFFFF"/>
                </a:solidFill>
                <a:latin typeface="Calibri"/>
              </a:rPr>
              <a:t>- </a:t>
            </a:r>
            <a:r>
              <a:rPr sz="2000" b="0" dirty="0" err="1">
                <a:solidFill>
                  <a:srgbClr val="FFFFFF"/>
                </a:solidFill>
                <a:latin typeface="Calibri"/>
              </a:rPr>
              <a:t>Biopsie</a:t>
            </a:r>
            <a:r>
              <a:rPr sz="2000" b="0" dirty="0">
                <a:solidFill>
                  <a:srgbClr val="FFFFFF"/>
                </a:solidFill>
                <a:latin typeface="Calibri"/>
              </a:rPr>
              <a:t> avec confirmation </a:t>
            </a:r>
            <a:r>
              <a:rPr lang="fr-FR" sz="2000" b="0" dirty="0">
                <a:solidFill>
                  <a:srgbClr val="FFFFFF"/>
                </a:solidFill>
                <a:latin typeface="Calibri"/>
              </a:rPr>
              <a:t>histologique</a:t>
            </a:r>
            <a:endParaRPr sz="2000" b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28467-CE8E-8D11-35D3-1664EF06E7A5}"/>
              </a:ext>
            </a:extLst>
          </p:cNvPr>
          <p:cNvSpPr/>
          <p:nvPr/>
        </p:nvSpPr>
        <p:spPr>
          <a:xfrm>
            <a:off x="4617779" y="5428322"/>
            <a:ext cx="2953265" cy="654908"/>
          </a:xfrm>
          <a:prstGeom prst="rect">
            <a:avLst/>
          </a:prstGeom>
          <a:solidFill>
            <a:srgbClr val="1F2F48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bIns="182880" rtlCol="0" anchor="ctr"/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400" b="1" dirty="0">
                <a:solidFill>
                  <a:srgbClr val="FFFFFF"/>
                </a:solidFill>
                <a:latin typeface="Calibri"/>
              </a:rPr>
              <a:t>Patients 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inclus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: </a:t>
            </a:r>
            <a:r>
              <a:rPr sz="2400" dirty="0">
                <a:solidFill>
                  <a:srgbClr val="FFFFFF"/>
                </a:solidFill>
                <a:latin typeface="Calibri"/>
              </a:rPr>
              <a:t>67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C67B90-1DA8-0327-CF7F-109C649AF38F}"/>
              </a:ext>
            </a:extLst>
          </p:cNvPr>
          <p:cNvSpPr/>
          <p:nvPr/>
        </p:nvSpPr>
        <p:spPr>
          <a:xfrm>
            <a:off x="6035040" y="2011680"/>
            <a:ext cx="59372" cy="341664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744F86-545D-4AD8-206C-A326F47DFB65}"/>
              </a:ext>
            </a:extLst>
          </p:cNvPr>
          <p:cNvSpPr/>
          <p:nvPr/>
        </p:nvSpPr>
        <p:spPr>
          <a:xfrm>
            <a:off x="6071548" y="3316553"/>
            <a:ext cx="365760" cy="64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EB57D6-7C0C-A013-7515-FAD4B17013E6}"/>
              </a:ext>
            </a:extLst>
          </p:cNvPr>
          <p:cNvSpPr/>
          <p:nvPr/>
        </p:nvSpPr>
        <p:spPr>
          <a:xfrm>
            <a:off x="5690348" y="3720001"/>
            <a:ext cx="365760" cy="64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532800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1208AE-C895-C76E-18FE-9F0E5A2F5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C46C85-E712-0C51-1982-5DCE094A4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3B5D86-0375-6B70-C038-0E8117DE295C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3" b="98954" l="849" r="97203">
                        <a14:foregroundMark x1="17083" y1="32586" x2="29321" y2="17414"/>
                        <a14:foregroundMark x1="29321" y1="17414" x2="33267" y2="16218"/>
                        <a14:foregroundMark x1="8941" y1="76756" x2="22078" y2="87369"/>
                        <a14:foregroundMark x1="22078" y1="87369" x2="85315" y2="94993"/>
                        <a14:foregroundMark x1="85315" y1="94993" x2="92208" y2="85725"/>
                        <a14:foregroundMark x1="92208" y1="85725" x2="76523" y2="12556"/>
                        <a14:foregroundMark x1="76523" y1="12556" x2="66883" y2="1644"/>
                        <a14:foregroundMark x1="66883" y1="1644" x2="13187" y2="673"/>
                        <a14:foregroundMark x1="13187" y1="673" x2="6144" y2="7623"/>
                        <a14:foregroundMark x1="949" y1="11061" x2="3696" y2="98954"/>
                        <a14:foregroundMark x1="77323" y1="6577" x2="91658" y2="30344"/>
                        <a14:foregroundMark x1="91658" y1="30344" x2="96354" y2="45740"/>
                        <a14:foregroundMark x1="96354" y1="45740" x2="94406" y2="59940"/>
                        <a14:foregroundMark x1="97203" y1="7324" x2="97003" y2="81166"/>
                      </a14:backgroundRemoval>
                    </a14:imgEffect>
                  </a14:imgLayer>
                </a14:imgProps>
              </a:ext>
            </a:extLst>
          </a:blip>
          <a:srcRect t="94185"/>
          <a:stretch/>
        </p:blipFill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7CC8063-7377-71D5-2472-D12DD1782C65}"/>
              </a:ext>
            </a:extLst>
          </p:cNvPr>
          <p:cNvSpPr txBox="1">
            <a:spLocks/>
          </p:cNvSpPr>
          <p:nvPr/>
        </p:nvSpPr>
        <p:spPr>
          <a:xfrm>
            <a:off x="0" y="16375"/>
            <a:ext cx="12192000" cy="935665"/>
          </a:xfrm>
          <a:prstGeom prst="rect">
            <a:avLst/>
          </a:prstGeom>
          <a:solidFill>
            <a:srgbClr val="0E1728"/>
          </a:solidFill>
          <a:ln w="31750"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311A28-B02C-DCE1-9B60-466EA01AB386}"/>
              </a:ext>
            </a:extLst>
          </p:cNvPr>
          <p:cNvGrpSpPr/>
          <p:nvPr/>
        </p:nvGrpSpPr>
        <p:grpSpPr>
          <a:xfrm>
            <a:off x="31738" y="968413"/>
            <a:ext cx="5266641" cy="2962497"/>
            <a:chOff x="74181" y="282164"/>
            <a:chExt cx="7633287" cy="3870989"/>
          </a:xfrm>
        </p:grpSpPr>
        <p:pic>
          <p:nvPicPr>
            <p:cNvPr id="7" name="Image 14">
              <a:extLst>
                <a:ext uri="{FF2B5EF4-FFF2-40B4-BE49-F238E27FC236}">
                  <a16:creationId xmlns:a16="http://schemas.microsoft.com/office/drawing/2014/main" id="{BF7BB5EB-8975-7DCC-C6E7-4D221A9EA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48" r="5820"/>
            <a:stretch/>
          </p:blipFill>
          <p:spPr>
            <a:xfrm>
              <a:off x="3959126" y="377998"/>
              <a:ext cx="3748342" cy="3775155"/>
            </a:xfrm>
            <a:prstGeom prst="rect">
              <a:avLst/>
            </a:prstGeom>
          </p:spPr>
        </p:pic>
        <p:pic>
          <p:nvPicPr>
            <p:cNvPr id="9" name="Image 15">
              <a:extLst>
                <a:ext uri="{FF2B5EF4-FFF2-40B4-BE49-F238E27FC236}">
                  <a16:creationId xmlns:a16="http://schemas.microsoft.com/office/drawing/2014/main" id="{35F583FC-64CA-11EC-D8B3-B5BC630CA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1" t="3579" b="4799"/>
            <a:stretch/>
          </p:blipFill>
          <p:spPr>
            <a:xfrm>
              <a:off x="74181" y="282164"/>
              <a:ext cx="3748342" cy="3870989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3877F35-A259-4AAA-BE14-51ED56BBCB73}"/>
              </a:ext>
            </a:extLst>
          </p:cNvPr>
          <p:cNvSpPr txBox="1"/>
          <p:nvPr/>
        </p:nvSpPr>
        <p:spPr>
          <a:xfrm>
            <a:off x="6846451" y="2778721"/>
            <a:ext cx="4834086" cy="2954655"/>
          </a:xfrm>
          <a:prstGeom prst="rect">
            <a:avLst/>
          </a:prstGeom>
          <a:noFill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Excellente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sensibilité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pour la detection des </a:t>
            </a: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critères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malignité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(Se à 95%, </a:t>
            </a: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à 36%)</a:t>
            </a:r>
          </a:p>
          <a:p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F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Prédiction globale de malignité </a:t>
            </a:r>
          </a:p>
          <a:p>
            <a:r>
              <a:rPr lang="fr-FR" sz="2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 = 1.00 (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 95% : 1–1)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D215DE-2601-0552-5108-21B1DFB9BD17}"/>
              </a:ext>
            </a:extLst>
          </p:cNvPr>
          <p:cNvSpPr txBox="1"/>
          <p:nvPr/>
        </p:nvSpPr>
        <p:spPr>
          <a:xfrm>
            <a:off x="6846451" y="1019999"/>
            <a:ext cx="4834086" cy="523220"/>
          </a:xfrm>
          <a:prstGeom prst="rect">
            <a:avLst/>
          </a:prstGeom>
          <a:noFill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ANALYSE MORPHOLOGIQUE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193B2198-4E72-BBEE-0501-6B0D185E4E0D}"/>
              </a:ext>
            </a:extLst>
          </p:cNvPr>
          <p:cNvSpPr/>
          <p:nvPr/>
        </p:nvSpPr>
        <p:spPr>
          <a:xfrm>
            <a:off x="5636029" y="3429000"/>
            <a:ext cx="1023049" cy="29510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04A65B6-EF29-75B7-214E-4917E5E269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959" r="1476" b="52429"/>
          <a:stretch/>
        </p:blipFill>
        <p:spPr>
          <a:xfrm>
            <a:off x="31762" y="3914536"/>
            <a:ext cx="2586171" cy="24363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FC41F25-5C08-709B-B87F-E3731DA82A2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140" t="-455" r="51575" b="52883"/>
          <a:stretch/>
        </p:blipFill>
        <p:spPr>
          <a:xfrm>
            <a:off x="2617933" y="3914535"/>
            <a:ext cx="2680446" cy="243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58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A7427-3E60-51D6-FEFD-50E29AE04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628D8B-5AAD-B48A-CBE2-5EEE2725F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4" name="Espace réservé du contenu 23" descr="Une image contenant noir et blanc, croquis, boisson gazeuse, monochrome&#10;&#10;Description générée automatiquement">
            <a:extLst>
              <a:ext uri="{FF2B5EF4-FFF2-40B4-BE49-F238E27FC236}">
                <a16:creationId xmlns:a16="http://schemas.microsoft.com/office/drawing/2014/main" id="{633F0FAB-6B0D-BBDE-0162-E7E7D63593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893094"/>
            <a:ext cx="4229100" cy="42164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B66F9F-2DB8-1174-32E1-F667D8B9C3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3" b="98954" l="849" r="97203">
                        <a14:foregroundMark x1="17083" y1="32586" x2="29321" y2="17414"/>
                        <a14:foregroundMark x1="29321" y1="17414" x2="33267" y2="16218"/>
                        <a14:foregroundMark x1="8941" y1="76756" x2="22078" y2="87369"/>
                        <a14:foregroundMark x1="22078" y1="87369" x2="85315" y2="94993"/>
                        <a14:foregroundMark x1="85315" y1="94993" x2="92208" y2="85725"/>
                        <a14:foregroundMark x1="92208" y1="85725" x2="76523" y2="12556"/>
                        <a14:foregroundMark x1="76523" y1="12556" x2="66883" y2="1644"/>
                        <a14:foregroundMark x1="66883" y1="1644" x2="13187" y2="673"/>
                        <a14:foregroundMark x1="13187" y1="673" x2="6144" y2="7623"/>
                        <a14:foregroundMark x1="949" y1="11061" x2="3696" y2="98954"/>
                        <a14:foregroundMark x1="77323" y1="6577" x2="91658" y2="30344"/>
                        <a14:foregroundMark x1="91658" y1="30344" x2="96354" y2="45740"/>
                        <a14:foregroundMark x1="96354" y1="45740" x2="94406" y2="59940"/>
                        <a14:foregroundMark x1="97203" y1="7324" x2="97003" y2="81166"/>
                      </a14:backgroundRemoval>
                    </a14:imgEffect>
                  </a14:imgLayer>
                </a14:imgProps>
              </a:ext>
            </a:extLst>
          </a:blip>
          <a:srcRect t="94185"/>
          <a:stretch/>
        </p:blipFill>
        <p:spPr>
          <a:xfrm>
            <a:off x="0" y="720887"/>
            <a:ext cx="12192000" cy="68579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A3013E47-F371-21D7-C283-0CC51059B58E}"/>
              </a:ext>
            </a:extLst>
          </p:cNvPr>
          <p:cNvSpPr txBox="1">
            <a:spLocks/>
          </p:cNvSpPr>
          <p:nvPr/>
        </p:nvSpPr>
        <p:spPr>
          <a:xfrm>
            <a:off x="0" y="-42595"/>
            <a:ext cx="12192000" cy="935665"/>
          </a:xfrm>
          <a:prstGeom prst="rect">
            <a:avLst/>
          </a:prstGeom>
          <a:solidFill>
            <a:srgbClr val="0E1728"/>
          </a:solidFill>
          <a:ln w="31750"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D31AF9-9E5F-1506-AC4E-B5046A84B0F2}"/>
              </a:ext>
            </a:extLst>
          </p:cNvPr>
          <p:cNvSpPr txBox="1"/>
          <p:nvPr/>
        </p:nvSpPr>
        <p:spPr>
          <a:xfrm>
            <a:off x="134710" y="1095476"/>
            <a:ext cx="11638190" cy="1697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PARAMÈTRES QUANTITATIFS : DISTRIBUTIONS ET REPRODUCTIBILITÉ </a:t>
            </a:r>
          </a:p>
          <a:p>
            <a:endParaRPr lang="en-GB" sz="2400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3">
            <a:extLst>
              <a:ext uri="{FF2B5EF4-FFF2-40B4-BE49-F238E27FC236}">
                <a16:creationId xmlns:a16="http://schemas.microsoft.com/office/drawing/2014/main" id="{C1A70152-3CC9-78A5-A4C8-F595CD9605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310" y="1608943"/>
            <a:ext cx="7537989" cy="4883932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A02F2E5-FAC1-C987-020F-F7EB29635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564316"/>
              </p:ext>
            </p:extLst>
          </p:nvPr>
        </p:nvGraphicFramePr>
        <p:xfrm>
          <a:off x="7941624" y="2282377"/>
          <a:ext cx="4095050" cy="271272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947395">
                  <a:extLst>
                    <a:ext uri="{9D8B030D-6E8A-4147-A177-3AD203B41FA5}">
                      <a16:colId xmlns:a16="http://schemas.microsoft.com/office/drawing/2014/main" val="1492939671"/>
                    </a:ext>
                  </a:extLst>
                </a:gridCol>
                <a:gridCol w="1535141">
                  <a:extLst>
                    <a:ext uri="{9D8B030D-6E8A-4147-A177-3AD203B41FA5}">
                      <a16:colId xmlns:a16="http://schemas.microsoft.com/office/drawing/2014/main" val="3993251743"/>
                    </a:ext>
                  </a:extLst>
                </a:gridCol>
                <a:gridCol w="1612514">
                  <a:extLst>
                    <a:ext uri="{9D8B030D-6E8A-4147-A177-3AD203B41FA5}">
                      <a16:colId xmlns:a16="http://schemas.microsoft.com/office/drawing/2014/main" val="1350041373"/>
                    </a:ext>
                  </a:extLst>
                </a:gridCol>
              </a:tblGrid>
              <a:tr h="549402"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Ratio </a:t>
                      </a:r>
                      <a:r>
                        <a:rPr lang="fr-FR" sz="20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fr-FR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/G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CT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IRM T1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922883"/>
                  </a:ext>
                </a:extLst>
              </a:tr>
              <a:tr h="549402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&lt;0,001</a:t>
                      </a:r>
                    </a:p>
                    <a:p>
                      <a:pPr algn="ctr"/>
                      <a:endParaRPr lang="fr-FR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0,021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463368"/>
                  </a:ext>
                </a:extLst>
              </a:tr>
              <a:tr h="1020318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0,98</a:t>
                      </a:r>
                    </a:p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(IC95 % 0,96–0,99)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fr-FR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0,95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(IC95 % 0,92–0,97)</a:t>
                      </a:r>
                      <a:endParaRPr lang="fr-FR" sz="200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359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71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9C533-3D9E-3F7F-F9C1-3A7B01927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AA56B9-34D9-3627-BC51-AF98661E6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z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497CCB-D322-E36B-210B-23E98873F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C15881-F7CB-D72E-28C2-B7F79252B1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3" b="98954" l="849" r="97203">
                        <a14:foregroundMark x1="17083" y1="32586" x2="29321" y2="17414"/>
                        <a14:foregroundMark x1="29321" y1="17414" x2="33267" y2="16218"/>
                        <a14:foregroundMark x1="8941" y1="76756" x2="22078" y2="87369"/>
                        <a14:foregroundMark x1="22078" y1="87369" x2="85315" y2="94993"/>
                        <a14:foregroundMark x1="85315" y1="94993" x2="92208" y2="85725"/>
                        <a14:foregroundMark x1="92208" y1="85725" x2="76523" y2="12556"/>
                        <a14:foregroundMark x1="76523" y1="12556" x2="66883" y2="1644"/>
                        <a14:foregroundMark x1="66883" y1="1644" x2="13187" y2="673"/>
                        <a14:foregroundMark x1="13187" y1="673" x2="6144" y2="7623"/>
                        <a14:foregroundMark x1="949" y1="11061" x2="3696" y2="98954"/>
                        <a14:foregroundMark x1="77323" y1="6577" x2="91658" y2="30344"/>
                        <a14:foregroundMark x1="91658" y1="30344" x2="96354" y2="45740"/>
                        <a14:foregroundMark x1="96354" y1="45740" x2="94406" y2="59940"/>
                        <a14:foregroundMark x1="97203" y1="7324" x2="97003" y2="81166"/>
                      </a14:backgroundRemoval>
                    </a14:imgEffect>
                  </a14:imgLayer>
                </a14:imgProps>
              </a:ext>
            </a:extLst>
          </a:blip>
          <a:srcRect t="94185"/>
          <a:stretch/>
        </p:blipFill>
        <p:spPr>
          <a:xfrm>
            <a:off x="0" y="365125"/>
            <a:ext cx="12192000" cy="68579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D2D5B3D1-1C06-CCD3-47A0-37DF7494B7F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665"/>
          </a:xfrm>
          <a:prstGeom prst="rect">
            <a:avLst/>
          </a:prstGeom>
          <a:solidFill>
            <a:srgbClr val="0E1728"/>
          </a:solidFill>
          <a:ln w="31750"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 HOME MESSAGES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7A31299-7F4C-B2A8-4EA6-9DE5EB1D4C48}"/>
              </a:ext>
            </a:extLst>
          </p:cNvPr>
          <p:cNvSpPr txBox="1"/>
          <p:nvPr/>
        </p:nvSpPr>
        <p:spPr>
          <a:xfrm>
            <a:off x="257518" y="1283104"/>
            <a:ext cx="11676964" cy="5021055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2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Critères</a:t>
            </a:r>
            <a:r>
              <a:rPr lang="en-GB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sz="2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malignité</a:t>
            </a:r>
            <a:r>
              <a:rPr lang="en-GB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scanner et IRM performances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comparables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20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 </a:t>
            </a:r>
            <a:r>
              <a:rPr lang="en-GB" sz="2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morphologique</a:t>
            </a:r>
            <a:r>
              <a:rPr lang="en-GB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sensibilité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élevée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spécificité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limitée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20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Quantification CT (ratio </a:t>
            </a:r>
            <a:r>
              <a:rPr lang="en-GB" sz="2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tumeur</a:t>
            </a:r>
            <a:r>
              <a:rPr lang="en-GB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sz="2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graisse</a:t>
            </a:r>
            <a:r>
              <a:rPr lang="en-GB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: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meilleure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discrimination</a:t>
            </a:r>
          </a:p>
          <a:p>
            <a:pPr marL="342900" indent="-342900">
              <a:lnSpc>
                <a:spcPct val="20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Seuil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Youden pour le ratio de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densité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tumeur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graisse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0,83</a:t>
            </a:r>
          </a:p>
          <a:p>
            <a:pPr marL="342900" indent="-342900">
              <a:lnSpc>
                <a:spcPct val="20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IRM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non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systématique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scanner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concluant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lnSpc>
                <a:spcPct val="20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Scanner :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alternative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pragmatique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délais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coûts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réduits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buClr>
                <a:schemeClr val="accent2"/>
              </a:buClr>
              <a:buSzPct val="110000"/>
            </a:pPr>
            <a:endParaRPr lang="fr-FR" sz="2400" b="1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1124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13670</TotalTime>
  <Words>253</Words>
  <Application>Microsoft Office PowerPoint</Application>
  <PresentationFormat>Grand écran</PresentationFormat>
  <Paragraphs>58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Thème Office</vt:lpstr>
      <vt:lpstr>Présentation PowerPoint</vt:lpstr>
      <vt:lpstr>Présentation PowerPoint</vt:lpstr>
      <vt:lpstr>s</vt:lpstr>
      <vt:lpstr>Présentation PowerPoint</vt:lpstr>
      <vt:lpstr>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Eren Mutluay</dc:creator>
  <cp:lastModifiedBy>Astree LEMORE</cp:lastModifiedBy>
  <cp:revision>525</cp:revision>
  <dcterms:created xsi:type="dcterms:W3CDTF">2024-03-10T17:37:32Z</dcterms:created>
  <dcterms:modified xsi:type="dcterms:W3CDTF">2026-03-05T21:58:49Z</dcterms:modified>
</cp:coreProperties>
</file>