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72" r:id="rId4"/>
    <p:sldId id="27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407C68-B480-450B-949B-B65B201A0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671D68A-E831-45F9-B996-3EEDFEDE97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B64409-8A3C-4317-9249-6408FDC30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BCCFB6-21BD-4F64-A53C-059DC3600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4C90F9-AD3D-47A1-962D-AB3CEDF7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192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097AE4-4430-4335-A673-47CF85949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71623F-8749-44F5-83A7-91FCDD5FB2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DA88EF-9B88-4D57-B395-413205857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E0E2B6-3F8A-4C3A-A65B-5835D79E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1BEDB6-5338-405B-89F7-4D49ED4D0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3729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830C0-887F-4D55-A5BC-687554C84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ED1119-3BF3-452F-9E72-5B5127EC0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FA9CAB-A446-4D57-A652-60ED89E5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4C7E3E-E7C5-4F41-8D56-7BBFCF1F5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2D9588-5D88-4852-8BA5-08741D4FE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5834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19DACB-FC8F-40F0-8FAD-BD130A79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A8832F-B08F-4FE8-B291-0DB6F3F3F0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955A6B-718A-45F0-A2C7-A43D1B365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CFA3ECC-388A-40BB-9066-C762D7FEE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1ABAF7D-1598-475B-B46D-366F7FC3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7FD416-769B-4BBA-8B76-783AF6205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0831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CEA0BC-26BD-48B6-BF02-EA6A41AFA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392C021-E46C-40C1-A5B3-3F424BA81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B41B79-55A2-4697-8EAA-2152349A6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9AC086E-B6E9-4ADC-A0A8-8E938BB286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0026CE8-858C-40DD-BF99-1DA01738C0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A2A870E-6DE4-4F37-A67E-9A06651B4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99D83AB7-6C7A-474C-A2ED-06E716BD4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0ADD2A8-9835-4562-A918-D6D6C6CEE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1592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5F0309-0793-4147-802C-5BB3D3FBD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3F8D05F-6A83-406B-A675-0A00B0922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DFE661E-C7DC-45D9-8131-E8EFBE560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51C899B-7890-45C4-9305-FB272BE9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9488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344209E-288D-4AA0-B191-7FF45880D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A4E0BE9-1C40-4EA7-9F37-369E47530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2EB1334-1A26-4510-ACC1-4C4B2EBC9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301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D04705-D091-4678-AC7A-CB4C00737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B362CC-20FC-412F-9170-E58F84C18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0DB28FE-935D-4254-9FF9-69F3097B1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DDD7081-B433-4B4D-B286-AB253D40F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A5B8A79-58EE-45BF-A007-0CE0A267A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E1F605-E986-4B8D-82A3-71F632E86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539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961D7D-5D04-44F2-9404-22EC7A467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B6816E-590A-4B62-B67E-050A91D4D6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19F1EF5-D855-49DA-A47D-2BCF0FC68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514A37-8ED4-4442-B542-FB714A2F3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B8FFE60-124E-4B78-B401-303BA619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716741-A5B9-4E8F-A63E-90F7ADC70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8259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7AF1D-AD98-4C15-9868-37386EBDB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A246F3-8563-4D39-85E7-C8CEAABDCB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BAF19B-2A25-43C4-9FDE-61463EFCD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8E22F3-5B49-4DF4-94B5-D7649E549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90FE37-E2F9-4799-8900-A8CEC7FF8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69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7199FC4-7E5C-4394-991E-258498010B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45708A-42C1-44BD-B434-87C62B46F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1E7A1C-658B-4BB0-A162-838E4F925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E77279-CF31-4A22-AB7C-EF65B701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D445C5-F7F5-43F8-BF61-E96C18F7E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5147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0053996-91C0-4E43-9EE0-E6E15C9DA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D8F0F8-8E59-4DEF-91DB-A6740904E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A7AB8E-CF74-4629-8E86-A534F9074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008F1A-1073-4668-A554-9651CED55D0D}" type="datetimeFigureOut">
              <a:rPr lang="fr-FR" smtClean="0"/>
              <a:t>24/02/2026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A6C7EB-B239-4AA9-B6F6-0A5449985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6A89F7-756E-4EE4-BF2A-312E352DAA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D2CEF-D637-48C3-9D94-7A86B6ECF7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61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9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67A13-04EB-49BD-B96E-44B189E506AF}"/>
              </a:ext>
            </a:extLst>
          </p:cNvPr>
          <p:cNvSpPr/>
          <p:nvPr/>
        </p:nvSpPr>
        <p:spPr>
          <a:xfrm>
            <a:off x="0" y="6468533"/>
            <a:ext cx="12192000" cy="38946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8F26460-83C2-4394-8446-288E536A35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442" y="1175054"/>
            <a:ext cx="3648584" cy="2152950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C3678EA5-BFBC-41A0-A2A8-9B5CBD65C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442" y="3469063"/>
            <a:ext cx="3648584" cy="2152950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216D094D-FDF6-4AB9-8B81-52914BFBC9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59" t="14473" r="10872" b="11887"/>
          <a:stretch/>
        </p:blipFill>
        <p:spPr>
          <a:xfrm>
            <a:off x="6096000" y="1175054"/>
            <a:ext cx="3648584" cy="2156460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CF0888DE-5747-48FB-8D03-59EFD1476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462253"/>
            <a:ext cx="3648584" cy="2166270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45F5F883-7703-4C5C-8A3F-98CA34D9A438}"/>
              </a:ext>
            </a:extLst>
          </p:cNvPr>
          <p:cNvSpPr/>
          <p:nvPr/>
        </p:nvSpPr>
        <p:spPr>
          <a:xfrm>
            <a:off x="2307442" y="1175054"/>
            <a:ext cx="3648584" cy="21529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59F280F-7E44-47E8-BF9F-9402FAA68E14}"/>
              </a:ext>
            </a:extLst>
          </p:cNvPr>
          <p:cNvSpPr/>
          <p:nvPr/>
        </p:nvSpPr>
        <p:spPr>
          <a:xfrm>
            <a:off x="6096000" y="1175054"/>
            <a:ext cx="3648584" cy="21529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A84B1A7-D0CE-4F81-BF90-6892B5EAA6B2}"/>
              </a:ext>
            </a:extLst>
          </p:cNvPr>
          <p:cNvSpPr/>
          <p:nvPr/>
        </p:nvSpPr>
        <p:spPr>
          <a:xfrm>
            <a:off x="2307442" y="3467105"/>
            <a:ext cx="3648584" cy="21529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CDD96C6-698D-491D-81DA-D57D4A579470}"/>
              </a:ext>
            </a:extLst>
          </p:cNvPr>
          <p:cNvSpPr/>
          <p:nvPr/>
        </p:nvSpPr>
        <p:spPr>
          <a:xfrm>
            <a:off x="6096000" y="3458743"/>
            <a:ext cx="3648584" cy="215295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35DD5967-19C2-42A4-A152-ABA0C2566738}"/>
              </a:ext>
            </a:extLst>
          </p:cNvPr>
          <p:cNvSpPr txBox="1"/>
          <p:nvPr/>
        </p:nvSpPr>
        <p:spPr>
          <a:xfrm>
            <a:off x="2954866" y="5682946"/>
            <a:ext cx="6138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Figure 1 </a:t>
            </a:r>
            <a:r>
              <a:rPr lang="fr-FR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: Coupes coronales 2D d’un volume </a:t>
            </a:r>
            <a:r>
              <a:rPr lang="fr-FR" dirty="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Bili</a:t>
            </a:r>
            <a:r>
              <a:rPr lang="fr-FR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-IRM 3D</a:t>
            </a:r>
          </a:p>
        </p:txBody>
      </p:sp>
    </p:spTree>
    <p:extLst>
      <p:ext uri="{BB962C8B-B14F-4D97-AF65-F5344CB8AC3E}">
        <p14:creationId xmlns:p14="http://schemas.microsoft.com/office/powerpoint/2010/main" val="3132058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67A13-04EB-49BD-B96E-44B189E506AF}"/>
              </a:ext>
            </a:extLst>
          </p:cNvPr>
          <p:cNvSpPr/>
          <p:nvPr/>
        </p:nvSpPr>
        <p:spPr>
          <a:xfrm>
            <a:off x="0" y="6468533"/>
            <a:ext cx="12192000" cy="38946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1">
            <a:extLst>
              <a:ext uri="{FF2B5EF4-FFF2-40B4-BE49-F238E27FC236}">
                <a16:creationId xmlns:a16="http://schemas.microsoft.com/office/drawing/2014/main" id="{4D77D79B-6960-413D-8911-44037C026E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596" y="1548464"/>
            <a:ext cx="2965189" cy="162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2">
            <a:extLst>
              <a:ext uri="{FF2B5EF4-FFF2-40B4-BE49-F238E27FC236}">
                <a16:creationId xmlns:a16="http://schemas.microsoft.com/office/drawing/2014/main" id="{497F7936-B752-47EC-8B32-8DBD50755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596" y="3685269"/>
            <a:ext cx="2965189" cy="162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3">
            <a:extLst>
              <a:ext uri="{FF2B5EF4-FFF2-40B4-BE49-F238E27FC236}">
                <a16:creationId xmlns:a16="http://schemas.microsoft.com/office/drawing/2014/main" id="{D9C749C2-A826-4936-98F7-CC734A2DF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1" b="19833"/>
          <a:stretch>
            <a:fillRect/>
          </a:stretch>
        </p:blipFill>
        <p:spPr bwMode="auto">
          <a:xfrm>
            <a:off x="6630287" y="3663598"/>
            <a:ext cx="2970918" cy="162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3E6B42A-35DF-4609-BD63-660CB895B717}"/>
              </a:ext>
            </a:extLst>
          </p:cNvPr>
          <p:cNvSpPr txBox="1"/>
          <p:nvPr/>
        </p:nvSpPr>
        <p:spPr>
          <a:xfrm>
            <a:off x="2715876" y="3172125"/>
            <a:ext cx="2220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Segmentation Vérité Terrain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0C3AF84C-B2BE-4CBE-A645-164BBDACE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553" y="102205"/>
            <a:ext cx="1892025" cy="1116443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43B74FD1-93C5-4FA5-9088-3AEB3717900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959" t="14473" r="10872" b="11887"/>
          <a:stretch/>
        </p:blipFill>
        <p:spPr>
          <a:xfrm>
            <a:off x="5105242" y="206258"/>
            <a:ext cx="1892025" cy="1118263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64EACB8C-BAD8-4F8A-9023-C6C527A66B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715" y="287158"/>
            <a:ext cx="1895111" cy="111826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9EE19571-8A4B-4010-B55D-9A52352A3FB6}"/>
              </a:ext>
            </a:extLst>
          </p:cNvPr>
          <p:cNvSpPr txBox="1"/>
          <p:nvPr/>
        </p:nvSpPr>
        <p:spPr>
          <a:xfrm>
            <a:off x="2555008" y="5289574"/>
            <a:ext cx="2846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Découpage en composantes connexes, zoom sur le hile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0E88ED08-7925-4FEF-AE85-A0564095E3DA}"/>
              </a:ext>
            </a:extLst>
          </p:cNvPr>
          <p:cNvSpPr txBox="1"/>
          <p:nvPr/>
        </p:nvSpPr>
        <p:spPr>
          <a:xfrm>
            <a:off x="6754476" y="5309058"/>
            <a:ext cx="2846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Découpage en composantes connexes, zoom sur le hile. </a:t>
            </a:r>
          </a:p>
          <a:p>
            <a:r>
              <a:rPr lang="fr-FR" sz="12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Présence de fausses communications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BB5D6717-C1EA-4BEC-BEB1-4815232241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6016" y="1548465"/>
            <a:ext cx="2965189" cy="1623660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5303C96A-5E13-443F-B035-786F728BCE69}"/>
              </a:ext>
            </a:extLst>
          </p:cNvPr>
          <p:cNvSpPr txBox="1"/>
          <p:nvPr/>
        </p:nvSpPr>
        <p:spPr>
          <a:xfrm>
            <a:off x="7056536" y="3181709"/>
            <a:ext cx="36849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Prédiction du modèle </a:t>
            </a:r>
            <a:r>
              <a:rPr lang="fr-FR" sz="1200" dirty="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nnUNet</a:t>
            </a:r>
            <a:endParaRPr lang="fr-FR" sz="1200" dirty="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7BDF4A42-AFFF-486F-88E1-5E70CD8A3232}"/>
              </a:ext>
            </a:extLst>
          </p:cNvPr>
          <p:cNvCxnSpPr/>
          <p:nvPr/>
        </p:nvCxnSpPr>
        <p:spPr>
          <a:xfrm flipH="1">
            <a:off x="8020280" y="3897768"/>
            <a:ext cx="262466" cy="30480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50C3A138-F33E-4D5D-85B1-179D5EC92225}"/>
              </a:ext>
            </a:extLst>
          </p:cNvPr>
          <p:cNvCxnSpPr>
            <a:cxnSpLocks/>
          </p:cNvCxnSpPr>
          <p:nvPr/>
        </p:nvCxnSpPr>
        <p:spPr>
          <a:xfrm flipH="1" flipV="1">
            <a:off x="8110144" y="4566757"/>
            <a:ext cx="247397" cy="31131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D55257D7-C826-4E75-AE07-2772572E5ED9}"/>
              </a:ext>
            </a:extLst>
          </p:cNvPr>
          <p:cNvCxnSpPr>
            <a:cxnSpLocks/>
          </p:cNvCxnSpPr>
          <p:nvPr/>
        </p:nvCxnSpPr>
        <p:spPr>
          <a:xfrm>
            <a:off x="7766281" y="3858255"/>
            <a:ext cx="0" cy="318912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ZoneTexte 48">
            <a:extLst>
              <a:ext uri="{FF2B5EF4-FFF2-40B4-BE49-F238E27FC236}">
                <a16:creationId xmlns:a16="http://schemas.microsoft.com/office/drawing/2014/main" id="{EE9B94C8-CCDD-4940-BBBD-29596E456BCA}"/>
              </a:ext>
            </a:extLst>
          </p:cNvPr>
          <p:cNvSpPr txBox="1"/>
          <p:nvPr/>
        </p:nvSpPr>
        <p:spPr>
          <a:xfrm>
            <a:off x="3290312" y="6026351"/>
            <a:ext cx="5386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Figure 2 </a:t>
            </a:r>
            <a:r>
              <a:rPr lang="fr-FR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: Illustration des fausses communications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BE4B7D42-7E58-49D0-9BF6-056048BB985A}"/>
              </a:ext>
            </a:extLst>
          </p:cNvPr>
          <p:cNvSpPr txBox="1"/>
          <p:nvPr/>
        </p:nvSpPr>
        <p:spPr>
          <a:xfrm>
            <a:off x="6997267" y="53802"/>
            <a:ext cx="15953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Volume </a:t>
            </a:r>
            <a:r>
              <a:rPr lang="fr-FR" sz="1200" dirty="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Bili</a:t>
            </a:r>
            <a:r>
              <a:rPr lang="fr-FR" sz="12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-IRM 3D</a:t>
            </a:r>
          </a:p>
        </p:txBody>
      </p:sp>
      <p:cxnSp>
        <p:nvCxnSpPr>
          <p:cNvPr id="54" name="Connecteur : en arc 53">
            <a:extLst>
              <a:ext uri="{FF2B5EF4-FFF2-40B4-BE49-F238E27FC236}">
                <a16:creationId xmlns:a16="http://schemas.microsoft.com/office/drawing/2014/main" id="{E622BDB3-04CF-49CE-8E48-95403C9DF014}"/>
              </a:ext>
            </a:extLst>
          </p:cNvPr>
          <p:cNvCxnSpPr>
            <a:stCxn id="33" idx="1"/>
            <a:endCxn id="5" idx="0"/>
          </p:cNvCxnSpPr>
          <p:nvPr/>
        </p:nvCxnSpPr>
        <p:spPr>
          <a:xfrm rot="10800000" flipV="1">
            <a:off x="3844191" y="660426"/>
            <a:ext cx="935362" cy="888037"/>
          </a:xfrm>
          <a:prstGeom prst="curved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 : en arc 55">
            <a:extLst>
              <a:ext uri="{FF2B5EF4-FFF2-40B4-BE49-F238E27FC236}">
                <a16:creationId xmlns:a16="http://schemas.microsoft.com/office/drawing/2014/main" id="{0C43F142-1356-483C-A778-00829AC13A65}"/>
              </a:ext>
            </a:extLst>
          </p:cNvPr>
          <p:cNvCxnSpPr>
            <a:stCxn id="35" idx="3"/>
            <a:endCxn id="38" idx="0"/>
          </p:cNvCxnSpPr>
          <p:nvPr/>
        </p:nvCxnSpPr>
        <p:spPr>
          <a:xfrm>
            <a:off x="7356826" y="846290"/>
            <a:ext cx="761785" cy="702175"/>
          </a:xfrm>
          <a:prstGeom prst="curved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F7449085-02A0-4577-BC5D-99AD74DFF162}"/>
              </a:ext>
            </a:extLst>
          </p:cNvPr>
          <p:cNvSpPr/>
          <p:nvPr/>
        </p:nvSpPr>
        <p:spPr>
          <a:xfrm>
            <a:off x="2361596" y="1548463"/>
            <a:ext cx="2965189" cy="16331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B0702E9-E055-43CC-863C-17CB466C97BC}"/>
              </a:ext>
            </a:extLst>
          </p:cNvPr>
          <p:cNvSpPr/>
          <p:nvPr/>
        </p:nvSpPr>
        <p:spPr>
          <a:xfrm>
            <a:off x="6620344" y="1531531"/>
            <a:ext cx="2965189" cy="16331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29D9EFB-B4A8-40E2-B699-7890FD449F34}"/>
              </a:ext>
            </a:extLst>
          </p:cNvPr>
          <p:cNvSpPr/>
          <p:nvPr/>
        </p:nvSpPr>
        <p:spPr>
          <a:xfrm>
            <a:off x="2361596" y="3663598"/>
            <a:ext cx="2965189" cy="16331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14967FD-F24A-4425-8630-BC6C30F084E4}"/>
              </a:ext>
            </a:extLst>
          </p:cNvPr>
          <p:cNvSpPr/>
          <p:nvPr/>
        </p:nvSpPr>
        <p:spPr>
          <a:xfrm>
            <a:off x="6628810" y="3656444"/>
            <a:ext cx="2965189" cy="163313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903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67A13-04EB-49BD-B96E-44B189E506AF}"/>
              </a:ext>
            </a:extLst>
          </p:cNvPr>
          <p:cNvSpPr/>
          <p:nvPr/>
        </p:nvSpPr>
        <p:spPr>
          <a:xfrm>
            <a:off x="0" y="6468533"/>
            <a:ext cx="12192000" cy="38946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3" name="Picture 2" descr="How nnUNet calculated the depth of the network？ · Issue #572 · MIC-DKFZ/ nnUNet">
            <a:extLst>
              <a:ext uri="{FF2B5EF4-FFF2-40B4-BE49-F238E27FC236}">
                <a16:creationId xmlns:a16="http://schemas.microsoft.com/office/drawing/2014/main" id="{201A9EC2-3ED0-42ED-951A-59C240804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470" y="453400"/>
            <a:ext cx="2780135" cy="188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304A4DF-72A1-4CD6-A342-8CE79CE12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7240" y="837055"/>
            <a:ext cx="2108749" cy="111616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DDF05E3-A0A9-4240-9F12-551C0DF1C1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0" r="2325"/>
          <a:stretch/>
        </p:blipFill>
        <p:spPr>
          <a:xfrm>
            <a:off x="6825960" y="3655536"/>
            <a:ext cx="2108749" cy="1124398"/>
          </a:xfrm>
          <a:prstGeom prst="rect">
            <a:avLst/>
          </a:prstGeom>
        </p:spPr>
      </p:pic>
      <p:sp>
        <p:nvSpPr>
          <p:cNvPr id="38" name="Rectangle : coins arrondis 37">
            <a:extLst>
              <a:ext uri="{FF2B5EF4-FFF2-40B4-BE49-F238E27FC236}">
                <a16:creationId xmlns:a16="http://schemas.microsoft.com/office/drawing/2014/main" id="{2D5658D6-D1A4-4D0A-A676-6F896EF02E7A}"/>
              </a:ext>
            </a:extLst>
          </p:cNvPr>
          <p:cNvSpPr/>
          <p:nvPr/>
        </p:nvSpPr>
        <p:spPr>
          <a:xfrm>
            <a:off x="7162813" y="2853289"/>
            <a:ext cx="1433505" cy="479138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dirty="0">
                <a:solidFill>
                  <a:schemeClr val="tx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Fonction de perte 1</a:t>
            </a:r>
          </a:p>
        </p:txBody>
      </p:sp>
      <p:cxnSp>
        <p:nvCxnSpPr>
          <p:cNvPr id="39" name="Connecteur : en angle 38">
            <a:extLst>
              <a:ext uri="{FF2B5EF4-FFF2-40B4-BE49-F238E27FC236}">
                <a16:creationId xmlns:a16="http://schemas.microsoft.com/office/drawing/2014/main" id="{F3492E16-4E13-401A-BF21-E90A97CED999}"/>
              </a:ext>
            </a:extLst>
          </p:cNvPr>
          <p:cNvCxnSpPr>
            <a:cxnSpLocks/>
            <a:stCxn id="42" idx="2"/>
            <a:endCxn id="38" idx="0"/>
          </p:cNvCxnSpPr>
          <p:nvPr/>
        </p:nvCxnSpPr>
        <p:spPr>
          <a:xfrm rot="5400000">
            <a:off x="7430236" y="2402548"/>
            <a:ext cx="900071" cy="1410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 : en angle 39">
            <a:extLst>
              <a:ext uri="{FF2B5EF4-FFF2-40B4-BE49-F238E27FC236}">
                <a16:creationId xmlns:a16="http://schemas.microsoft.com/office/drawing/2014/main" id="{B715DF46-9058-4CB2-990A-B2E87672490D}"/>
              </a:ext>
            </a:extLst>
          </p:cNvPr>
          <p:cNvCxnSpPr>
            <a:cxnSpLocks/>
            <a:stCxn id="43" idx="0"/>
            <a:endCxn id="38" idx="2"/>
          </p:cNvCxnSpPr>
          <p:nvPr/>
        </p:nvCxnSpPr>
        <p:spPr>
          <a:xfrm rot="16200000" flipV="1">
            <a:off x="7720775" y="3491219"/>
            <a:ext cx="318991" cy="1408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965A0D46-E3A8-4FDC-90AC-F6F4C320DBE4}"/>
              </a:ext>
            </a:extLst>
          </p:cNvPr>
          <p:cNvSpPr/>
          <p:nvPr/>
        </p:nvSpPr>
        <p:spPr>
          <a:xfrm>
            <a:off x="3486470" y="453400"/>
            <a:ext cx="2780135" cy="18756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84E135B-CFB1-4B55-BA9F-F56F20265D2B}"/>
              </a:ext>
            </a:extLst>
          </p:cNvPr>
          <p:cNvSpPr/>
          <p:nvPr/>
        </p:nvSpPr>
        <p:spPr>
          <a:xfrm>
            <a:off x="6825962" y="828820"/>
            <a:ext cx="2110028" cy="11243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C59DF59-32F9-43FF-A88F-CEB69043D48B}"/>
              </a:ext>
            </a:extLst>
          </p:cNvPr>
          <p:cNvSpPr/>
          <p:nvPr/>
        </p:nvSpPr>
        <p:spPr>
          <a:xfrm>
            <a:off x="6825960" y="3651418"/>
            <a:ext cx="2110028" cy="112439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9AE97C05-81EA-411F-9956-86F7C3813518}"/>
              </a:ext>
            </a:extLst>
          </p:cNvPr>
          <p:cNvCxnSpPr>
            <a:cxnSpLocks/>
            <a:endCxn id="41" idx="1"/>
          </p:cNvCxnSpPr>
          <p:nvPr/>
        </p:nvCxnSpPr>
        <p:spPr>
          <a:xfrm>
            <a:off x="2665468" y="1391018"/>
            <a:ext cx="821002" cy="20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avec flèche 45">
            <a:extLst>
              <a:ext uri="{FF2B5EF4-FFF2-40B4-BE49-F238E27FC236}">
                <a16:creationId xmlns:a16="http://schemas.microsoft.com/office/drawing/2014/main" id="{5109689A-8EB1-4818-AF29-7058557E253B}"/>
              </a:ext>
            </a:extLst>
          </p:cNvPr>
          <p:cNvCxnSpPr>
            <a:stCxn id="33" idx="3"/>
            <a:endCxn id="36" idx="1"/>
          </p:cNvCxnSpPr>
          <p:nvPr/>
        </p:nvCxnSpPr>
        <p:spPr>
          <a:xfrm>
            <a:off x="6266605" y="1393804"/>
            <a:ext cx="560634" cy="133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ZoneTexte 46">
            <a:extLst>
              <a:ext uri="{FF2B5EF4-FFF2-40B4-BE49-F238E27FC236}">
                <a16:creationId xmlns:a16="http://schemas.microsoft.com/office/drawing/2014/main" id="{58ADB77D-E1A6-47F3-952C-F766E9DF9B85}"/>
              </a:ext>
            </a:extLst>
          </p:cNvPr>
          <p:cNvSpPr txBox="1"/>
          <p:nvPr/>
        </p:nvSpPr>
        <p:spPr>
          <a:xfrm>
            <a:off x="819053" y="1933478"/>
            <a:ext cx="147348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Volume </a:t>
            </a:r>
            <a:r>
              <a:rPr lang="fr-FR" sz="1100" dirty="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Bili</a:t>
            </a:r>
            <a:r>
              <a:rPr lang="fr-FR" sz="11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-IRM 3D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ECAD73E9-842A-4D81-A6F5-3ED662C84CDE}"/>
              </a:ext>
            </a:extLst>
          </p:cNvPr>
          <p:cNvSpPr txBox="1"/>
          <p:nvPr/>
        </p:nvSpPr>
        <p:spPr>
          <a:xfrm>
            <a:off x="5528313" y="2051669"/>
            <a:ext cx="909022" cy="366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nnUNet</a:t>
            </a:r>
            <a:endParaRPr lang="fr-FR" sz="1100" dirty="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4A382EF5-262F-4985-8672-C5F47B2CB8E6}"/>
              </a:ext>
            </a:extLst>
          </p:cNvPr>
          <p:cNvSpPr txBox="1"/>
          <p:nvPr/>
        </p:nvSpPr>
        <p:spPr>
          <a:xfrm>
            <a:off x="7471247" y="562921"/>
            <a:ext cx="819454" cy="2616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Prédiction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D555E453-10BB-468F-B7BC-5F82A3B655B8}"/>
              </a:ext>
            </a:extLst>
          </p:cNvPr>
          <p:cNvSpPr txBox="1"/>
          <p:nvPr/>
        </p:nvSpPr>
        <p:spPr>
          <a:xfrm>
            <a:off x="7365692" y="4828265"/>
            <a:ext cx="1387225" cy="366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Vérité terrain</a:t>
            </a:r>
          </a:p>
        </p:txBody>
      </p:sp>
      <p:cxnSp>
        <p:nvCxnSpPr>
          <p:cNvPr id="68" name="Connecteur : en angle 67">
            <a:extLst>
              <a:ext uri="{FF2B5EF4-FFF2-40B4-BE49-F238E27FC236}">
                <a16:creationId xmlns:a16="http://schemas.microsoft.com/office/drawing/2014/main" id="{8ECA8888-90ED-4947-807F-1C428CFE6A33}"/>
              </a:ext>
            </a:extLst>
          </p:cNvPr>
          <p:cNvCxnSpPr>
            <a:cxnSpLocks/>
            <a:stCxn id="38" idx="1"/>
            <a:endCxn id="41" idx="2"/>
          </p:cNvCxnSpPr>
          <p:nvPr/>
        </p:nvCxnSpPr>
        <p:spPr>
          <a:xfrm rot="10800000">
            <a:off x="4876539" y="2329054"/>
            <a:ext cx="2286275" cy="763804"/>
          </a:xfrm>
          <a:prstGeom prst="bentConnector2">
            <a:avLst/>
          </a:prstGeom>
          <a:ln w="19050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411BD8BA-479C-4590-9D68-EDE774BED806}"/>
              </a:ext>
            </a:extLst>
          </p:cNvPr>
          <p:cNvCxnSpPr>
            <a:cxnSpLocks/>
            <a:stCxn id="36" idx="3"/>
            <a:endCxn id="72" idx="1"/>
          </p:cNvCxnSpPr>
          <p:nvPr/>
        </p:nvCxnSpPr>
        <p:spPr>
          <a:xfrm flipV="1">
            <a:off x="8935989" y="1391018"/>
            <a:ext cx="1193939" cy="411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1700CDD0-F263-4B54-BDA0-132155527CC6}"/>
              </a:ext>
            </a:extLst>
          </p:cNvPr>
          <p:cNvCxnSpPr>
            <a:cxnSpLocks/>
            <a:stCxn id="43" idx="3"/>
            <a:endCxn id="73" idx="1"/>
          </p:cNvCxnSpPr>
          <p:nvPr/>
        </p:nvCxnSpPr>
        <p:spPr>
          <a:xfrm>
            <a:off x="8935988" y="4213617"/>
            <a:ext cx="1178599" cy="1110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21D99F8C-A71E-4780-A485-495349590B3E}"/>
              </a:ext>
            </a:extLst>
          </p:cNvPr>
          <p:cNvSpPr/>
          <p:nvPr/>
        </p:nvSpPr>
        <p:spPr>
          <a:xfrm>
            <a:off x="10129928" y="1151449"/>
            <a:ext cx="1234700" cy="479138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Informations topologiques</a:t>
            </a:r>
          </a:p>
        </p:txBody>
      </p:sp>
      <p:sp>
        <p:nvSpPr>
          <p:cNvPr id="73" name="Rectangle : coins arrondis 72">
            <a:extLst>
              <a:ext uri="{FF2B5EF4-FFF2-40B4-BE49-F238E27FC236}">
                <a16:creationId xmlns:a16="http://schemas.microsoft.com/office/drawing/2014/main" id="{EA1E9084-BBFE-461B-9B9B-E4D7D1AE8C1E}"/>
              </a:ext>
            </a:extLst>
          </p:cNvPr>
          <p:cNvSpPr/>
          <p:nvPr/>
        </p:nvSpPr>
        <p:spPr>
          <a:xfrm>
            <a:off x="10114587" y="3985150"/>
            <a:ext cx="1265382" cy="479138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Informations topologiques</a:t>
            </a:r>
          </a:p>
        </p:txBody>
      </p:sp>
      <p:cxnSp>
        <p:nvCxnSpPr>
          <p:cNvPr id="74" name="Connecteur : en angle 73">
            <a:extLst>
              <a:ext uri="{FF2B5EF4-FFF2-40B4-BE49-F238E27FC236}">
                <a16:creationId xmlns:a16="http://schemas.microsoft.com/office/drawing/2014/main" id="{4FEB2A1E-1B80-4F14-BD6D-4F56F5BDA17B}"/>
              </a:ext>
            </a:extLst>
          </p:cNvPr>
          <p:cNvCxnSpPr>
            <a:cxnSpLocks/>
            <a:stCxn id="72" idx="2"/>
            <a:endCxn id="75" idx="0"/>
          </p:cNvCxnSpPr>
          <p:nvPr/>
        </p:nvCxnSpPr>
        <p:spPr>
          <a:xfrm rot="16200000" flipH="1">
            <a:off x="10138206" y="2239658"/>
            <a:ext cx="1218145" cy="1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 : coins arrondis 74">
            <a:extLst>
              <a:ext uri="{FF2B5EF4-FFF2-40B4-BE49-F238E27FC236}">
                <a16:creationId xmlns:a16="http://schemas.microsoft.com/office/drawing/2014/main" id="{EC52F942-10C7-4008-9D98-046FF12D59F5}"/>
              </a:ext>
            </a:extLst>
          </p:cNvPr>
          <p:cNvSpPr/>
          <p:nvPr/>
        </p:nvSpPr>
        <p:spPr>
          <a:xfrm>
            <a:off x="9827490" y="2848732"/>
            <a:ext cx="1839577" cy="479138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Comparaison (Fonction de perte 2)</a:t>
            </a:r>
          </a:p>
        </p:txBody>
      </p:sp>
      <p:cxnSp>
        <p:nvCxnSpPr>
          <p:cNvPr id="76" name="Connecteur : en angle 75">
            <a:extLst>
              <a:ext uri="{FF2B5EF4-FFF2-40B4-BE49-F238E27FC236}">
                <a16:creationId xmlns:a16="http://schemas.microsoft.com/office/drawing/2014/main" id="{DA7984FA-CC46-4A24-9D97-A57AAA5EA9BE}"/>
              </a:ext>
            </a:extLst>
          </p:cNvPr>
          <p:cNvCxnSpPr>
            <a:cxnSpLocks/>
            <a:stCxn id="73" idx="0"/>
            <a:endCxn id="75" idx="2"/>
          </p:cNvCxnSpPr>
          <p:nvPr/>
        </p:nvCxnSpPr>
        <p:spPr>
          <a:xfrm rot="5400000" flipH="1" flipV="1">
            <a:off x="10418638" y="3656510"/>
            <a:ext cx="657280" cy="1"/>
          </a:xfrm>
          <a:prstGeom prst="bentConnector3">
            <a:avLst>
              <a:gd name="adj1" fmla="val 50000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eur droit avec flèche 81">
            <a:extLst>
              <a:ext uri="{FF2B5EF4-FFF2-40B4-BE49-F238E27FC236}">
                <a16:creationId xmlns:a16="http://schemas.microsoft.com/office/drawing/2014/main" id="{29396D2D-C32B-4AEC-98C2-7E5B2C7A646F}"/>
              </a:ext>
            </a:extLst>
          </p:cNvPr>
          <p:cNvCxnSpPr>
            <a:cxnSpLocks/>
            <a:stCxn id="75" idx="1"/>
            <a:endCxn id="38" idx="3"/>
          </p:cNvCxnSpPr>
          <p:nvPr/>
        </p:nvCxnSpPr>
        <p:spPr>
          <a:xfrm flipH="1">
            <a:off x="8596318" y="3088301"/>
            <a:ext cx="1231172" cy="45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ZoneTexte 69">
            <a:extLst>
              <a:ext uri="{FF2B5EF4-FFF2-40B4-BE49-F238E27FC236}">
                <a16:creationId xmlns:a16="http://schemas.microsoft.com/office/drawing/2014/main" id="{4A0B18FA-8195-43BA-865E-9B798BAF02D5}"/>
              </a:ext>
            </a:extLst>
          </p:cNvPr>
          <p:cNvSpPr txBox="1"/>
          <p:nvPr/>
        </p:nvSpPr>
        <p:spPr>
          <a:xfrm>
            <a:off x="1758855" y="5417202"/>
            <a:ext cx="8521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Figure 3 </a:t>
            </a:r>
            <a:r>
              <a:rPr lang="fr-FR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: Pipeline global proposé : ajout d’une fonction de perte 2 topologique. La fonction de perte 1 est une combinaison </a:t>
            </a:r>
            <a:r>
              <a:rPr lang="fr-FR" dirty="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Dice</a:t>
            </a:r>
            <a:r>
              <a:rPr lang="fr-FR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- </a:t>
            </a:r>
            <a:r>
              <a:rPr lang="fr-FR" dirty="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Binary</a:t>
            </a:r>
            <a:r>
              <a:rPr lang="fr-FR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 Cross </a:t>
            </a:r>
            <a:r>
              <a:rPr lang="fr-FR" dirty="0" err="1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Entropy</a:t>
            </a:r>
            <a:endParaRPr lang="fr-FR" dirty="0">
              <a:latin typeface="CMU Serif" panose="02000603000000000000" pitchFamily="2" charset="0"/>
              <a:ea typeface="CMU Serif" panose="02000603000000000000" pitchFamily="2" charset="0"/>
              <a:cs typeface="CMU Serif" panose="02000603000000000000" pitchFamily="2" charset="0"/>
            </a:endParaRPr>
          </a:p>
        </p:txBody>
      </p:sp>
      <p:pic>
        <p:nvPicPr>
          <p:cNvPr id="77" name="Image 76">
            <a:extLst>
              <a:ext uri="{FF2B5EF4-FFF2-40B4-BE49-F238E27FC236}">
                <a16:creationId xmlns:a16="http://schemas.microsoft.com/office/drawing/2014/main" id="{02078F81-86E1-4B85-BB16-AAD39D48D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49" y="571388"/>
            <a:ext cx="1892025" cy="1116443"/>
          </a:xfrm>
          <a:prstGeom prst="rect">
            <a:avLst/>
          </a:prstGeom>
        </p:spPr>
      </p:pic>
      <p:pic>
        <p:nvPicPr>
          <p:cNvPr id="78" name="Image 77">
            <a:extLst>
              <a:ext uri="{FF2B5EF4-FFF2-40B4-BE49-F238E27FC236}">
                <a16:creationId xmlns:a16="http://schemas.microsoft.com/office/drawing/2014/main" id="{4BBFBDA8-5BFB-48A4-881B-58A47C5A4E2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59" t="14473" r="10872" b="11887"/>
          <a:stretch/>
        </p:blipFill>
        <p:spPr>
          <a:xfrm>
            <a:off x="617537" y="683908"/>
            <a:ext cx="1892025" cy="1118263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85702D0F-E2A4-4A21-AAB1-AB7B85D1E3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010" y="764808"/>
            <a:ext cx="1895111" cy="111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73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C67A13-04EB-49BD-B96E-44B189E506AF}"/>
              </a:ext>
            </a:extLst>
          </p:cNvPr>
          <p:cNvSpPr/>
          <p:nvPr/>
        </p:nvSpPr>
        <p:spPr>
          <a:xfrm>
            <a:off x="0" y="6492170"/>
            <a:ext cx="12192000" cy="389467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Google Shape;335;p32">
            <a:extLst>
              <a:ext uri="{FF2B5EF4-FFF2-40B4-BE49-F238E27FC236}">
                <a16:creationId xmlns:a16="http://schemas.microsoft.com/office/drawing/2014/main" id="{B04067AD-6506-4B0F-8706-4BC08003388E}"/>
              </a:ext>
            </a:extLst>
          </p:cNvPr>
          <p:cNvSpPr/>
          <p:nvPr/>
        </p:nvSpPr>
        <p:spPr>
          <a:xfrm>
            <a:off x="5313445" y="-8455"/>
            <a:ext cx="213218" cy="155100"/>
          </a:xfrm>
          <a:prstGeom prst="star4">
            <a:avLst>
              <a:gd name="adj" fmla="val 15727"/>
            </a:avLst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dirty="0"/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11255FF8-A374-4F85-944B-B05DB374A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7" r="3077"/>
          <a:stretch/>
        </p:blipFill>
        <p:spPr bwMode="auto">
          <a:xfrm>
            <a:off x="189191" y="3556491"/>
            <a:ext cx="1803390" cy="113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4330822-85E3-4067-A28F-FF308987C9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60" r="2325"/>
          <a:stretch/>
        </p:blipFill>
        <p:spPr>
          <a:xfrm>
            <a:off x="151090" y="1786471"/>
            <a:ext cx="1803390" cy="1130244"/>
          </a:xfrm>
          <a:prstGeom prst="rect">
            <a:avLst/>
          </a:prstGeom>
        </p:spPr>
      </p:pic>
      <p:cxnSp>
        <p:nvCxnSpPr>
          <p:cNvPr id="19" name="Connecteur : en angle 18">
            <a:extLst>
              <a:ext uri="{FF2B5EF4-FFF2-40B4-BE49-F238E27FC236}">
                <a16:creationId xmlns:a16="http://schemas.microsoft.com/office/drawing/2014/main" id="{A2175E3A-BD25-43B5-BCA0-AE603D3CED77}"/>
              </a:ext>
            </a:extLst>
          </p:cNvPr>
          <p:cNvCxnSpPr>
            <a:cxnSpLocks/>
            <a:stCxn id="14" idx="3"/>
            <a:endCxn id="21" idx="0"/>
          </p:cNvCxnSpPr>
          <p:nvPr/>
        </p:nvCxnSpPr>
        <p:spPr>
          <a:xfrm>
            <a:off x="10430502" y="2318100"/>
            <a:ext cx="713444" cy="739167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7C8673EF-4626-4196-AAF6-08F5D8182FFD}"/>
              </a:ext>
            </a:extLst>
          </p:cNvPr>
          <p:cNvCxnSpPr>
            <a:cxnSpLocks/>
            <a:stCxn id="6" idx="3"/>
            <a:endCxn id="21" idx="2"/>
          </p:cNvCxnSpPr>
          <p:nvPr/>
        </p:nvCxnSpPr>
        <p:spPr>
          <a:xfrm flipV="1">
            <a:off x="10430501" y="3556491"/>
            <a:ext cx="713445" cy="619858"/>
          </a:xfrm>
          <a:prstGeom prst="bentConnector2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3125555A-E495-4376-AE09-C809E55E7241}"/>
              </a:ext>
            </a:extLst>
          </p:cNvPr>
          <p:cNvSpPr/>
          <p:nvPr/>
        </p:nvSpPr>
        <p:spPr>
          <a:xfrm>
            <a:off x="10576935" y="3057267"/>
            <a:ext cx="1134022" cy="499224"/>
          </a:xfrm>
          <a:prstGeom prst="round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b="1" dirty="0">
                <a:solidFill>
                  <a:schemeClr val="tx1"/>
                </a:solidFill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Fonction de perte 2</a:t>
            </a:r>
          </a:p>
        </p:txBody>
      </p:sp>
      <p:cxnSp>
        <p:nvCxnSpPr>
          <p:cNvPr id="23" name="Connecteur : en angle 22">
            <a:extLst>
              <a:ext uri="{FF2B5EF4-FFF2-40B4-BE49-F238E27FC236}">
                <a16:creationId xmlns:a16="http://schemas.microsoft.com/office/drawing/2014/main" id="{471B09E6-5EF2-4615-AF0B-2EBB87F8BCBC}"/>
              </a:ext>
            </a:extLst>
          </p:cNvPr>
          <p:cNvCxnSpPr>
            <a:cxnSpLocks/>
            <a:stCxn id="21" idx="3"/>
            <a:endCxn id="47" idx="3"/>
          </p:cNvCxnSpPr>
          <p:nvPr/>
        </p:nvCxnSpPr>
        <p:spPr>
          <a:xfrm flipH="1" flipV="1">
            <a:off x="11523022" y="689013"/>
            <a:ext cx="187935" cy="2617866"/>
          </a:xfrm>
          <a:prstGeom prst="bentConnector3">
            <a:avLst>
              <a:gd name="adj1" fmla="val -121638"/>
            </a:avLst>
          </a:prstGeom>
          <a:ln w="9525" cap="flat" cmpd="sng" algn="ctr">
            <a:solidFill>
              <a:srgbClr val="C0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EAF7056F-4026-48AD-BA2A-6FCE28DC2B56}"/>
              </a:ext>
            </a:extLst>
          </p:cNvPr>
          <p:cNvSpPr txBox="1"/>
          <p:nvPr/>
        </p:nvSpPr>
        <p:spPr>
          <a:xfrm>
            <a:off x="591937" y="2912765"/>
            <a:ext cx="1075127" cy="3823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prédiction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AED1BAE-34C4-4637-BEEE-72149DC7ACD5}"/>
              </a:ext>
            </a:extLst>
          </p:cNvPr>
          <p:cNvSpPr txBox="1"/>
          <p:nvPr/>
        </p:nvSpPr>
        <p:spPr>
          <a:xfrm>
            <a:off x="519137" y="4670534"/>
            <a:ext cx="1371742" cy="3823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Vérité terrain</a:t>
            </a:r>
          </a:p>
        </p:txBody>
      </p: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F9B500F4-3AD4-433E-8112-E3AB01971D57}"/>
              </a:ext>
            </a:extLst>
          </p:cNvPr>
          <p:cNvGrpSpPr/>
          <p:nvPr/>
        </p:nvGrpSpPr>
        <p:grpSpPr>
          <a:xfrm>
            <a:off x="9958755" y="123750"/>
            <a:ext cx="1573350" cy="1117443"/>
            <a:chOff x="7393627" y="699461"/>
            <a:chExt cx="1173395" cy="764597"/>
          </a:xfrm>
        </p:grpSpPr>
        <p:pic>
          <p:nvPicPr>
            <p:cNvPr id="47" name="Picture 2" descr="How nnUNet calculated the depth of the network？ · Issue #572 · MIC-DKFZ/ nnUNet">
              <a:extLst>
                <a:ext uri="{FF2B5EF4-FFF2-40B4-BE49-F238E27FC236}">
                  <a16:creationId xmlns:a16="http://schemas.microsoft.com/office/drawing/2014/main" id="{10B409D3-11F4-4D65-8F64-D2520C559F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4822" y="708412"/>
              <a:ext cx="1155426" cy="755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14E59D7-A7D1-4AA5-B370-BB91044B1FD4}"/>
                </a:ext>
              </a:extLst>
            </p:cNvPr>
            <p:cNvSpPr/>
            <p:nvPr/>
          </p:nvSpPr>
          <p:spPr>
            <a:xfrm>
              <a:off x="7393627" y="699461"/>
              <a:ext cx="1173395" cy="76459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49" name="Connecteur : en angle 27">
            <a:extLst>
              <a:ext uri="{FF2B5EF4-FFF2-40B4-BE49-F238E27FC236}">
                <a16:creationId xmlns:a16="http://schemas.microsoft.com/office/drawing/2014/main" id="{6DF5C24D-1377-47EC-AC6D-89FC4C4295DA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249728" y="4001222"/>
            <a:ext cx="126028" cy="2215467"/>
          </a:xfrm>
          <a:prstGeom prst="curvedConnector3">
            <a:avLst>
              <a:gd name="adj1" fmla="val -312226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 : en angle 27">
            <a:extLst>
              <a:ext uri="{FF2B5EF4-FFF2-40B4-BE49-F238E27FC236}">
                <a16:creationId xmlns:a16="http://schemas.microsoft.com/office/drawing/2014/main" id="{7299A5B4-ABEF-4FBA-A082-4333602BD0FE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58846" y="3901758"/>
            <a:ext cx="27587" cy="2309671"/>
          </a:xfrm>
          <a:prstGeom prst="curvedConnector3">
            <a:avLst>
              <a:gd name="adj1" fmla="val -1928735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 : en angle 27">
            <a:extLst>
              <a:ext uri="{FF2B5EF4-FFF2-40B4-BE49-F238E27FC236}">
                <a16:creationId xmlns:a16="http://schemas.microsoft.com/office/drawing/2014/main" id="{9BF5ACC0-5662-4708-869F-F73F56DFF20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7583266" y="3898036"/>
            <a:ext cx="27587" cy="2309671"/>
          </a:xfrm>
          <a:prstGeom prst="curvedConnector3">
            <a:avLst>
              <a:gd name="adj1" fmla="val -1928735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>
            <a:extLst>
              <a:ext uri="{FF2B5EF4-FFF2-40B4-BE49-F238E27FC236}">
                <a16:creationId xmlns:a16="http://schemas.microsoft.com/office/drawing/2014/main" id="{6042C686-E5CA-4BCB-9E47-A2F8095954FE}"/>
              </a:ext>
            </a:extLst>
          </p:cNvPr>
          <p:cNvSpPr txBox="1"/>
          <p:nvPr/>
        </p:nvSpPr>
        <p:spPr>
          <a:xfrm>
            <a:off x="1420494" y="5207742"/>
            <a:ext cx="2248693" cy="371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1. Composantes connexes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7D39A27A-27B5-451C-A11D-44A2577E7545}"/>
              </a:ext>
            </a:extLst>
          </p:cNvPr>
          <p:cNvSpPr txBox="1"/>
          <p:nvPr/>
        </p:nvSpPr>
        <p:spPr>
          <a:xfrm>
            <a:off x="4490784" y="5335537"/>
            <a:ext cx="8226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2. Graphes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3DDB5819-56EC-4FFD-AC50-4386F0F87403}"/>
              </a:ext>
            </a:extLst>
          </p:cNvPr>
          <p:cNvSpPr txBox="1"/>
          <p:nvPr/>
        </p:nvSpPr>
        <p:spPr>
          <a:xfrm>
            <a:off x="7174551" y="5335537"/>
            <a:ext cx="7264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3. Arbres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D715D82-A856-4904-AEDD-3BABE31886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768"/>
          <a:stretch/>
        </p:blipFill>
        <p:spPr>
          <a:xfrm>
            <a:off x="7743494" y="3307694"/>
            <a:ext cx="2687007" cy="173731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23BD406-0C26-472F-A633-E9F688FA60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3495" y="1449038"/>
            <a:ext cx="2687007" cy="173812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500961AC-B801-4315-AED6-2A76CF1CD1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2455" y="1449038"/>
            <a:ext cx="2724789" cy="1738124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BC5451E9-79B2-40C0-98C0-6713BA3E94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6960" y="1461040"/>
            <a:ext cx="2691761" cy="1726122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8DF0D5B8-CC60-4423-A5D5-EA51FF05A1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56921" y="3306879"/>
            <a:ext cx="2681800" cy="173812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CB63CFF6-9936-4375-825F-DBB6D679DD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2455" y="3308397"/>
            <a:ext cx="2724789" cy="1738125"/>
          </a:xfrm>
          <a:prstGeom prst="rect">
            <a:avLst/>
          </a:prstGeom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C37A62E5-38FC-4BD6-B38E-1608ECF62FD5}"/>
              </a:ext>
            </a:extLst>
          </p:cNvPr>
          <p:cNvSpPr txBox="1"/>
          <p:nvPr/>
        </p:nvSpPr>
        <p:spPr>
          <a:xfrm>
            <a:off x="2665802" y="5995872"/>
            <a:ext cx="6579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Figure 4 </a:t>
            </a:r>
            <a:r>
              <a:rPr lang="fr-FR" dirty="0">
                <a:latin typeface="CMU Serif" panose="02000603000000000000" pitchFamily="2" charset="0"/>
                <a:ea typeface="CMU Serif" panose="02000603000000000000" pitchFamily="2" charset="0"/>
                <a:cs typeface="CMU Serif" panose="02000603000000000000" pitchFamily="2" charset="0"/>
              </a:rPr>
              <a:t>: Détail du calcul de la fonction de perte topologique</a:t>
            </a:r>
          </a:p>
        </p:txBody>
      </p:sp>
    </p:spTree>
    <p:extLst>
      <p:ext uri="{BB962C8B-B14F-4D97-AF65-F5344CB8AC3E}">
        <p14:creationId xmlns:p14="http://schemas.microsoft.com/office/powerpoint/2010/main" val="28077568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129</Words>
  <Application>Microsoft Office PowerPoint</Application>
  <PresentationFormat>Grand écran</PresentationFormat>
  <Paragraphs>24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CMU Serif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rondamie</dc:creator>
  <cp:lastModifiedBy>rondamie</cp:lastModifiedBy>
  <cp:revision>11</cp:revision>
  <dcterms:created xsi:type="dcterms:W3CDTF">2026-02-24T09:57:09Z</dcterms:created>
  <dcterms:modified xsi:type="dcterms:W3CDTF">2026-02-24T13:16:28Z</dcterms:modified>
</cp:coreProperties>
</file>