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18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"/>
            <a:ext cx="12206817" cy="6867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701800"/>
            <a:ext cx="9211733" cy="1082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927350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rtl="0" fontAlgn="base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GB" dirty="0"/>
              <a:t>Comprendre l’imagerie de flux</a:t>
            </a:r>
            <a:endParaRPr lang="en-US" alt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GB"/>
              <a:t>Applications principales</a:t>
            </a:r>
            <a:endParaRPr lang="en-US" alt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35" y="1174750"/>
            <a:ext cx="11583035" cy="5683250"/>
          </a:xfrm>
        </p:spPr>
        <p:txBody>
          <a:bodyPr/>
          <a:p>
            <a:pPr marL="0" indent="0">
              <a:buNone/>
            </a:pPr>
            <a:r>
              <a:rPr lang="en-US" altLang="en-GB" sz="2400" b="1"/>
              <a:t>Cardiologie :</a:t>
            </a:r>
            <a:endParaRPr lang="en-US" altLang="en-GB" sz="2400" b="1"/>
          </a:p>
          <a:p>
            <a:pPr marL="0" indent="0">
              <a:buNone/>
            </a:pPr>
            <a:r>
              <a:rPr lang="en-US" altLang="en-GB" sz="2400"/>
              <a:t>  Quantification des r</a:t>
            </a:r>
            <a:r>
              <a:rPr lang="en-US" altLang="en-US" sz="2400"/>
              <a:t>é</a:t>
            </a:r>
            <a:r>
              <a:rPr lang="en-US" altLang="en-GB" sz="2400"/>
              <a:t>gurgitations valvulaires</a:t>
            </a:r>
            <a:endParaRPr lang="en-US" altLang="en-GB" sz="2400"/>
          </a:p>
          <a:p>
            <a:pPr marL="0" indent="0">
              <a:buNone/>
            </a:pPr>
            <a:r>
              <a:rPr lang="en-US" altLang="en-GB" sz="2400"/>
              <a:t>  Calcul du d</a:t>
            </a:r>
            <a:r>
              <a:rPr lang="en-US" altLang="en-US" sz="2400"/>
              <a:t>é</a:t>
            </a:r>
            <a:r>
              <a:rPr lang="en-US" altLang="en-GB" sz="2400"/>
              <a:t>bit cardiaque</a:t>
            </a:r>
            <a:endParaRPr lang="en-US" altLang="en-GB" sz="2400"/>
          </a:p>
          <a:p>
            <a:pPr marL="0" indent="0">
              <a:buNone/>
            </a:pPr>
            <a:r>
              <a:rPr lang="en-US" sz="2400"/>
              <a:t>  E</a:t>
            </a:r>
            <a:r>
              <a:rPr lang="en-US" altLang="en-GB" sz="2400"/>
              <a:t>valuation des shunts (Qp/Qs)</a:t>
            </a:r>
            <a:endParaRPr lang="en-US" altLang="en-GB" sz="2400"/>
          </a:p>
          <a:p>
            <a:pPr marL="0" indent="0">
              <a:buNone/>
            </a:pPr>
            <a:r>
              <a:rPr lang="en-US" altLang="en-GB" sz="2400" b="1"/>
              <a:t>Imagerie vasculaire :</a:t>
            </a:r>
            <a:endParaRPr lang="en-US" altLang="en-GB" sz="2400" b="1"/>
          </a:p>
          <a:p>
            <a:pPr marL="0" indent="0">
              <a:buNone/>
            </a:pPr>
            <a:r>
              <a:rPr lang="en-US" sz="2400"/>
              <a:t>  E</a:t>
            </a:r>
            <a:r>
              <a:rPr lang="en-US" altLang="en-GB" sz="2400"/>
              <a:t>tude des st</a:t>
            </a:r>
            <a:r>
              <a:rPr lang="en-US" altLang="en-US" sz="2400"/>
              <a:t>é</a:t>
            </a:r>
            <a:r>
              <a:rPr lang="en-US" altLang="en-GB" sz="2400"/>
              <a:t>noses</a:t>
            </a:r>
            <a:endParaRPr lang="en-US" altLang="en-GB" sz="2400"/>
          </a:p>
          <a:p>
            <a:pPr marL="0" indent="0">
              <a:buNone/>
            </a:pPr>
            <a:r>
              <a:rPr lang="en-US" altLang="en-GB" sz="2400"/>
              <a:t>  Analyse des flux aortiques</a:t>
            </a:r>
            <a:endParaRPr lang="en-US" altLang="en-GB" sz="2400"/>
          </a:p>
          <a:p>
            <a:pPr marL="0" indent="0">
              <a:buNone/>
            </a:pPr>
            <a:r>
              <a:rPr lang="en-US" altLang="en-GB" sz="2400"/>
              <a:t>  Coarctation de l’aorte</a:t>
            </a:r>
            <a:endParaRPr lang="en-US" altLang="en-GB" sz="2400"/>
          </a:p>
          <a:p>
            <a:pPr marL="0" indent="0">
              <a:buNone/>
            </a:pPr>
            <a:r>
              <a:rPr lang="en-US" altLang="en-GB" sz="2400" b="1"/>
              <a:t>Neurologie :</a:t>
            </a:r>
            <a:endParaRPr lang="en-US" altLang="en-GB" sz="2400" b="1"/>
          </a:p>
          <a:p>
            <a:pPr marL="0" indent="0">
              <a:buNone/>
            </a:pPr>
            <a:r>
              <a:rPr lang="en-US" sz="2400"/>
              <a:t> E</a:t>
            </a:r>
            <a:r>
              <a:rPr lang="en-US" altLang="en-GB" sz="2400"/>
              <a:t>tude du flux du LCR</a:t>
            </a:r>
            <a:endParaRPr lang="en-US" altLang="en-GB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74750"/>
            <a:ext cx="11430000" cy="5500370"/>
          </a:xfrm>
        </p:spPr>
        <p:txBody>
          <a:bodyPr/>
          <a:p>
            <a:pPr marL="0" indent="0">
              <a:buNone/>
            </a:pPr>
            <a:r>
              <a:rPr lang="en-US" altLang="en-GB" sz="1800"/>
              <a:t>1 Quantification des r</a:t>
            </a:r>
            <a:r>
              <a:rPr lang="en-US" altLang="en-US" sz="1800"/>
              <a:t>é</a:t>
            </a:r>
            <a:r>
              <a:rPr lang="en-US" altLang="en-GB" sz="1800"/>
              <a:t>gurgitations valvulaires</a:t>
            </a:r>
            <a:endParaRPr lang="en-US" altLang="en-GB" sz="1800"/>
          </a:p>
          <a:p>
            <a:pPr marL="0" indent="0">
              <a:buNone/>
            </a:pPr>
            <a:r>
              <a:rPr lang="zh-CN" altLang="en-US" sz="1800" u="sng"/>
              <a:t>🔹</a:t>
            </a:r>
            <a:r>
              <a:rPr lang="en-US" altLang="en-GB" sz="1800" u="sng"/>
              <a:t> Valves aortique et pulmonaire (la plus robuste) :</a:t>
            </a:r>
            <a:endParaRPr lang="en-US" altLang="en-GB" sz="1800" u="sng"/>
          </a:p>
          <a:p>
            <a:pPr marL="0" indent="0">
              <a:buNone/>
            </a:pPr>
            <a:r>
              <a:rPr lang="en-US" altLang="en-GB" sz="1800"/>
              <a:t>Plan perpendiculaire au jet en supra-annulaire</a:t>
            </a:r>
            <a:endParaRPr lang="en-US" altLang="en-GB" sz="1800"/>
          </a:p>
          <a:p>
            <a:pPr marL="0" indent="0">
              <a:buNone/>
            </a:pPr>
            <a:r>
              <a:rPr lang="en-US" altLang="en-GB" sz="1800"/>
              <a:t>Mesure :</a:t>
            </a:r>
            <a:endParaRPr lang="en-US" altLang="en-GB" sz="1800"/>
          </a:p>
          <a:p>
            <a:pPr marL="0" indent="0">
              <a:buNone/>
            </a:pPr>
            <a:r>
              <a:rPr lang="en-US" altLang="en-GB" sz="1800"/>
              <a:t>Volume ant</a:t>
            </a:r>
            <a:r>
              <a:rPr lang="en-US" altLang="en-US" sz="1800"/>
              <a:t>é</a:t>
            </a:r>
            <a:r>
              <a:rPr lang="en-US" altLang="en-GB" sz="1800"/>
              <a:t>rograde</a:t>
            </a:r>
            <a:endParaRPr lang="en-US" altLang="en-GB" sz="1800"/>
          </a:p>
          <a:p>
            <a:pPr marL="0" indent="0">
              <a:buNone/>
            </a:pPr>
            <a:r>
              <a:rPr lang="en-US" altLang="en-GB" sz="1800"/>
              <a:t>Volume r</a:t>
            </a:r>
            <a:r>
              <a:rPr lang="en-US" altLang="en-US" sz="1800"/>
              <a:t>é</a:t>
            </a:r>
            <a:r>
              <a:rPr lang="en-US" altLang="en-GB" sz="1800"/>
              <a:t>trograde</a:t>
            </a:r>
            <a:endParaRPr lang="en-US" altLang="en-GB" sz="1800"/>
          </a:p>
          <a:p>
            <a:pPr marL="0" indent="0">
              <a:buNone/>
            </a:pPr>
            <a:r>
              <a:rPr lang="en-US" altLang="en-GB" sz="1800"/>
              <a:t>Fraction de r</a:t>
            </a:r>
            <a:r>
              <a:rPr lang="en-US" altLang="en-US" sz="1800"/>
              <a:t>é</a:t>
            </a:r>
            <a:r>
              <a:rPr lang="en-US" altLang="en-GB" sz="1800"/>
              <a:t>gurgitation (%)</a:t>
            </a:r>
            <a:endParaRPr lang="en-US" altLang="en-GB" sz="1800"/>
          </a:p>
          <a:p>
            <a:pPr marL="0" indent="0">
              <a:buNone/>
            </a:pPr>
            <a:r>
              <a:rPr lang="zh-CN" altLang="en-US" sz="1800">
                <a:solidFill>
                  <a:srgbClr val="FFC000"/>
                </a:solidFill>
              </a:rPr>
              <a:t>👉</a:t>
            </a:r>
            <a:r>
              <a:rPr lang="en-US" altLang="en-GB" sz="1800">
                <a:solidFill>
                  <a:srgbClr val="FFC000"/>
                </a:solidFill>
              </a:rPr>
              <a:t> Gold standard non invasif pour la r</a:t>
            </a:r>
            <a:r>
              <a:rPr lang="en-US" altLang="en-US" sz="1800">
                <a:solidFill>
                  <a:srgbClr val="FFC000"/>
                </a:solidFill>
              </a:rPr>
              <a:t>é</a:t>
            </a:r>
            <a:r>
              <a:rPr lang="en-US" altLang="en-GB" sz="1800">
                <a:solidFill>
                  <a:srgbClr val="FFC000"/>
                </a:solidFill>
              </a:rPr>
              <a:t>gurgitation aortique.</a:t>
            </a:r>
            <a:endParaRPr lang="en-US" altLang="en-GB" sz="1800">
              <a:solidFill>
                <a:srgbClr val="FFC000"/>
              </a:solidFill>
            </a:endParaRPr>
          </a:p>
          <a:p>
            <a:endParaRPr lang="zh-CN" altLang="en-US" sz="1800"/>
          </a:p>
          <a:p>
            <a:pPr marL="0" indent="0">
              <a:buNone/>
            </a:pPr>
            <a:r>
              <a:rPr lang="zh-CN" altLang="en-US" sz="1800" u="sng"/>
              <a:t>🔹</a:t>
            </a:r>
            <a:r>
              <a:rPr lang="en-US" altLang="en-GB" sz="1800" u="sng"/>
              <a:t> Valves mitrale et tricuspide :</a:t>
            </a:r>
            <a:endParaRPr lang="en-US" altLang="en-GB" sz="1800" u="sng"/>
          </a:p>
          <a:p>
            <a:pPr marL="0" indent="0">
              <a:buNone/>
            </a:pPr>
            <a:r>
              <a:rPr lang="en-US" altLang="en-GB" sz="1800"/>
              <a:t>M</a:t>
            </a:r>
            <a:r>
              <a:rPr lang="en-US" altLang="en-US" sz="1800"/>
              <a:t>é</a:t>
            </a:r>
            <a:r>
              <a:rPr lang="en-US" altLang="en-GB" sz="1800"/>
              <a:t>thode indirecte :</a:t>
            </a:r>
            <a:endParaRPr lang="en-US" altLang="en-GB" sz="1800"/>
          </a:p>
          <a:p>
            <a:pPr marL="0" indent="0">
              <a:buNone/>
            </a:pPr>
            <a:r>
              <a:rPr lang="en-US" altLang="en-GB" sz="1800"/>
              <a:t>Volume d’</a:t>
            </a:r>
            <a:r>
              <a:rPr lang="en-US" altLang="en-US" sz="1800"/>
              <a:t>é</a:t>
            </a:r>
            <a:r>
              <a:rPr lang="en-US" altLang="en-GB" sz="1800"/>
              <a:t>jection VG (cin</a:t>
            </a:r>
            <a:r>
              <a:rPr lang="en-US" altLang="en-US" sz="1800"/>
              <a:t>é</a:t>
            </a:r>
            <a:r>
              <a:rPr lang="en-US" altLang="en-GB" sz="1800"/>
              <a:t> SSFP)</a:t>
            </a:r>
            <a:endParaRPr lang="en-US" altLang="en-GB" sz="1800"/>
          </a:p>
          <a:p>
            <a:pPr marL="0" indent="0">
              <a:buNone/>
            </a:pPr>
            <a:r>
              <a:rPr lang="en-US" altLang="en-GB" sz="1800"/>
              <a:t>– D</a:t>
            </a:r>
            <a:r>
              <a:rPr lang="en-US" altLang="en-US" sz="1800"/>
              <a:t>é</a:t>
            </a:r>
            <a:r>
              <a:rPr lang="en-US" altLang="en-GB" sz="1800"/>
              <a:t>bit aortique (PC)</a:t>
            </a:r>
            <a:endParaRPr lang="en-US" altLang="en-GB" sz="1800"/>
          </a:p>
          <a:p>
            <a:pPr marL="0" indent="0">
              <a:buNone/>
            </a:pPr>
            <a:r>
              <a:rPr lang="en-US" altLang="en-GB" sz="1800"/>
              <a:t>= Volume r</a:t>
            </a:r>
            <a:r>
              <a:rPr lang="en-US" altLang="en-US" sz="1800"/>
              <a:t>é</a:t>
            </a:r>
            <a:r>
              <a:rPr lang="en-US" altLang="en-GB" sz="1800"/>
              <a:t>gurgitant mitral</a:t>
            </a:r>
            <a:endParaRPr lang="en-US" altLang="en-GB" sz="1800"/>
          </a:p>
          <a:p>
            <a:pPr marL="0" indent="0">
              <a:buNone/>
            </a:pPr>
            <a:r>
              <a:rPr lang="zh-CN" altLang="en-US" sz="1800">
                <a:solidFill>
                  <a:srgbClr val="FFC000"/>
                </a:solidFill>
              </a:rPr>
              <a:t>⚠</a:t>
            </a:r>
            <a:r>
              <a:rPr lang="en-US" altLang="en-GB" sz="1800">
                <a:solidFill>
                  <a:srgbClr val="FFC000"/>
                </a:solidFill>
              </a:rPr>
              <a:t>Attention aux erreurs si arythmie ou mauvaise planim</a:t>
            </a:r>
            <a:r>
              <a:rPr lang="en-US" altLang="en-US" sz="1800">
                <a:solidFill>
                  <a:srgbClr val="FFC000"/>
                </a:solidFill>
              </a:rPr>
              <a:t>é</a:t>
            </a:r>
            <a:r>
              <a:rPr lang="en-US" altLang="en-GB" sz="1800">
                <a:solidFill>
                  <a:srgbClr val="FFC000"/>
                </a:solidFill>
              </a:rPr>
              <a:t>trie.</a:t>
            </a:r>
            <a:endParaRPr lang="en-US" altLang="en-GB" sz="1800">
              <a:solidFill>
                <a:srgbClr val="FFC000"/>
              </a:solidFill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95895" y="1174750"/>
            <a:ext cx="3853815" cy="40011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 Box 4"/>
          <p:cNvSpPr txBox="1"/>
          <p:nvPr/>
        </p:nvSpPr>
        <p:spPr>
          <a:xfrm>
            <a:off x="8022590" y="5295265"/>
            <a:ext cx="3823335" cy="14446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/>
              <a:t>R</a:t>
            </a:r>
            <a:r>
              <a:rPr lang="fr-FR"/>
              <a:t>éférence </a:t>
            </a:r>
            <a:r>
              <a:rPr lang="en-US"/>
              <a:t>: </a:t>
            </a:r>
            <a:r>
              <a:rPr lang="" altLang="en-US"/>
              <a:t>É</a:t>
            </a:r>
            <a:r>
              <a:rPr lang="en-US" altLang="en-GB"/>
              <a:t>valuation des flux en imagerie par r</a:t>
            </a:r>
            <a:r>
              <a:rPr lang="en-US" altLang="en-US"/>
              <a:t>é</a:t>
            </a:r>
            <a:r>
              <a:rPr lang="en-US" altLang="en-GB"/>
              <a:t>sonnance magn</a:t>
            </a:r>
            <a:r>
              <a:rPr lang="en-US" altLang="en-US"/>
              <a:t>é</a:t>
            </a:r>
            <a:r>
              <a:rPr lang="en-US" altLang="en-GB"/>
              <a:t>tique cardiaque : l’imagerie de flux 4D </a:t>
            </a:r>
            <a:endParaRPr lang="en-US" altLang="en-GB"/>
          </a:p>
          <a:p>
            <a:r>
              <a:rPr lang="en-US" altLang="en-GB"/>
              <a:t>DOI: 10.1016/j.ancard.2020.09.011</a:t>
            </a:r>
            <a:endParaRPr lang="en-US" alt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munications and Dialogues">
  <a:themeElements>
    <a:clrScheme name="Communications and Dialogu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Communications and Dialogu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Communications and Dialogu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902</Words>
  <Application>WPS Presentation</Application>
  <PresentationFormat>Widescreen</PresentationFormat>
  <Paragraphs>34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Communications and Dialogues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manel montassar</cp:lastModifiedBy>
  <cp:revision>4</cp:revision>
  <dcterms:created xsi:type="dcterms:W3CDTF">2025-07-23T00:59:00Z</dcterms:created>
  <dcterms:modified xsi:type="dcterms:W3CDTF">2026-02-28T21:21:48Z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23ACF1705B7948859C627680036788E4_11</vt:lpwstr>
  </property>
  <property fmtid="{D5CDD505-2E9C-101B-9397-08002B2CF9AE}" pid="3" name="KSOProductBuildVer">
    <vt:lpwstr>2057-12.2.0.23197</vt:lpwstr>
  </property>
</Properties>
</file>