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26" r:id="rId2"/>
    <p:sldId id="470" r:id="rId3"/>
    <p:sldId id="460" r:id="rId4"/>
    <p:sldId id="462" r:id="rId5"/>
    <p:sldId id="489" r:id="rId6"/>
  </p:sldIdLst>
  <p:sldSz cx="12192000" cy="6858000"/>
  <p:notesSz cx="6858000" cy="9144000"/>
  <p:defaultTextStyle>
    <a:defPPr>
      <a:defRPr lang="fr-T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96"/>
      </p:cViewPr>
      <p:guideLst/>
    </p:cSldViewPr>
  </p:slideViewPr>
  <p:notesTextViewPr>
    <p:cViewPr>
      <p:scale>
        <a:sx n="1" d="1"/>
        <a:sy n="1" d="1"/>
      </p:scale>
      <p:origin x="0" y="-264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2998DD-2846-44F2-AB38-3BF799E5C32C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TN"/>
        </a:p>
      </dgm:t>
    </dgm:pt>
    <dgm:pt modelId="{9AB0DA2F-3B78-4E55-8084-E7B7941D0EF1}">
      <dgm:prSet phldrT="[Texte]"/>
      <dgm:spPr/>
      <dgm:t>
        <a:bodyPr/>
        <a:lstStyle/>
        <a:p>
          <a:r>
            <a:rPr lang="fr-FR" dirty="0"/>
            <a:t>Echographie</a:t>
          </a:r>
          <a:endParaRPr lang="fr-TN" dirty="0"/>
        </a:p>
      </dgm:t>
    </dgm:pt>
    <dgm:pt modelId="{9359E81D-BF76-4F37-A893-C13DEC8B0E79}" type="parTrans" cxnId="{9A550B1A-76D8-4379-A365-C8A1C61B0118}">
      <dgm:prSet/>
      <dgm:spPr/>
      <dgm:t>
        <a:bodyPr/>
        <a:lstStyle/>
        <a:p>
          <a:endParaRPr lang="fr-TN"/>
        </a:p>
      </dgm:t>
    </dgm:pt>
    <dgm:pt modelId="{FC6B8E30-0FF3-4261-AB5D-AE939675D147}" type="sibTrans" cxnId="{9A550B1A-76D8-4379-A365-C8A1C61B0118}">
      <dgm:prSet/>
      <dgm:spPr/>
      <dgm:t>
        <a:bodyPr/>
        <a:lstStyle/>
        <a:p>
          <a:endParaRPr lang="fr-TN"/>
        </a:p>
      </dgm:t>
    </dgm:pt>
    <dgm:pt modelId="{8E9FEBFD-4E73-457A-9E1B-D4BC7B06D092}">
      <dgm:prSet phldrT="[Texte]"/>
      <dgm:spPr/>
      <dgm:t>
        <a:bodyPr/>
        <a:lstStyle/>
        <a:p>
          <a:r>
            <a:rPr lang="fr-FR" dirty="0">
              <a:solidFill>
                <a:srgbClr val="00B050"/>
              </a:solidFill>
            </a:rPr>
            <a:t>Examen de première intention</a:t>
          </a:r>
          <a:endParaRPr lang="fr-TN" dirty="0">
            <a:solidFill>
              <a:srgbClr val="00B050"/>
            </a:solidFill>
          </a:endParaRPr>
        </a:p>
      </dgm:t>
    </dgm:pt>
    <dgm:pt modelId="{E5092077-B4B3-4E1C-B95D-D26ACCACE96F}" type="parTrans" cxnId="{62092138-FCB8-4B28-A2B7-71175C31A83A}">
      <dgm:prSet/>
      <dgm:spPr/>
      <dgm:t>
        <a:bodyPr/>
        <a:lstStyle/>
        <a:p>
          <a:endParaRPr lang="fr-TN"/>
        </a:p>
      </dgm:t>
    </dgm:pt>
    <dgm:pt modelId="{698CE671-61C3-4E4B-99F8-232999C11739}" type="sibTrans" cxnId="{62092138-FCB8-4B28-A2B7-71175C31A83A}">
      <dgm:prSet/>
      <dgm:spPr/>
      <dgm:t>
        <a:bodyPr/>
        <a:lstStyle/>
        <a:p>
          <a:endParaRPr lang="fr-TN"/>
        </a:p>
      </dgm:t>
    </dgm:pt>
    <dgm:pt modelId="{96F2C899-34E2-409D-B48E-8CBB1B3C47CC}">
      <dgm:prSet phldrT="[Texte]"/>
      <dgm:spPr/>
      <dgm:t>
        <a:bodyPr/>
        <a:lstStyle/>
        <a:p>
          <a:r>
            <a:rPr lang="fr-FR" dirty="0">
              <a:solidFill>
                <a:srgbClr val="00B050"/>
              </a:solidFill>
            </a:rPr>
            <a:t>Disponible</a:t>
          </a:r>
          <a:endParaRPr lang="fr-TN" dirty="0">
            <a:solidFill>
              <a:srgbClr val="00B050"/>
            </a:solidFill>
          </a:endParaRPr>
        </a:p>
      </dgm:t>
    </dgm:pt>
    <dgm:pt modelId="{282A56CD-5E61-49B0-A982-1AECCF684B5A}" type="parTrans" cxnId="{B07FB2BE-FDE4-41F9-8538-ABF45649D486}">
      <dgm:prSet/>
      <dgm:spPr/>
      <dgm:t>
        <a:bodyPr/>
        <a:lstStyle/>
        <a:p>
          <a:endParaRPr lang="fr-TN"/>
        </a:p>
      </dgm:t>
    </dgm:pt>
    <dgm:pt modelId="{1F645902-DEEE-4271-90CB-D482E0627C6D}" type="sibTrans" cxnId="{B07FB2BE-FDE4-41F9-8538-ABF45649D486}">
      <dgm:prSet/>
      <dgm:spPr/>
      <dgm:t>
        <a:bodyPr/>
        <a:lstStyle/>
        <a:p>
          <a:endParaRPr lang="fr-TN"/>
        </a:p>
      </dgm:t>
    </dgm:pt>
    <dgm:pt modelId="{4134EE2D-C828-494A-974F-EC2153B3F622}">
      <dgm:prSet phldrT="[Texte]"/>
      <dgm:spPr/>
      <dgm:t>
        <a:bodyPr/>
        <a:lstStyle/>
        <a:p>
          <a:r>
            <a:rPr lang="fr-FR" dirty="0">
              <a:solidFill>
                <a:srgbClr val="00B050"/>
              </a:solidFill>
            </a:rPr>
            <a:t>Non irradiant</a:t>
          </a:r>
          <a:endParaRPr lang="fr-TN" dirty="0">
            <a:solidFill>
              <a:srgbClr val="00B050"/>
            </a:solidFill>
          </a:endParaRPr>
        </a:p>
      </dgm:t>
    </dgm:pt>
    <dgm:pt modelId="{CBF2AF00-3EA3-45E8-A276-9E35751962DE}" type="parTrans" cxnId="{D8DBE57D-ED39-4795-9607-0174F197B25C}">
      <dgm:prSet/>
      <dgm:spPr/>
      <dgm:t>
        <a:bodyPr/>
        <a:lstStyle/>
        <a:p>
          <a:endParaRPr lang="fr-TN"/>
        </a:p>
      </dgm:t>
    </dgm:pt>
    <dgm:pt modelId="{880F0778-C4A2-4A9A-AA48-177AA8B17E69}" type="sibTrans" cxnId="{D8DBE57D-ED39-4795-9607-0174F197B25C}">
      <dgm:prSet/>
      <dgm:spPr/>
      <dgm:t>
        <a:bodyPr/>
        <a:lstStyle/>
        <a:p>
          <a:endParaRPr lang="fr-TN"/>
        </a:p>
      </dgm:t>
    </dgm:pt>
    <dgm:pt modelId="{DCAD5202-77E6-4AD3-A93C-0CD55DE65384}">
      <dgm:prSet phldrT="[Texte]"/>
      <dgm:spPr/>
      <dgm:t>
        <a:bodyPr/>
        <a:lstStyle/>
        <a:p>
          <a:r>
            <a:rPr lang="fr-FR" dirty="0">
              <a:solidFill>
                <a:srgbClr val="FF0000"/>
              </a:solidFill>
            </a:rPr>
            <a:t>Opérateur dépendant</a:t>
          </a:r>
          <a:endParaRPr lang="fr-TN" dirty="0">
            <a:solidFill>
              <a:srgbClr val="FF0000"/>
            </a:solidFill>
          </a:endParaRPr>
        </a:p>
      </dgm:t>
    </dgm:pt>
    <dgm:pt modelId="{3D3EDF45-6711-4712-9E16-A3E18C16A3EA}" type="parTrans" cxnId="{287A7793-B117-4346-9F51-37877BD7D505}">
      <dgm:prSet/>
      <dgm:spPr/>
      <dgm:t>
        <a:bodyPr/>
        <a:lstStyle/>
        <a:p>
          <a:endParaRPr lang="fr-TN"/>
        </a:p>
      </dgm:t>
    </dgm:pt>
    <dgm:pt modelId="{6A974573-3DD9-49FC-9DDC-C22D73F91DE2}" type="sibTrans" cxnId="{287A7793-B117-4346-9F51-37877BD7D505}">
      <dgm:prSet/>
      <dgm:spPr/>
      <dgm:t>
        <a:bodyPr/>
        <a:lstStyle/>
        <a:p>
          <a:endParaRPr lang="fr-TN"/>
        </a:p>
      </dgm:t>
    </dgm:pt>
    <dgm:pt modelId="{F65C6FD4-48B2-4116-A7F3-8AC1D25BF5DB}">
      <dgm:prSet phldrT="[Texte]"/>
      <dgm:spPr/>
      <dgm:t>
        <a:bodyPr/>
        <a:lstStyle/>
        <a:p>
          <a:r>
            <a:rPr lang="fr-FR" dirty="0">
              <a:solidFill>
                <a:srgbClr val="FF0000"/>
              </a:solidFill>
            </a:rPr>
            <a:t>Performances limitées</a:t>
          </a:r>
          <a:endParaRPr lang="fr-TN" dirty="0">
            <a:solidFill>
              <a:srgbClr val="FF0000"/>
            </a:solidFill>
          </a:endParaRPr>
        </a:p>
      </dgm:t>
    </dgm:pt>
    <dgm:pt modelId="{846CDBD0-E6B8-4CC3-B787-39C9B1EB5B57}" type="parTrans" cxnId="{07A848AA-2121-45B7-AFC6-21A3B5F45A52}">
      <dgm:prSet/>
      <dgm:spPr/>
      <dgm:t>
        <a:bodyPr/>
        <a:lstStyle/>
        <a:p>
          <a:endParaRPr lang="fr-TN"/>
        </a:p>
      </dgm:t>
    </dgm:pt>
    <dgm:pt modelId="{68D26E76-64F3-496E-A96F-3C1419CDDA63}" type="sibTrans" cxnId="{07A848AA-2121-45B7-AFC6-21A3B5F45A52}">
      <dgm:prSet/>
      <dgm:spPr/>
      <dgm:t>
        <a:bodyPr/>
        <a:lstStyle/>
        <a:p>
          <a:endParaRPr lang="fr-TN"/>
        </a:p>
      </dgm:t>
    </dgm:pt>
    <dgm:pt modelId="{999B99D1-4EC9-4B01-83AC-515E1BD93318}" type="pres">
      <dgm:prSet presAssocID="{2B2998DD-2846-44F2-AB38-3BF799E5C32C}" presName="Name0" presStyleCnt="0">
        <dgm:presLayoutVars>
          <dgm:dir/>
          <dgm:animLvl val="lvl"/>
          <dgm:resizeHandles val="exact"/>
        </dgm:presLayoutVars>
      </dgm:prSet>
      <dgm:spPr/>
    </dgm:pt>
    <dgm:pt modelId="{B344E60E-E015-4373-8980-70BFEA8AF0A4}" type="pres">
      <dgm:prSet presAssocID="{9AB0DA2F-3B78-4E55-8084-E7B7941D0EF1}" presName="composite" presStyleCnt="0"/>
      <dgm:spPr/>
    </dgm:pt>
    <dgm:pt modelId="{491CCD6C-2FB7-4571-A303-E6A42F427375}" type="pres">
      <dgm:prSet presAssocID="{9AB0DA2F-3B78-4E55-8084-E7B7941D0EF1}" presName="parTx" presStyleLbl="alignNode1" presStyleIdx="0" presStyleCnt="1" custLinFactNeighborX="916" custLinFactNeighborY="-5558">
        <dgm:presLayoutVars>
          <dgm:chMax val="0"/>
          <dgm:chPref val="0"/>
          <dgm:bulletEnabled val="1"/>
        </dgm:presLayoutVars>
      </dgm:prSet>
      <dgm:spPr/>
    </dgm:pt>
    <dgm:pt modelId="{6F129087-B3EC-45F7-82F3-2CE5C0204C0A}" type="pres">
      <dgm:prSet presAssocID="{9AB0DA2F-3B78-4E55-8084-E7B7941D0EF1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9A550B1A-76D8-4379-A365-C8A1C61B0118}" srcId="{2B2998DD-2846-44F2-AB38-3BF799E5C32C}" destId="{9AB0DA2F-3B78-4E55-8084-E7B7941D0EF1}" srcOrd="0" destOrd="0" parTransId="{9359E81D-BF76-4F37-A893-C13DEC8B0E79}" sibTransId="{FC6B8E30-0FF3-4261-AB5D-AE939675D147}"/>
    <dgm:cxn modelId="{62092138-FCB8-4B28-A2B7-71175C31A83A}" srcId="{9AB0DA2F-3B78-4E55-8084-E7B7941D0EF1}" destId="{8E9FEBFD-4E73-457A-9E1B-D4BC7B06D092}" srcOrd="0" destOrd="0" parTransId="{E5092077-B4B3-4E1C-B95D-D26ACCACE96F}" sibTransId="{698CE671-61C3-4E4B-99F8-232999C11739}"/>
    <dgm:cxn modelId="{68277662-9B87-444C-8643-8DEA2CB1B754}" type="presOf" srcId="{DCAD5202-77E6-4AD3-A93C-0CD55DE65384}" destId="{6F129087-B3EC-45F7-82F3-2CE5C0204C0A}" srcOrd="0" destOrd="3" presId="urn:microsoft.com/office/officeart/2005/8/layout/hList1"/>
    <dgm:cxn modelId="{AB2A2F44-F479-47AE-AB15-09743086C34B}" type="presOf" srcId="{2B2998DD-2846-44F2-AB38-3BF799E5C32C}" destId="{999B99D1-4EC9-4B01-83AC-515E1BD93318}" srcOrd="0" destOrd="0" presId="urn:microsoft.com/office/officeart/2005/8/layout/hList1"/>
    <dgm:cxn modelId="{6B63D67D-2DA7-4F48-B731-AF9172703C21}" type="presOf" srcId="{4134EE2D-C828-494A-974F-EC2153B3F622}" destId="{6F129087-B3EC-45F7-82F3-2CE5C0204C0A}" srcOrd="0" destOrd="2" presId="urn:microsoft.com/office/officeart/2005/8/layout/hList1"/>
    <dgm:cxn modelId="{D8DBE57D-ED39-4795-9607-0174F197B25C}" srcId="{9AB0DA2F-3B78-4E55-8084-E7B7941D0EF1}" destId="{4134EE2D-C828-494A-974F-EC2153B3F622}" srcOrd="2" destOrd="0" parTransId="{CBF2AF00-3EA3-45E8-A276-9E35751962DE}" sibTransId="{880F0778-C4A2-4A9A-AA48-177AA8B17E69}"/>
    <dgm:cxn modelId="{81FDC584-DFE5-4939-816F-0F885F5996A7}" type="presOf" srcId="{9AB0DA2F-3B78-4E55-8084-E7B7941D0EF1}" destId="{491CCD6C-2FB7-4571-A303-E6A42F427375}" srcOrd="0" destOrd="0" presId="urn:microsoft.com/office/officeart/2005/8/layout/hList1"/>
    <dgm:cxn modelId="{3E34DA8D-5AB2-40C8-BBB8-7932CCB7DFED}" type="presOf" srcId="{96F2C899-34E2-409D-B48E-8CBB1B3C47CC}" destId="{6F129087-B3EC-45F7-82F3-2CE5C0204C0A}" srcOrd="0" destOrd="1" presId="urn:microsoft.com/office/officeart/2005/8/layout/hList1"/>
    <dgm:cxn modelId="{287A7793-B117-4346-9F51-37877BD7D505}" srcId="{9AB0DA2F-3B78-4E55-8084-E7B7941D0EF1}" destId="{DCAD5202-77E6-4AD3-A93C-0CD55DE65384}" srcOrd="3" destOrd="0" parTransId="{3D3EDF45-6711-4712-9E16-A3E18C16A3EA}" sibTransId="{6A974573-3DD9-49FC-9DDC-C22D73F91DE2}"/>
    <dgm:cxn modelId="{07A848AA-2121-45B7-AFC6-21A3B5F45A52}" srcId="{9AB0DA2F-3B78-4E55-8084-E7B7941D0EF1}" destId="{F65C6FD4-48B2-4116-A7F3-8AC1D25BF5DB}" srcOrd="4" destOrd="0" parTransId="{846CDBD0-E6B8-4CC3-B787-39C9B1EB5B57}" sibTransId="{68D26E76-64F3-496E-A96F-3C1419CDDA63}"/>
    <dgm:cxn modelId="{B07FB2BE-FDE4-41F9-8538-ABF45649D486}" srcId="{9AB0DA2F-3B78-4E55-8084-E7B7941D0EF1}" destId="{96F2C899-34E2-409D-B48E-8CBB1B3C47CC}" srcOrd="1" destOrd="0" parTransId="{282A56CD-5E61-49B0-A982-1AECCF684B5A}" sibTransId="{1F645902-DEEE-4271-90CB-D482E0627C6D}"/>
    <dgm:cxn modelId="{B83965C8-FAF4-452B-A209-A142AE299C07}" type="presOf" srcId="{F65C6FD4-48B2-4116-A7F3-8AC1D25BF5DB}" destId="{6F129087-B3EC-45F7-82F3-2CE5C0204C0A}" srcOrd="0" destOrd="4" presId="urn:microsoft.com/office/officeart/2005/8/layout/hList1"/>
    <dgm:cxn modelId="{E51A34E2-710F-4207-B430-1D2BDFF41179}" type="presOf" srcId="{8E9FEBFD-4E73-457A-9E1B-D4BC7B06D092}" destId="{6F129087-B3EC-45F7-82F3-2CE5C0204C0A}" srcOrd="0" destOrd="0" presId="urn:microsoft.com/office/officeart/2005/8/layout/hList1"/>
    <dgm:cxn modelId="{7660538D-49DB-43A3-93D8-C22B79F60201}" type="presParOf" srcId="{999B99D1-4EC9-4B01-83AC-515E1BD93318}" destId="{B344E60E-E015-4373-8980-70BFEA8AF0A4}" srcOrd="0" destOrd="0" presId="urn:microsoft.com/office/officeart/2005/8/layout/hList1"/>
    <dgm:cxn modelId="{E660A9A1-43E8-4922-A555-6453098861EC}" type="presParOf" srcId="{B344E60E-E015-4373-8980-70BFEA8AF0A4}" destId="{491CCD6C-2FB7-4571-A303-E6A42F427375}" srcOrd="0" destOrd="0" presId="urn:microsoft.com/office/officeart/2005/8/layout/hList1"/>
    <dgm:cxn modelId="{D7ECDC05-1918-4A16-A279-F0141D0A86CF}" type="presParOf" srcId="{B344E60E-E015-4373-8980-70BFEA8AF0A4}" destId="{6F129087-B3EC-45F7-82F3-2CE5C0204C0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1CCD6C-2FB7-4571-A303-E6A42F427375}">
      <dsp:nvSpPr>
        <dsp:cNvPr id="0" name=""/>
        <dsp:cNvSpPr/>
      </dsp:nvSpPr>
      <dsp:spPr>
        <a:xfrm>
          <a:off x="0" y="19675"/>
          <a:ext cx="2975990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/>
            <a:t>Echographie</a:t>
          </a:r>
          <a:endParaRPr lang="fr-TN" sz="1900" kern="1200" dirty="0"/>
        </a:p>
      </dsp:txBody>
      <dsp:txXfrm>
        <a:off x="0" y="19675"/>
        <a:ext cx="2975990" cy="547200"/>
      </dsp:txXfrm>
    </dsp:sp>
    <dsp:sp modelId="{6F129087-B3EC-45F7-82F3-2CE5C0204C0A}">
      <dsp:nvSpPr>
        <dsp:cNvPr id="0" name=""/>
        <dsp:cNvSpPr/>
      </dsp:nvSpPr>
      <dsp:spPr>
        <a:xfrm>
          <a:off x="0" y="597289"/>
          <a:ext cx="2975990" cy="203404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900" kern="1200" dirty="0">
              <a:solidFill>
                <a:srgbClr val="00B050"/>
              </a:solidFill>
            </a:rPr>
            <a:t>Examen de première intention</a:t>
          </a:r>
          <a:endParaRPr lang="fr-TN" sz="1900" kern="1200" dirty="0">
            <a:solidFill>
              <a:srgbClr val="00B050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900" kern="1200" dirty="0">
              <a:solidFill>
                <a:srgbClr val="00B050"/>
              </a:solidFill>
            </a:rPr>
            <a:t>Disponible</a:t>
          </a:r>
          <a:endParaRPr lang="fr-TN" sz="1900" kern="1200" dirty="0">
            <a:solidFill>
              <a:srgbClr val="00B050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900" kern="1200" dirty="0">
              <a:solidFill>
                <a:srgbClr val="00B050"/>
              </a:solidFill>
            </a:rPr>
            <a:t>Non irradiant</a:t>
          </a:r>
          <a:endParaRPr lang="fr-TN" sz="1900" kern="1200" dirty="0">
            <a:solidFill>
              <a:srgbClr val="00B050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900" kern="1200" dirty="0">
              <a:solidFill>
                <a:srgbClr val="FF0000"/>
              </a:solidFill>
            </a:rPr>
            <a:t>Opérateur dépendant</a:t>
          </a:r>
          <a:endParaRPr lang="fr-TN" sz="1900" kern="1200" dirty="0">
            <a:solidFill>
              <a:srgbClr val="FF0000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900" kern="1200" dirty="0">
              <a:solidFill>
                <a:srgbClr val="FF0000"/>
              </a:solidFill>
            </a:rPr>
            <a:t>Performances limitées</a:t>
          </a:r>
          <a:endParaRPr lang="fr-TN" sz="1900" kern="1200" dirty="0">
            <a:solidFill>
              <a:srgbClr val="FF0000"/>
            </a:solidFill>
          </a:endParaRPr>
        </a:p>
      </dsp:txBody>
      <dsp:txXfrm>
        <a:off x="0" y="597289"/>
        <a:ext cx="2975990" cy="20340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TN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A23AE-2163-44B7-9F6B-1794D4B01AF9}" type="datetimeFigureOut">
              <a:rPr lang="fr-TN" smtClean="0"/>
              <a:t>05/03/2026</a:t>
            </a:fld>
            <a:endParaRPr lang="fr-TN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TN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TN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TN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2AFF2-6B28-4C81-9826-6345A5E2F03E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3750136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8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959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800" dirty="0"/>
              <a:t>Le diagnostic positif repose sur plusieurs éléments clic</a:t>
            </a:r>
          </a:p>
          <a:p>
            <a:r>
              <a:rPr lang="fr-FR" sz="800" dirty="0"/>
              <a:t>L’examen clinique couplé aux explorations biologiques permet de faire la suspicion diagnostique clic</a:t>
            </a:r>
          </a:p>
          <a:p>
            <a:r>
              <a:rPr lang="fr-FR" sz="800" dirty="0"/>
              <a:t>L’échographie (clic) est l’examen à réaliser en première intention disponible, non irradiant mais il reste toutefois un examen opérateur dépendant avec des performances limités dans certains cas.</a:t>
            </a:r>
          </a:p>
          <a:p>
            <a:r>
              <a:rPr lang="fr-FR" sz="800" dirty="0"/>
              <a:t>L ’IRM (clic) est la modalité de choix pour l’exploration du pelvis, indisponible et peu compatible avec le contexte d’urgence</a:t>
            </a:r>
          </a:p>
          <a:p>
            <a:r>
              <a:rPr lang="fr-FR" sz="800" dirty="0"/>
              <a:t>Le scanner (clic) est un examen rapide, permet une cartographie de l’ensemble de l’abdomen, peu limité par la corpulence et les gaz digestifs</a:t>
            </a:r>
          </a:p>
        </p:txBody>
      </p:sp>
      <p:sp>
        <p:nvSpPr>
          <p:cNvPr id="1048960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CDEF7A-13DC-4EF3-BDD1-45DFD2A05369}" type="slidenum">
              <a:rPr lang="fr-FR" smtClean="0"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Passant maintenant à l’étude analytique </a:t>
            </a:r>
            <a:endParaRPr lang="fr-FR" dirty="0"/>
          </a:p>
          <a:p>
            <a:r>
              <a:rPr lang="fr-FR" dirty="0"/>
              <a:t>On va commencer par la concordance entre les résultats de la TDM et le diagnostic final: Le scanner a montré une performance diagnostique significative pour la quasi-totalité des urgences gynécologiques surpassant largement l’échographie réalisée par des non-spécialistes avec une concordance totale a été trouvée dans 5 types de diagnostics</a:t>
            </a:r>
            <a:r>
              <a:rPr lang="fr-FR" dirty="0">
                <a:sym typeface="Wingdings" panose="05000000000000000000" pitchFamily="2" charset="2"/>
              </a:rPr>
              <a:t> (clic)</a:t>
            </a:r>
            <a:r>
              <a:rPr lang="fr-FR" dirty="0"/>
              <a:t> Torsion d’annexes, collection post opératoire, la thrombose des veines ovariennes, le fibrome en nécrobiose et la grossesse ectopique</a:t>
            </a:r>
            <a:endParaRPr lang="fr-TN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CDEF7A-13DC-4EF3-BDD1-45DFD2A0536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170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 distribution des étiologies selon la tranche d’âge montre que les étiologies les plus fréquentes à l’adolescence étaient représentées par (clic) les masses ovariennes bénignes et leurs complications avec 50% de masses bénignes : essentiellement le kyste fonctionnel et le kyste lutéal hémorragique (42%).</a:t>
            </a:r>
            <a:endParaRPr lang="fr-TN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Par contre, les étiologies à la période de reproduction et péri-ménopausique étaient dominées (clic) par les infections génitales hautes (44% et 60%).</a:t>
            </a:r>
            <a:endParaRPr lang="fr-TN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Les masses ovariennes malignes (clic) étaient plus fréquentes chez les femmes en période péri ménopausique et inexistantes chez les adolescentes.</a:t>
            </a:r>
            <a:endParaRPr lang="fr-TN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CDEF7A-13DC-4EF3-BDD1-45DFD2A05369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2025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2800" dirty="0"/>
              <a:t>Le signe le plus fréquemment trouvé dans la maladie inflammatoire du pelvis (clic) est la densification de la graisse pelvienne trouvé dans 100% des cas suivi du </a:t>
            </a:r>
            <a:r>
              <a:rPr lang="fr-FR" sz="2800" dirty="0" err="1"/>
              <a:t>pyosalpinx</a:t>
            </a:r>
            <a:r>
              <a:rPr lang="fr-FR" sz="2800" dirty="0"/>
              <a:t> trouvé dans 93% des cas.</a:t>
            </a:r>
          </a:p>
          <a:p>
            <a:r>
              <a:rPr lang="fr-FR" sz="2800" dirty="0"/>
              <a:t>clic</a:t>
            </a:r>
          </a:p>
          <a:p>
            <a:r>
              <a:rPr lang="fr-FR" dirty="0"/>
              <a:t>10 </a:t>
            </a:r>
            <a:r>
              <a:rPr lang="fr-FR" dirty="0" err="1"/>
              <a:t>parmis</a:t>
            </a:r>
            <a:r>
              <a:rPr lang="fr-FR" dirty="0"/>
              <a:t> 12 patientes porteuses de DIU ont eu une infection génitale haute.</a:t>
            </a:r>
            <a:endParaRPr lang="fr-TN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CDEF7A-13DC-4EF3-BDD1-45DFD2A0536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4283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Une grossesse ectopique a été évoquée chez trois patientes. </a:t>
            </a:r>
            <a:endParaRPr lang="fr-TN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 s’agissait d’une masse à paroi rehaussée dans 2/3 des cas (clic) et à contenu dense par endroit dans 1/3 des cas.(clic)</a:t>
            </a:r>
            <a:endParaRPr lang="fr-TN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 hémopéritoine a été observé seulement dans 2/3 des cas suspects de grossesse ectopique.(clic)</a:t>
            </a:r>
            <a:endParaRPr lang="fr-TN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CDEF7A-13DC-4EF3-BDD1-45DFD2A05369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264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B55BA2-335C-6EAF-2E9E-71DFFC311C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TN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082B556-B454-E844-0D1F-C9BF587F8E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TN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CBF25B-AD51-E34E-538A-74D13861A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FB3AF-E527-4409-AF55-0D41EE3B8333}" type="datetimeFigureOut">
              <a:rPr lang="fr-TN" smtClean="0"/>
              <a:t>05/03/2026</a:t>
            </a:fld>
            <a:endParaRPr lang="fr-TN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84E653-9484-BD99-1174-711966EE9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88C76B-3C5D-99B3-D0E7-722E4E4F6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173E8-DED4-4B36-BC86-2454A043B300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2995674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FE57C2-857F-DFAF-72EE-B3F4CA09D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TN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20D1B7-24CC-99DF-6C03-E4586AB6B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TN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700F5E-3893-A31E-5D55-A9C21FAFC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FB3AF-E527-4409-AF55-0D41EE3B8333}" type="datetimeFigureOut">
              <a:rPr lang="fr-TN" smtClean="0"/>
              <a:t>05/03/2026</a:t>
            </a:fld>
            <a:endParaRPr lang="fr-TN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54E381-A363-93C3-704E-7B478E216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D69DE7-B6D9-05BE-4DEE-B2D3B2A7B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173E8-DED4-4B36-BC86-2454A043B300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4084657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3B5B4B-549D-1A9E-88F4-E1B260ADE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TN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D67F9A-F234-B35E-E5C5-240A5A1F6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50D26B-5205-8012-1979-36D65700A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FB3AF-E527-4409-AF55-0D41EE3B8333}" type="datetimeFigureOut">
              <a:rPr lang="fr-TN" smtClean="0"/>
              <a:t>05/03/2026</a:t>
            </a:fld>
            <a:endParaRPr lang="fr-TN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CA4BE2-0BCF-501C-A089-8AA88FF51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E66A73-5D38-D169-354B-51B414DE8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173E8-DED4-4B36-BC86-2454A043B300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72936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A01217-1CBB-F2FA-6CF6-8CCD2301B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TN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663436-78BB-508C-7904-758A255112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TN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44FB280-519C-4BF1-6F6E-D327D18D6C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TN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486BE6B-4FBA-50D5-FF62-335E2BA1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FB3AF-E527-4409-AF55-0D41EE3B8333}" type="datetimeFigureOut">
              <a:rPr lang="fr-TN" smtClean="0"/>
              <a:t>05/03/2026</a:t>
            </a:fld>
            <a:endParaRPr lang="fr-TN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4F0954F-35F3-5433-8F33-C040F3E91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80C191A-0BE3-9C92-6C15-13E2C3B0A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173E8-DED4-4B36-BC86-2454A043B300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3056625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4DCB0D-7352-B892-A3DC-90D2F9144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TN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887451F-5E4A-7D28-C36B-617C93056B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62C586-A6F3-E090-AAE0-99D30CC39B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TN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7AB3DBF-CB93-BF90-18FA-D76B21E364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1CFEB9E-D09D-C6E2-177C-1D8E92BC48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TN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152D959-7B7E-C140-51E4-EC9ECC754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FB3AF-E527-4409-AF55-0D41EE3B8333}" type="datetimeFigureOut">
              <a:rPr lang="fr-TN" smtClean="0"/>
              <a:t>05/03/2026</a:t>
            </a:fld>
            <a:endParaRPr lang="fr-TN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A5398D7-10AF-0A68-23C6-C9C04ACEC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4056DB0-E290-E653-52F0-73403DD99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173E8-DED4-4B36-BC86-2454A043B300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4114375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6C6F1E-0819-0B94-FDBF-1F60D42EC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TN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0059E1D-F2C8-03CC-FC72-B57D9F9AF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FB3AF-E527-4409-AF55-0D41EE3B8333}" type="datetimeFigureOut">
              <a:rPr lang="fr-TN" smtClean="0"/>
              <a:t>05/03/2026</a:t>
            </a:fld>
            <a:endParaRPr lang="fr-TN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EC12B72-47BF-6629-A955-6BD922041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56CFED-5E9B-9280-A7CE-6A349138B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173E8-DED4-4B36-BC86-2454A043B300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4084389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F05BB89-0BF9-E3AB-7404-E48770E09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FB3AF-E527-4409-AF55-0D41EE3B8333}" type="datetimeFigureOut">
              <a:rPr lang="fr-TN" smtClean="0"/>
              <a:t>05/03/2026</a:t>
            </a:fld>
            <a:endParaRPr lang="fr-TN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8184112-4BD9-EA62-E864-A72851B66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32B9B0F-18B4-89F8-69F5-2D13B7A71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173E8-DED4-4B36-BC86-2454A043B300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3188044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0AA07B-D17C-BFA7-AAF8-887BED971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TN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8D83FD-21B4-D024-BF29-C0569BF843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TN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907409A-D94B-54DB-3BC3-47F0260290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8F520E3-6304-49FD-A904-7D25D4283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FB3AF-E527-4409-AF55-0D41EE3B8333}" type="datetimeFigureOut">
              <a:rPr lang="fr-TN" smtClean="0"/>
              <a:t>05/03/2026</a:t>
            </a:fld>
            <a:endParaRPr lang="fr-TN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49C402C-7428-58D4-ECBD-C67BCF903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0BA3CA-90F8-2E15-E33E-10923BF24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173E8-DED4-4B36-BC86-2454A043B300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1693597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043DF5-F7BD-7D53-98D8-B96E620EF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TN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DBC5FEE-F804-B1A0-FD1A-1766B4CADA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TN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338A5E5-9FBD-D0BD-8352-B99743FAA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F1DE6BB-28BE-6F27-3A95-724E386BC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FB3AF-E527-4409-AF55-0D41EE3B8333}" type="datetimeFigureOut">
              <a:rPr lang="fr-TN" smtClean="0"/>
              <a:t>05/03/2026</a:t>
            </a:fld>
            <a:endParaRPr lang="fr-TN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0436BF-E9DD-B3D9-AA15-B83E8FCE4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368975F-63F6-50C0-0216-70363CF8F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173E8-DED4-4B36-BC86-2454A043B300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1059955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0327BD-B85B-BB46-11D5-EB1CF0EEC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TN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DF44955-FC92-F38D-F351-59BBF41ABA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TN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68F7E3-BEF2-3D90-7D24-378E2ED10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FB3AF-E527-4409-AF55-0D41EE3B8333}" type="datetimeFigureOut">
              <a:rPr lang="fr-TN" smtClean="0"/>
              <a:t>05/03/2026</a:t>
            </a:fld>
            <a:endParaRPr lang="fr-TN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F335A3-905B-6EBC-F3ED-790E6663E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05E0B8-9012-8CF3-F728-131A96179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173E8-DED4-4B36-BC86-2454A043B300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2336743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E545C7E-F8D2-41ED-7CCC-67EAE2CF6D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TN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40C9969-6BDF-4067-6FA7-39165AF39C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TN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E86F1E-6214-C372-E9AF-6DCAA1A94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FB3AF-E527-4409-AF55-0D41EE3B8333}" type="datetimeFigureOut">
              <a:rPr lang="fr-TN" smtClean="0"/>
              <a:t>05/03/2026</a:t>
            </a:fld>
            <a:endParaRPr lang="fr-TN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0397F94-2F57-DF53-8BCF-B6BB154BB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BB4991-4D2B-11BB-75CC-63D769F97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173E8-DED4-4B36-BC86-2454A043B300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2286241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0D6D808-7E71-72A3-E25D-2C6DDE42D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TN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D3237F1-873B-9BD6-41EC-F7209346C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TN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C8FE905-965E-5A57-93A8-618DEB38F8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FFB3AF-E527-4409-AF55-0D41EE3B8333}" type="datetimeFigureOut">
              <a:rPr lang="fr-TN" smtClean="0"/>
              <a:t>05/03/2026</a:t>
            </a:fld>
            <a:endParaRPr lang="fr-TN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69089B-363D-73C1-50E1-B548C272FC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TN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8302F3-F28E-9F02-BD31-446B6A31CD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B173E8-DED4-4B36-BC86-2454A043B300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2081598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T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5" name="Titre 1"/>
          <p:cNvSpPr>
            <a:spLocks noGrp="1"/>
          </p:cNvSpPr>
          <p:nvPr>
            <p:ph type="title"/>
          </p:nvPr>
        </p:nvSpPr>
        <p:spPr>
          <a:xfrm>
            <a:off x="1464045" y="1020822"/>
            <a:ext cx="4287215" cy="808999"/>
          </a:xfrm>
        </p:spPr>
        <p:txBody>
          <a:bodyPr>
            <a:noAutofit/>
          </a:bodyPr>
          <a:lstStyle/>
          <a:p>
            <a:r>
              <a:rPr lang="fr-FR" sz="3600" b="1" dirty="0">
                <a:solidFill>
                  <a:srgbClr val="002060"/>
                </a:solidFill>
                <a:latin typeface="Montserrat" panose="00000500000000000000" pitchFamily="2" charset="0"/>
              </a:rPr>
              <a:t> </a:t>
            </a:r>
          </a:p>
        </p:txBody>
      </p:sp>
      <p:sp>
        <p:nvSpPr>
          <p:cNvPr id="1048946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endParaRPr lang="fr-FR" dirty="0">
              <a:latin typeface="Montserrat" panose="00000500000000000000" pitchFamily="2" charset="0"/>
            </a:endParaRPr>
          </a:p>
          <a:p>
            <a:endParaRPr lang="fr-FR" dirty="0">
              <a:latin typeface="Montserrat" panose="00000500000000000000" pitchFamily="2" charset="0"/>
            </a:endParaRPr>
          </a:p>
          <a:p>
            <a:endParaRPr lang="fr-FR" dirty="0">
              <a:latin typeface="Montserrat" panose="00000500000000000000" pitchFamily="2" charset="0"/>
            </a:endParaRPr>
          </a:p>
          <a:p>
            <a:pPr marL="0" indent="0">
              <a:buNone/>
            </a:pPr>
            <a:endParaRPr lang="fr-FR" dirty="0">
              <a:latin typeface="Montserrat" panose="00000500000000000000" pitchFamily="2" charset="0"/>
            </a:endParaRPr>
          </a:p>
        </p:txBody>
      </p:sp>
      <p:cxnSp>
        <p:nvCxnSpPr>
          <p:cNvPr id="3145748" name="Straight Connector 26"/>
          <p:cNvCxnSpPr>
            <a:cxnSpLocks/>
          </p:cNvCxnSpPr>
          <p:nvPr/>
        </p:nvCxnSpPr>
        <p:spPr>
          <a:xfrm flipH="1">
            <a:off x="2196336" y="215900"/>
            <a:ext cx="4087" cy="137123"/>
          </a:xfrm>
          <a:prstGeom prst="line">
            <a:avLst/>
          </a:prstGeom>
          <a:ln w="22225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947" name="Rounded Rectangle 9"/>
          <p:cNvSpPr/>
          <p:nvPr/>
        </p:nvSpPr>
        <p:spPr>
          <a:xfrm>
            <a:off x="1056642" y="60480"/>
            <a:ext cx="2412798" cy="103393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1048948" name="Oval 119"/>
          <p:cNvSpPr/>
          <p:nvPr/>
        </p:nvSpPr>
        <p:spPr>
          <a:xfrm>
            <a:off x="2107045" y="0"/>
            <a:ext cx="186756" cy="186756"/>
          </a:xfrm>
          <a:prstGeom prst="ellipse">
            <a:avLst/>
          </a:prstGeom>
          <a:solidFill>
            <a:schemeClr val="bg1"/>
          </a:solidFill>
          <a:ln w="3810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1048949" name="Rounded Rectangle 9"/>
          <p:cNvSpPr/>
          <p:nvPr/>
        </p:nvSpPr>
        <p:spPr>
          <a:xfrm>
            <a:off x="3493740" y="60480"/>
            <a:ext cx="2412798" cy="103393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1048950" name="Rounded Rectangle 9"/>
          <p:cNvSpPr/>
          <p:nvPr/>
        </p:nvSpPr>
        <p:spPr>
          <a:xfrm>
            <a:off x="8392236" y="57236"/>
            <a:ext cx="2412798" cy="103393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1048951" name="Rounded Rectangle 9"/>
          <p:cNvSpPr/>
          <p:nvPr/>
        </p:nvSpPr>
        <p:spPr>
          <a:xfrm>
            <a:off x="5930838" y="65163"/>
            <a:ext cx="2412798" cy="103393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1048952" name="Oval 119"/>
          <p:cNvSpPr/>
          <p:nvPr/>
        </p:nvSpPr>
        <p:spPr>
          <a:xfrm>
            <a:off x="9598635" y="7205"/>
            <a:ext cx="186756" cy="186756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1048953" name="Oval 119"/>
          <p:cNvSpPr/>
          <p:nvPr/>
        </p:nvSpPr>
        <p:spPr>
          <a:xfrm>
            <a:off x="7068567" y="7205"/>
            <a:ext cx="186756" cy="186756"/>
          </a:xfrm>
          <a:prstGeom prst="ellipse">
            <a:avLst/>
          </a:prstGeom>
          <a:solidFill>
            <a:schemeClr val="bg1"/>
          </a:solidFill>
          <a:ln w="3810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1048954" name="Oval 119"/>
          <p:cNvSpPr/>
          <p:nvPr/>
        </p:nvSpPr>
        <p:spPr>
          <a:xfrm>
            <a:off x="4656072" y="0"/>
            <a:ext cx="186756" cy="186756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1048955" name="ZoneTexte 66"/>
          <p:cNvSpPr txBox="1"/>
          <p:nvPr/>
        </p:nvSpPr>
        <p:spPr>
          <a:xfrm>
            <a:off x="288896" y="1425321"/>
            <a:ext cx="11124268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fr-FR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b="1" dirty="0"/>
              <a:t>L’examen clinique couplé aux explorations biologiques permet de faire la suspicion diagnostique</a:t>
            </a:r>
            <a:r>
              <a:rPr lang="fr-FR" sz="1800" dirty="0"/>
              <a:t>.</a:t>
            </a:r>
          </a:p>
          <a:p>
            <a:pPr algn="l">
              <a:lnSpc>
                <a:spcPct val="150000"/>
              </a:lnSpc>
            </a:pPr>
            <a:endParaRPr lang="fr-FR" dirty="0">
              <a:latin typeface="Tahoma" panose="020B0604030504040204" pitchFamily="34" charset="0"/>
              <a:ea typeface="Tahom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/>
          </a:p>
        </p:txBody>
      </p:sp>
      <p:sp>
        <p:nvSpPr>
          <p:cNvPr id="1048956" name="Rectangle : coins arrondis 3"/>
          <p:cNvSpPr/>
          <p:nvPr/>
        </p:nvSpPr>
        <p:spPr>
          <a:xfrm>
            <a:off x="1494064" y="380109"/>
            <a:ext cx="1760913" cy="276999"/>
          </a:xfrm>
          <a:prstGeom prst="roundRect">
            <a:avLst/>
          </a:prstGeom>
          <a:noFill/>
          <a:ln w="22225">
            <a:solidFill>
              <a:srgbClr val="BF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48957" name="TextBox 56"/>
          <p:cNvSpPr txBox="1"/>
          <p:nvPr/>
        </p:nvSpPr>
        <p:spPr>
          <a:xfrm>
            <a:off x="1552028" y="398793"/>
            <a:ext cx="164498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  <a:latin typeface="Montserrat" panose="00000500000000000000" pitchFamily="2" charset="0"/>
              </a:rPr>
              <a:t>Introduction</a:t>
            </a:r>
          </a:p>
        </p:txBody>
      </p:sp>
      <p:pic>
        <p:nvPicPr>
          <p:cNvPr id="2097162" name="Image 1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98950" y="780625"/>
            <a:ext cx="1839718" cy="1706338"/>
          </a:xfrm>
          <a:prstGeom prst="rect">
            <a:avLst/>
          </a:prstGeom>
        </p:spPr>
      </p:pic>
      <p:graphicFrame>
        <p:nvGraphicFramePr>
          <p:cNvPr id="2" name="Diagramme 1">
            <a:extLst>
              <a:ext uri="{FF2B5EF4-FFF2-40B4-BE49-F238E27FC236}">
                <a16:creationId xmlns:a16="http://schemas.microsoft.com/office/drawing/2014/main" id="{9B2F6718-E37C-08A3-3E2F-DA020C2A2CC9}"/>
              </a:ext>
            </a:extLst>
          </p:cNvPr>
          <p:cNvGraphicFramePr/>
          <p:nvPr/>
        </p:nvGraphicFramePr>
        <p:xfrm>
          <a:off x="708341" y="3001099"/>
          <a:ext cx="2975990" cy="2681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3" name="Groupe 2">
            <a:extLst>
              <a:ext uri="{FF2B5EF4-FFF2-40B4-BE49-F238E27FC236}">
                <a16:creationId xmlns:a16="http://schemas.microsoft.com/office/drawing/2014/main" id="{E4DF6309-7337-F812-17F8-4D9DD09E2064}"/>
              </a:ext>
            </a:extLst>
          </p:cNvPr>
          <p:cNvGrpSpPr/>
          <p:nvPr/>
        </p:nvGrpSpPr>
        <p:grpSpPr>
          <a:xfrm>
            <a:off x="8492274" y="3001099"/>
            <a:ext cx="2920890" cy="518400"/>
            <a:chOff x="2786794" y="93002"/>
            <a:chExt cx="2476500" cy="5184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B1A05A9-1498-F242-279A-49960924A13C}"/>
                </a:ext>
              </a:extLst>
            </p:cNvPr>
            <p:cNvSpPr/>
            <p:nvPr/>
          </p:nvSpPr>
          <p:spPr>
            <a:xfrm>
              <a:off x="2786794" y="93002"/>
              <a:ext cx="2476500" cy="518400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FE0FE5E3-F312-FB5C-683F-F95534E865FF}"/>
                </a:ext>
              </a:extLst>
            </p:cNvPr>
            <p:cNvSpPr txBox="1"/>
            <p:nvPr/>
          </p:nvSpPr>
          <p:spPr>
            <a:xfrm>
              <a:off x="2786794" y="93002"/>
              <a:ext cx="2476500" cy="5184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73152" rIns="128016" bIns="73152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800" kern="1200" dirty="0"/>
                <a:t>IRM</a:t>
              </a:r>
              <a:endParaRPr lang="fr-TN" sz="1800" kern="1200" dirty="0"/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CD6E31FF-473B-5FCB-7BF0-57FC42F08EC8}"/>
              </a:ext>
            </a:extLst>
          </p:cNvPr>
          <p:cNvGrpSpPr/>
          <p:nvPr/>
        </p:nvGrpSpPr>
        <p:grpSpPr>
          <a:xfrm>
            <a:off x="8492273" y="3498233"/>
            <a:ext cx="2920890" cy="2107645"/>
            <a:chOff x="2825750" y="546088"/>
            <a:chExt cx="2476500" cy="210764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2CFD270-6BF9-5BA9-A448-EE4BCD0C0B27}"/>
                </a:ext>
              </a:extLst>
            </p:cNvPr>
            <p:cNvSpPr/>
            <p:nvPr/>
          </p:nvSpPr>
          <p:spPr>
            <a:xfrm>
              <a:off x="2825750" y="546088"/>
              <a:ext cx="2476500" cy="2107645"/>
            </a:xfrm>
            <a:prstGeom prst="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2F9BBF06-4562-7C7E-47C8-151A3ED38490}"/>
                </a:ext>
              </a:extLst>
            </p:cNvPr>
            <p:cNvSpPr txBox="1"/>
            <p:nvPr/>
          </p:nvSpPr>
          <p:spPr>
            <a:xfrm>
              <a:off x="2825750" y="546088"/>
              <a:ext cx="2476500" cy="21076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6012" tIns="96012" rIns="128016" bIns="144018" numCol="1" spcCol="1270" anchor="t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r-FR" sz="1800" kern="1200" dirty="0">
                  <a:solidFill>
                    <a:srgbClr val="00B050"/>
                  </a:solidFill>
                </a:rPr>
                <a:t>Modalité de choix pour l’exploration du pelvis</a:t>
              </a:r>
              <a:endParaRPr lang="fr-TN" sz="1800" kern="1200" dirty="0">
                <a:solidFill>
                  <a:srgbClr val="00B050"/>
                </a:solidFill>
              </a:endParaRP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r-FR" sz="1800" kern="1200" dirty="0">
                  <a:solidFill>
                    <a:srgbClr val="FF0000"/>
                  </a:solidFill>
                </a:rPr>
                <a:t>Indisponible</a:t>
              </a:r>
              <a:endParaRPr lang="fr-TN" sz="1800" kern="1200" dirty="0">
                <a:solidFill>
                  <a:srgbClr val="FF0000"/>
                </a:solidFill>
              </a:endParaRPr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r-FR" sz="1800" kern="1200" dirty="0">
                  <a:solidFill>
                    <a:srgbClr val="FF0000"/>
                  </a:solidFill>
                </a:rPr>
                <a:t>Peu compatible avec le contexte d’urgence</a:t>
              </a:r>
              <a:endParaRPr lang="fr-TN" sz="1800" kern="1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455BD08D-C30B-163D-31D0-A9AC25F9BFF4}"/>
              </a:ext>
            </a:extLst>
          </p:cNvPr>
          <p:cNvGrpSpPr/>
          <p:nvPr/>
        </p:nvGrpSpPr>
        <p:grpSpPr>
          <a:xfrm>
            <a:off x="4233635" y="3041148"/>
            <a:ext cx="3798093" cy="604800"/>
            <a:chOff x="4329866" y="58346"/>
            <a:chExt cx="3798093" cy="6048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D8BC97F-CAFA-7E94-60DB-32D883DEDE39}"/>
                </a:ext>
              </a:extLst>
            </p:cNvPr>
            <p:cNvSpPr/>
            <p:nvPr/>
          </p:nvSpPr>
          <p:spPr>
            <a:xfrm>
              <a:off x="4329866" y="58346"/>
              <a:ext cx="3798093" cy="604800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CCFFEA2-4A53-561C-1E0A-795C6C582439}"/>
                </a:ext>
              </a:extLst>
            </p:cNvPr>
            <p:cNvSpPr txBox="1"/>
            <p:nvPr/>
          </p:nvSpPr>
          <p:spPr>
            <a:xfrm>
              <a:off x="4329866" y="58346"/>
              <a:ext cx="3798093" cy="6048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9352" tIns="85344" rIns="149352" bIns="85344" numCol="1" spcCol="1270" anchor="ctr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100" kern="1200" dirty="0"/>
                <a:t>Scanner</a:t>
              </a:r>
              <a:endParaRPr lang="fr-TN" sz="2100" kern="1200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7FE59B4-9E23-8054-A594-231ADD4EA288}"/>
              </a:ext>
            </a:extLst>
          </p:cNvPr>
          <p:cNvGrpSpPr/>
          <p:nvPr/>
        </p:nvGrpSpPr>
        <p:grpSpPr>
          <a:xfrm>
            <a:off x="4233634" y="3645948"/>
            <a:ext cx="3798093" cy="1959930"/>
            <a:chOff x="4329866" y="663146"/>
            <a:chExt cx="3798093" cy="195993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7744221-996C-164C-1777-887E3294DAAF}"/>
                </a:ext>
              </a:extLst>
            </p:cNvPr>
            <p:cNvSpPr/>
            <p:nvPr/>
          </p:nvSpPr>
          <p:spPr>
            <a:xfrm>
              <a:off x="4329866" y="663146"/>
              <a:ext cx="3798093" cy="1959930"/>
            </a:xfrm>
            <a:prstGeom prst="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7891CFD-F01B-DC67-EFA3-565B8B377439}"/>
                </a:ext>
              </a:extLst>
            </p:cNvPr>
            <p:cNvSpPr txBox="1"/>
            <p:nvPr/>
          </p:nvSpPr>
          <p:spPr>
            <a:xfrm>
              <a:off x="4329866" y="663146"/>
              <a:ext cx="3798093" cy="19599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2014" tIns="112014" rIns="149352" bIns="168021" numCol="1" spcCol="1270" anchor="t" anchorCtr="0">
              <a:noAutofit/>
            </a:bodyPr>
            <a:lstStyle/>
            <a:p>
              <a:pPr marL="228600" lvl="1" indent="-228600" algn="l" defTabSz="933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r-FR" sz="2100" kern="1200" dirty="0">
                  <a:solidFill>
                    <a:srgbClr val="00B050"/>
                  </a:solidFill>
                </a:rPr>
                <a:t>Rapide</a:t>
              </a:r>
              <a:endParaRPr lang="fr-TN" sz="2100" kern="1200" dirty="0">
                <a:solidFill>
                  <a:srgbClr val="00B050"/>
                </a:solidFill>
              </a:endParaRPr>
            </a:p>
            <a:p>
              <a:pPr marL="228600" lvl="1" indent="-228600" algn="l" defTabSz="933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r-FR" sz="2100" kern="1200" dirty="0">
                  <a:solidFill>
                    <a:srgbClr val="00B050"/>
                  </a:solidFill>
                </a:rPr>
                <a:t>Cartographie de l’ensemble de l’abdomen</a:t>
              </a:r>
              <a:endParaRPr lang="fr-TN" sz="2100" kern="1200" dirty="0">
                <a:solidFill>
                  <a:srgbClr val="00B050"/>
                </a:solidFill>
              </a:endParaRPr>
            </a:p>
            <a:p>
              <a:pPr marL="228600" lvl="1" indent="-228600" algn="l" defTabSz="933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r-FR" sz="2100" kern="1200" dirty="0">
                  <a:solidFill>
                    <a:srgbClr val="00B050"/>
                  </a:solidFill>
                </a:rPr>
                <a:t>Peu limité par la corpulence et les gaz digestifs</a:t>
              </a:r>
              <a:endParaRPr lang="fr-TN" sz="2100" kern="1200" dirty="0">
                <a:solidFill>
                  <a:srgbClr val="00B05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9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955" grpId="0"/>
      <p:bldGraphic spid="2" grpId="0">
        <p:bldAsOne/>
      </p:bldGraphic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52C878-BD38-82F6-B9E3-B8B497EAA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0816" y="2512610"/>
            <a:ext cx="3324958" cy="2287382"/>
          </a:xfrm>
        </p:spPr>
        <p:txBody>
          <a:bodyPr>
            <a:normAutofit/>
          </a:bodyPr>
          <a:lstStyle/>
          <a:p>
            <a:r>
              <a:rPr lang="fr-FR" sz="2400" dirty="0"/>
              <a:t>Concordance</a:t>
            </a:r>
            <a:br>
              <a:rPr lang="fr-FR" sz="2400" dirty="0"/>
            </a:br>
            <a:r>
              <a:rPr lang="fr-FR" sz="2400" dirty="0"/>
              <a:t> TDM-Diagnostic final</a:t>
            </a:r>
            <a:endParaRPr lang="fr-TN" sz="2400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5AAE234-C837-E568-4F07-3D9ABBD1F55A}"/>
              </a:ext>
            </a:extLst>
          </p:cNvPr>
          <p:cNvGrpSpPr/>
          <p:nvPr/>
        </p:nvGrpSpPr>
        <p:grpSpPr>
          <a:xfrm>
            <a:off x="0" y="671006"/>
            <a:ext cx="3390587" cy="1565396"/>
            <a:chOff x="3175017" y="65482"/>
            <a:chExt cx="5658730" cy="1565396"/>
          </a:xfrm>
        </p:grpSpPr>
        <p:sp>
          <p:nvSpPr>
            <p:cNvPr id="6" name="Google Shape;935;p62">
              <a:extLst>
                <a:ext uri="{FF2B5EF4-FFF2-40B4-BE49-F238E27FC236}">
                  <a16:creationId xmlns:a16="http://schemas.microsoft.com/office/drawing/2014/main" id="{5E6115F1-0695-0F71-B151-4C3F51AF86B5}"/>
                </a:ext>
              </a:extLst>
            </p:cNvPr>
            <p:cNvSpPr/>
            <p:nvPr/>
          </p:nvSpPr>
          <p:spPr>
            <a:xfrm>
              <a:off x="3175017" y="65482"/>
              <a:ext cx="1590948" cy="1565396"/>
            </a:xfrm>
            <a:prstGeom prst="roundRect">
              <a:avLst>
                <a:gd name="adj" fmla="val 33387"/>
              </a:avLst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" name="Google Shape;941;p62">
              <a:extLst>
                <a:ext uri="{FF2B5EF4-FFF2-40B4-BE49-F238E27FC236}">
                  <a16:creationId xmlns:a16="http://schemas.microsoft.com/office/drawing/2014/main" id="{747A3119-C573-22A3-3657-638684C084D4}"/>
                </a:ext>
              </a:extLst>
            </p:cNvPr>
            <p:cNvSpPr txBox="1">
              <a:spLocks/>
            </p:cNvSpPr>
            <p:nvPr/>
          </p:nvSpPr>
          <p:spPr>
            <a:xfrm>
              <a:off x="5110538" y="327595"/>
              <a:ext cx="3723209" cy="969356"/>
            </a:xfrm>
            <a:prstGeom prst="rect">
              <a:avLst/>
            </a:prstGeom>
          </p:spPr>
          <p:txBody>
            <a:bodyPr spcFirstLastPara="1" vert="horz" wrap="square" lIns="121900" tIns="121900" rIns="121900" bIns="121900" rtlCol="0" anchor="ctr" anchorCtr="0">
              <a:noAutofit/>
            </a:bodyPr>
            <a:lstStyle>
              <a:lvl1pPr lvl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2400"/>
                <a:buNone/>
                <a:defRPr sz="266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lvl="1" algn="ctr" rtl="0">
                <a:spcBef>
                  <a:spcPts val="0"/>
                </a:spcBef>
                <a:spcAft>
                  <a:spcPts val="0"/>
                </a:spcAft>
                <a:buSzPts val="2400"/>
                <a:buNone/>
                <a:defRPr sz="3200"/>
              </a:lvl2pPr>
              <a:lvl3pPr lvl="2" algn="ctr" rtl="0">
                <a:spcBef>
                  <a:spcPts val="0"/>
                </a:spcBef>
                <a:spcAft>
                  <a:spcPts val="0"/>
                </a:spcAft>
                <a:buSzPts val="2400"/>
                <a:buNone/>
                <a:defRPr sz="3200"/>
              </a:lvl3pPr>
              <a:lvl4pPr lvl="3" algn="ctr" rtl="0">
                <a:spcBef>
                  <a:spcPts val="0"/>
                </a:spcBef>
                <a:spcAft>
                  <a:spcPts val="0"/>
                </a:spcAft>
                <a:buSzPts val="2400"/>
                <a:buNone/>
                <a:defRPr sz="3200"/>
              </a:lvl4pPr>
              <a:lvl5pPr lvl="4" algn="ctr" rtl="0">
                <a:spcBef>
                  <a:spcPts val="0"/>
                </a:spcBef>
                <a:spcAft>
                  <a:spcPts val="0"/>
                </a:spcAft>
                <a:buSzPts val="2400"/>
                <a:buNone/>
                <a:defRPr sz="3200"/>
              </a:lvl5pPr>
              <a:lvl6pPr lvl="5" algn="ctr" rtl="0">
                <a:spcBef>
                  <a:spcPts val="0"/>
                </a:spcBef>
                <a:spcAft>
                  <a:spcPts val="0"/>
                </a:spcAft>
                <a:buSzPts val="2400"/>
                <a:buNone/>
                <a:defRPr sz="3200"/>
              </a:lvl6pPr>
              <a:lvl7pPr lvl="6" algn="ctr" rtl="0">
                <a:spcBef>
                  <a:spcPts val="0"/>
                </a:spcBef>
                <a:spcAft>
                  <a:spcPts val="0"/>
                </a:spcAft>
                <a:buSzPts val="2400"/>
                <a:buNone/>
                <a:defRPr sz="3200"/>
              </a:lvl7pPr>
              <a:lvl8pPr lvl="7" algn="ctr" rtl="0">
                <a:spcBef>
                  <a:spcPts val="0"/>
                </a:spcBef>
                <a:spcAft>
                  <a:spcPts val="0"/>
                </a:spcAft>
                <a:buSzPts val="2400"/>
                <a:buNone/>
                <a:defRPr sz="3200"/>
              </a:lvl8pPr>
              <a:lvl9pPr lvl="8" algn="ctr" rtl="0">
                <a:spcBef>
                  <a:spcPts val="0"/>
                </a:spcBef>
                <a:spcAft>
                  <a:spcPts val="0"/>
                </a:spcAft>
                <a:buSzPts val="2400"/>
                <a:buNone/>
                <a:defRPr sz="3200"/>
              </a:lvl9pPr>
            </a:lstStyle>
            <a:p>
              <a:r>
                <a:rPr lang="fr-FR" sz="2000" dirty="0"/>
                <a:t>Étude analytique</a:t>
              </a:r>
            </a:p>
          </p:txBody>
        </p:sp>
        <p:grpSp>
          <p:nvGrpSpPr>
            <p:cNvPr id="8" name="Google Shape;8830;p93">
              <a:extLst>
                <a:ext uri="{FF2B5EF4-FFF2-40B4-BE49-F238E27FC236}">
                  <a16:creationId xmlns:a16="http://schemas.microsoft.com/office/drawing/2014/main" id="{6D3F10A4-4D58-C007-F7F6-CFE6FE42419B}"/>
                </a:ext>
              </a:extLst>
            </p:cNvPr>
            <p:cNvGrpSpPr/>
            <p:nvPr/>
          </p:nvGrpSpPr>
          <p:grpSpPr>
            <a:xfrm>
              <a:off x="3519590" y="384303"/>
              <a:ext cx="1094889" cy="969356"/>
              <a:chOff x="946175" y="3253275"/>
              <a:chExt cx="298550" cy="296150"/>
            </a:xfrm>
          </p:grpSpPr>
          <p:sp>
            <p:nvSpPr>
              <p:cNvPr id="9" name="Google Shape;8831;p93">
                <a:extLst>
                  <a:ext uri="{FF2B5EF4-FFF2-40B4-BE49-F238E27FC236}">
                    <a16:creationId xmlns:a16="http://schemas.microsoft.com/office/drawing/2014/main" id="{293F7619-3679-4204-FF57-2647D62DBD7B}"/>
                  </a:ext>
                </a:extLst>
              </p:cNvPr>
              <p:cNvSpPr/>
              <p:nvPr/>
            </p:nvSpPr>
            <p:spPr>
              <a:xfrm>
                <a:off x="946175" y="3253275"/>
                <a:ext cx="209550" cy="261500"/>
              </a:xfrm>
              <a:custGeom>
                <a:avLst/>
                <a:gdLst/>
                <a:ahLst/>
                <a:cxnLst/>
                <a:rect l="l" t="t" r="r" b="b"/>
                <a:pathLst>
                  <a:path w="8382" h="10460" extrusionOk="0">
                    <a:moveTo>
                      <a:pt x="348" y="0"/>
                    </a:moveTo>
                    <a:cubicBezTo>
                      <a:pt x="158" y="0"/>
                      <a:pt x="1" y="158"/>
                      <a:pt x="1" y="347"/>
                    </a:cubicBezTo>
                    <a:lnTo>
                      <a:pt x="1" y="10113"/>
                    </a:lnTo>
                    <a:cubicBezTo>
                      <a:pt x="1" y="10302"/>
                      <a:pt x="158" y="10460"/>
                      <a:pt x="348" y="10460"/>
                    </a:cubicBezTo>
                    <a:lnTo>
                      <a:pt x="694" y="10460"/>
                    </a:lnTo>
                    <a:lnTo>
                      <a:pt x="694" y="3875"/>
                    </a:lnTo>
                    <a:cubicBezTo>
                      <a:pt x="694" y="3623"/>
                      <a:pt x="820" y="3340"/>
                      <a:pt x="1009" y="3151"/>
                    </a:cubicBezTo>
                    <a:lnTo>
                      <a:pt x="3151" y="1008"/>
                    </a:lnTo>
                    <a:cubicBezTo>
                      <a:pt x="3340" y="819"/>
                      <a:pt x="3624" y="693"/>
                      <a:pt x="3908" y="693"/>
                    </a:cubicBezTo>
                    <a:lnTo>
                      <a:pt x="8381" y="693"/>
                    </a:lnTo>
                    <a:lnTo>
                      <a:pt x="8381" y="347"/>
                    </a:lnTo>
                    <a:cubicBezTo>
                      <a:pt x="8381" y="158"/>
                      <a:pt x="8224" y="0"/>
                      <a:pt x="8035" y="0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" name="Google Shape;8832;p93">
                <a:extLst>
                  <a:ext uri="{FF2B5EF4-FFF2-40B4-BE49-F238E27FC236}">
                    <a16:creationId xmlns:a16="http://schemas.microsoft.com/office/drawing/2014/main" id="{7CA1D3E5-0102-D0A5-42CA-22B157737687}"/>
                  </a:ext>
                </a:extLst>
              </p:cNvPr>
              <p:cNvSpPr/>
              <p:nvPr/>
            </p:nvSpPr>
            <p:spPr>
              <a:xfrm>
                <a:off x="986350" y="3293425"/>
                <a:ext cx="47300" cy="48075"/>
              </a:xfrm>
              <a:custGeom>
                <a:avLst/>
                <a:gdLst/>
                <a:ahLst/>
                <a:cxnLst/>
                <a:rect l="l" t="t" r="r" b="b"/>
                <a:pathLst>
                  <a:path w="1892" h="1923" extrusionOk="0">
                    <a:moveTo>
                      <a:pt x="1891" y="1"/>
                    </a:moveTo>
                    <a:lnTo>
                      <a:pt x="1" y="1923"/>
                    </a:lnTo>
                    <a:lnTo>
                      <a:pt x="1891" y="1923"/>
                    </a:lnTo>
                    <a:lnTo>
                      <a:pt x="1891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" name="Google Shape;8833;p93">
                <a:extLst>
                  <a:ext uri="{FF2B5EF4-FFF2-40B4-BE49-F238E27FC236}">
                    <a16:creationId xmlns:a16="http://schemas.microsoft.com/office/drawing/2014/main" id="{265B83F4-9E93-D8B2-5347-F88F64642755}"/>
                  </a:ext>
                </a:extLst>
              </p:cNvPr>
              <p:cNvSpPr/>
              <p:nvPr/>
            </p:nvSpPr>
            <p:spPr>
              <a:xfrm>
                <a:off x="1051725" y="3359600"/>
                <a:ext cx="122100" cy="12132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4853" extrusionOk="0">
                    <a:moveTo>
                      <a:pt x="2427" y="0"/>
                    </a:moveTo>
                    <a:cubicBezTo>
                      <a:pt x="1103" y="0"/>
                      <a:pt x="1" y="1103"/>
                      <a:pt x="1" y="2426"/>
                    </a:cubicBezTo>
                    <a:cubicBezTo>
                      <a:pt x="1" y="3749"/>
                      <a:pt x="1103" y="4852"/>
                      <a:pt x="2427" y="4852"/>
                    </a:cubicBezTo>
                    <a:cubicBezTo>
                      <a:pt x="3781" y="4852"/>
                      <a:pt x="4884" y="3749"/>
                      <a:pt x="4884" y="2426"/>
                    </a:cubicBezTo>
                    <a:cubicBezTo>
                      <a:pt x="4884" y="1103"/>
                      <a:pt x="3781" y="0"/>
                      <a:pt x="2427" y="0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" name="Google Shape;8834;p93">
                <a:extLst>
                  <a:ext uri="{FF2B5EF4-FFF2-40B4-BE49-F238E27FC236}">
                    <a16:creationId xmlns:a16="http://schemas.microsoft.com/office/drawing/2014/main" id="{4A72E316-FD00-B654-F21D-A2E65F2F82FC}"/>
                  </a:ext>
                </a:extLst>
              </p:cNvPr>
              <p:cNvSpPr/>
              <p:nvPr/>
            </p:nvSpPr>
            <p:spPr>
              <a:xfrm>
                <a:off x="980050" y="3289500"/>
                <a:ext cx="192200" cy="242600"/>
              </a:xfrm>
              <a:custGeom>
                <a:avLst/>
                <a:gdLst/>
                <a:ahLst/>
                <a:cxnLst/>
                <a:rect l="l" t="t" r="r" b="b"/>
                <a:pathLst>
                  <a:path w="7688" h="9704" extrusionOk="0">
                    <a:moveTo>
                      <a:pt x="2868" y="0"/>
                    </a:moveTo>
                    <a:lnTo>
                      <a:pt x="2868" y="2426"/>
                    </a:lnTo>
                    <a:cubicBezTo>
                      <a:pt x="2868" y="2647"/>
                      <a:pt x="2679" y="2804"/>
                      <a:pt x="2490" y="2804"/>
                    </a:cubicBezTo>
                    <a:lnTo>
                      <a:pt x="1" y="2804"/>
                    </a:lnTo>
                    <a:lnTo>
                      <a:pt x="1" y="9357"/>
                    </a:lnTo>
                    <a:cubicBezTo>
                      <a:pt x="1" y="9578"/>
                      <a:pt x="190" y="9704"/>
                      <a:pt x="379" y="9704"/>
                    </a:cubicBezTo>
                    <a:lnTo>
                      <a:pt x="7341" y="9704"/>
                    </a:lnTo>
                    <a:cubicBezTo>
                      <a:pt x="7467" y="9704"/>
                      <a:pt x="7593" y="9641"/>
                      <a:pt x="7625" y="9578"/>
                    </a:cubicBezTo>
                    <a:lnTo>
                      <a:pt x="6239" y="8192"/>
                    </a:lnTo>
                    <a:cubicBezTo>
                      <a:pt x="5924" y="8318"/>
                      <a:pt x="5609" y="8349"/>
                      <a:pt x="5262" y="8349"/>
                    </a:cubicBezTo>
                    <a:cubicBezTo>
                      <a:pt x="3529" y="8349"/>
                      <a:pt x="2143" y="6931"/>
                      <a:pt x="2143" y="5230"/>
                    </a:cubicBezTo>
                    <a:cubicBezTo>
                      <a:pt x="2143" y="3529"/>
                      <a:pt x="3561" y="2111"/>
                      <a:pt x="5262" y="2111"/>
                    </a:cubicBezTo>
                    <a:cubicBezTo>
                      <a:pt x="6239" y="2111"/>
                      <a:pt x="7121" y="2584"/>
                      <a:pt x="7688" y="3308"/>
                    </a:cubicBezTo>
                    <a:lnTo>
                      <a:pt x="7688" y="347"/>
                    </a:lnTo>
                    <a:cubicBezTo>
                      <a:pt x="7688" y="158"/>
                      <a:pt x="7530" y="0"/>
                      <a:pt x="7341" y="0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13" name="Google Shape;8835;p93">
                <a:extLst>
                  <a:ext uri="{FF2B5EF4-FFF2-40B4-BE49-F238E27FC236}">
                    <a16:creationId xmlns:a16="http://schemas.microsoft.com/office/drawing/2014/main" id="{CC6C38EE-9BC7-E37B-9D3A-35F45B03C4E4}"/>
                  </a:ext>
                </a:extLst>
              </p:cNvPr>
              <p:cNvSpPr/>
              <p:nvPr/>
            </p:nvSpPr>
            <p:spPr>
              <a:xfrm>
                <a:off x="1154125" y="3460400"/>
                <a:ext cx="90600" cy="89025"/>
              </a:xfrm>
              <a:custGeom>
                <a:avLst/>
                <a:gdLst/>
                <a:ahLst/>
                <a:cxnLst/>
                <a:rect l="l" t="t" r="r" b="b"/>
                <a:pathLst>
                  <a:path w="3624" h="3561" extrusionOk="0">
                    <a:moveTo>
                      <a:pt x="977" y="1"/>
                    </a:moveTo>
                    <a:cubicBezTo>
                      <a:pt x="693" y="410"/>
                      <a:pt x="378" y="757"/>
                      <a:pt x="0" y="1009"/>
                    </a:cubicBezTo>
                    <a:lnTo>
                      <a:pt x="2363" y="3372"/>
                    </a:lnTo>
                    <a:cubicBezTo>
                      <a:pt x="2489" y="3498"/>
                      <a:pt x="2662" y="3561"/>
                      <a:pt x="2840" y="3561"/>
                    </a:cubicBezTo>
                    <a:cubicBezTo>
                      <a:pt x="3017" y="3561"/>
                      <a:pt x="3198" y="3498"/>
                      <a:pt x="3340" y="3372"/>
                    </a:cubicBezTo>
                    <a:cubicBezTo>
                      <a:pt x="3623" y="3088"/>
                      <a:pt x="3623" y="2647"/>
                      <a:pt x="3340" y="2364"/>
                    </a:cubicBezTo>
                    <a:lnTo>
                      <a:pt x="977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4E5A57DB-1FC3-BAC4-1D89-50E23D2391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1566393"/>
              </p:ext>
            </p:extLst>
          </p:nvPr>
        </p:nvGraphicFramePr>
        <p:xfrm>
          <a:off x="3274143" y="1452908"/>
          <a:ext cx="8420021" cy="53449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53491">
                  <a:extLst>
                    <a:ext uri="{9D8B030D-6E8A-4147-A177-3AD203B41FA5}">
                      <a16:colId xmlns:a16="http://schemas.microsoft.com/office/drawing/2014/main" val="385020272"/>
                    </a:ext>
                  </a:extLst>
                </a:gridCol>
                <a:gridCol w="1653491">
                  <a:extLst>
                    <a:ext uri="{9D8B030D-6E8A-4147-A177-3AD203B41FA5}">
                      <a16:colId xmlns:a16="http://schemas.microsoft.com/office/drawing/2014/main" val="959947035"/>
                    </a:ext>
                  </a:extLst>
                </a:gridCol>
                <a:gridCol w="474192">
                  <a:extLst>
                    <a:ext uri="{9D8B030D-6E8A-4147-A177-3AD203B41FA5}">
                      <a16:colId xmlns:a16="http://schemas.microsoft.com/office/drawing/2014/main" val="1880791834"/>
                    </a:ext>
                  </a:extLst>
                </a:gridCol>
                <a:gridCol w="697546">
                  <a:extLst>
                    <a:ext uri="{9D8B030D-6E8A-4147-A177-3AD203B41FA5}">
                      <a16:colId xmlns:a16="http://schemas.microsoft.com/office/drawing/2014/main" val="3351965854"/>
                    </a:ext>
                  </a:extLst>
                </a:gridCol>
                <a:gridCol w="697546">
                  <a:extLst>
                    <a:ext uri="{9D8B030D-6E8A-4147-A177-3AD203B41FA5}">
                      <a16:colId xmlns:a16="http://schemas.microsoft.com/office/drawing/2014/main" val="2499335370"/>
                    </a:ext>
                  </a:extLst>
                </a:gridCol>
                <a:gridCol w="648751">
                  <a:extLst>
                    <a:ext uri="{9D8B030D-6E8A-4147-A177-3AD203B41FA5}">
                      <a16:colId xmlns:a16="http://schemas.microsoft.com/office/drawing/2014/main" val="1042616907"/>
                    </a:ext>
                  </a:extLst>
                </a:gridCol>
                <a:gridCol w="648751">
                  <a:extLst>
                    <a:ext uri="{9D8B030D-6E8A-4147-A177-3AD203B41FA5}">
                      <a16:colId xmlns:a16="http://schemas.microsoft.com/office/drawing/2014/main" val="4186276800"/>
                    </a:ext>
                  </a:extLst>
                </a:gridCol>
                <a:gridCol w="648751">
                  <a:extLst>
                    <a:ext uri="{9D8B030D-6E8A-4147-A177-3AD203B41FA5}">
                      <a16:colId xmlns:a16="http://schemas.microsoft.com/office/drawing/2014/main" val="1519212808"/>
                    </a:ext>
                  </a:extLst>
                </a:gridCol>
                <a:gridCol w="648751">
                  <a:extLst>
                    <a:ext uri="{9D8B030D-6E8A-4147-A177-3AD203B41FA5}">
                      <a16:colId xmlns:a16="http://schemas.microsoft.com/office/drawing/2014/main" val="2955521814"/>
                    </a:ext>
                  </a:extLst>
                </a:gridCol>
                <a:gridCol w="648751">
                  <a:extLst>
                    <a:ext uri="{9D8B030D-6E8A-4147-A177-3AD203B41FA5}">
                      <a16:colId xmlns:a16="http://schemas.microsoft.com/office/drawing/2014/main" val="734783041"/>
                    </a:ext>
                  </a:extLst>
                </a:gridCol>
              </a:tblGrid>
              <a:tr h="311936">
                <a:tc rowSpan="2"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 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 h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Diagnostic retenu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h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P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Se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Sp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VPP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VPN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extLst>
                  <a:ext uri="{0D108BD9-81ED-4DB2-BD59-A6C34878D82A}">
                    <a16:rowId xmlns:a16="http://schemas.microsoft.com/office/drawing/2014/main" val="1138319230"/>
                  </a:ext>
                </a:extLst>
              </a:tr>
              <a:tr h="173965">
                <a:tc gridSpan="3"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Oui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Non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828502"/>
                  </a:ext>
                </a:extLst>
              </a:tr>
              <a:tr h="173965">
                <a:tc rowSpan="20"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600" dirty="0">
                          <a:effectLst/>
                        </a:rPr>
                        <a:t>Diagnostic TDM</a:t>
                      </a:r>
                      <a:endParaRPr lang="fr-TN" sz="7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vert="vert270" anchor="ctr"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Infection génitale haute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Oui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66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2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&lt;0,001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100%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96,25%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95,65%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100%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extLst>
                  <a:ext uri="{0D108BD9-81ED-4DB2-BD59-A6C34878D82A}">
                    <a16:rowId xmlns:a16="http://schemas.microsoft.com/office/drawing/2014/main" val="28005607"/>
                  </a:ext>
                </a:extLst>
              </a:tr>
              <a:tr h="311936"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Non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0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77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28057"/>
                  </a:ext>
                </a:extLst>
              </a:tr>
              <a:tr h="173965"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600" dirty="0">
                          <a:effectLst/>
                        </a:rPr>
                        <a:t>Masse ovarienne</a:t>
                      </a:r>
                      <a:endParaRPr lang="fr-TN" sz="7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Oui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31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0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&lt;0,001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96,88%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100%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100%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99,13%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extLst>
                  <a:ext uri="{0D108BD9-81ED-4DB2-BD59-A6C34878D82A}">
                    <a16:rowId xmlns:a16="http://schemas.microsoft.com/office/drawing/2014/main" val="1644363627"/>
                  </a:ext>
                </a:extLst>
              </a:tr>
              <a:tr h="311936"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Non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114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206531"/>
                  </a:ext>
                </a:extLst>
              </a:tr>
              <a:tr h="173965"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Masse bénigne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Oui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27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0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&lt;0,001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96,43%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99,15%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96,43%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99,15%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extLst>
                  <a:ext uri="{0D108BD9-81ED-4DB2-BD59-A6C34878D82A}">
                    <a16:rowId xmlns:a16="http://schemas.microsoft.com/office/drawing/2014/main" val="3829709167"/>
                  </a:ext>
                </a:extLst>
              </a:tr>
              <a:tr h="311936"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Non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117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238994"/>
                  </a:ext>
                </a:extLst>
              </a:tr>
              <a:tr h="173965"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Masse maligne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Oui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3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&lt;0,001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75%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100%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100%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99,3%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extLst>
                  <a:ext uri="{0D108BD9-81ED-4DB2-BD59-A6C34878D82A}">
                    <a16:rowId xmlns:a16="http://schemas.microsoft.com/office/drawing/2014/main" val="3902242251"/>
                  </a:ext>
                </a:extLst>
              </a:tr>
              <a:tr h="311936"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Non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0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142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231985"/>
                  </a:ext>
                </a:extLst>
              </a:tr>
              <a:tr h="173965"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Kyste lutéal hémorragique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Oui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18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&lt;0,001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100%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99,22%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94,74%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100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extLst>
                  <a:ext uri="{0D108BD9-81ED-4DB2-BD59-A6C34878D82A}">
                    <a16:rowId xmlns:a16="http://schemas.microsoft.com/office/drawing/2014/main" val="2943149533"/>
                  </a:ext>
                </a:extLst>
              </a:tr>
              <a:tr h="311936"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Non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0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127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931141"/>
                  </a:ext>
                </a:extLst>
              </a:tr>
              <a:tr h="173965"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Torsion d’annexes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Oui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12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0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&lt;0,001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100%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100%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100%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100%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extLst>
                  <a:ext uri="{0D108BD9-81ED-4DB2-BD59-A6C34878D82A}">
                    <a16:rowId xmlns:a16="http://schemas.microsoft.com/office/drawing/2014/main" val="1985718663"/>
                  </a:ext>
                </a:extLst>
              </a:tr>
              <a:tr h="311936"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Non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0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134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099945"/>
                  </a:ext>
                </a:extLst>
              </a:tr>
              <a:tr h="173965"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Collection postopératoire/partum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Oui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13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0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&lt;0,001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100%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100%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100%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100%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extLst>
                  <a:ext uri="{0D108BD9-81ED-4DB2-BD59-A6C34878D82A}">
                    <a16:rowId xmlns:a16="http://schemas.microsoft.com/office/drawing/2014/main" val="4068792079"/>
                  </a:ext>
                </a:extLst>
              </a:tr>
              <a:tr h="311936"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Non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0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133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618192"/>
                  </a:ext>
                </a:extLst>
              </a:tr>
              <a:tr h="173965"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Thrombose des veines ovariennes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Oui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7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0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&lt;0,001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100%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100%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100%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100%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extLst>
                  <a:ext uri="{0D108BD9-81ED-4DB2-BD59-A6C34878D82A}">
                    <a16:rowId xmlns:a16="http://schemas.microsoft.com/office/drawing/2014/main" val="1184846645"/>
                  </a:ext>
                </a:extLst>
              </a:tr>
              <a:tr h="311936"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Non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0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139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295446"/>
                  </a:ext>
                </a:extLst>
              </a:tr>
              <a:tr h="173965"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Fibrome en nécrobiose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Oui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6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0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&lt;0,001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100%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100%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100%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100%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extLst>
                  <a:ext uri="{0D108BD9-81ED-4DB2-BD59-A6C34878D82A}">
                    <a16:rowId xmlns:a16="http://schemas.microsoft.com/office/drawing/2014/main" val="3640829088"/>
                  </a:ext>
                </a:extLst>
              </a:tr>
              <a:tr h="311936"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Non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0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140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577475"/>
                  </a:ext>
                </a:extLst>
              </a:tr>
              <a:tr h="173965"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Grossesse ectopique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Oui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3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0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&lt;0,001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100%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100%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100%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100%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extLst>
                  <a:ext uri="{0D108BD9-81ED-4DB2-BD59-A6C34878D82A}">
                    <a16:rowId xmlns:a16="http://schemas.microsoft.com/office/drawing/2014/main" val="2303616416"/>
                  </a:ext>
                </a:extLst>
              </a:tr>
              <a:tr h="311936"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Non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>
                          <a:effectLst/>
                        </a:rPr>
                        <a:t>0</a:t>
                      </a:r>
                      <a:endParaRPr lang="fr-TN" sz="7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600" dirty="0">
                          <a:effectLst/>
                        </a:rPr>
                        <a:t>143</a:t>
                      </a:r>
                      <a:endParaRPr lang="fr-TN" sz="7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345" marR="33345" marT="0" marB="0" anchor="ctr"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T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16039"/>
                  </a:ext>
                </a:extLst>
              </a:tr>
            </a:tbl>
          </a:graphicData>
        </a:graphic>
      </p:graphicFrame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E6DFD36-2CA4-A0C7-1C84-9FF950CC8B66}"/>
              </a:ext>
            </a:extLst>
          </p:cNvPr>
          <p:cNvSpPr/>
          <p:nvPr/>
        </p:nvSpPr>
        <p:spPr>
          <a:xfrm>
            <a:off x="6579490" y="4376391"/>
            <a:ext cx="1351189" cy="240374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TN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66BF9EE-9E6E-8704-B6A5-5B8806E18318}"/>
              </a:ext>
            </a:extLst>
          </p:cNvPr>
          <p:cNvSpPr/>
          <p:nvPr/>
        </p:nvSpPr>
        <p:spPr>
          <a:xfrm>
            <a:off x="9028813" y="4376391"/>
            <a:ext cx="2665351" cy="235997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TN" dirty="0"/>
          </a:p>
        </p:txBody>
      </p:sp>
      <p:sp>
        <p:nvSpPr>
          <p:cNvPr id="4" name="Rounded Rectangle 9">
            <a:extLst>
              <a:ext uri="{FF2B5EF4-FFF2-40B4-BE49-F238E27FC236}">
                <a16:creationId xmlns:a16="http://schemas.microsoft.com/office/drawing/2014/main" id="{ED082E18-9297-30B1-BB0D-301BD49D191A}"/>
              </a:ext>
            </a:extLst>
          </p:cNvPr>
          <p:cNvSpPr/>
          <p:nvPr/>
        </p:nvSpPr>
        <p:spPr>
          <a:xfrm>
            <a:off x="1056642" y="73180"/>
            <a:ext cx="2412798" cy="103393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9">
            <a:extLst>
              <a:ext uri="{FF2B5EF4-FFF2-40B4-BE49-F238E27FC236}">
                <a16:creationId xmlns:a16="http://schemas.microsoft.com/office/drawing/2014/main" id="{37233AB5-2609-518C-B148-0AF050F1AD7C}"/>
              </a:ext>
            </a:extLst>
          </p:cNvPr>
          <p:cNvSpPr/>
          <p:nvPr/>
        </p:nvSpPr>
        <p:spPr>
          <a:xfrm>
            <a:off x="3493740" y="73180"/>
            <a:ext cx="2412798" cy="103393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9">
            <a:extLst>
              <a:ext uri="{FF2B5EF4-FFF2-40B4-BE49-F238E27FC236}">
                <a16:creationId xmlns:a16="http://schemas.microsoft.com/office/drawing/2014/main" id="{416FC870-0DEA-A0DE-6CEB-A2616FF6AFF7}"/>
              </a:ext>
            </a:extLst>
          </p:cNvPr>
          <p:cNvSpPr/>
          <p:nvPr/>
        </p:nvSpPr>
        <p:spPr>
          <a:xfrm>
            <a:off x="8392236" y="69936"/>
            <a:ext cx="2412798" cy="103393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9">
            <a:extLst>
              <a:ext uri="{FF2B5EF4-FFF2-40B4-BE49-F238E27FC236}">
                <a16:creationId xmlns:a16="http://schemas.microsoft.com/office/drawing/2014/main" id="{72848D94-6944-992A-9BBC-A3B0636A79E9}"/>
              </a:ext>
            </a:extLst>
          </p:cNvPr>
          <p:cNvSpPr/>
          <p:nvPr/>
        </p:nvSpPr>
        <p:spPr>
          <a:xfrm>
            <a:off x="5930838" y="77863"/>
            <a:ext cx="2412798" cy="103393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26">
            <a:extLst>
              <a:ext uri="{FF2B5EF4-FFF2-40B4-BE49-F238E27FC236}">
                <a16:creationId xmlns:a16="http://schemas.microsoft.com/office/drawing/2014/main" id="{D2D859EF-1D13-ADA9-CCE7-8ABABE9C3735}"/>
              </a:ext>
            </a:extLst>
          </p:cNvPr>
          <p:cNvCxnSpPr>
            <a:cxnSpLocks/>
          </p:cNvCxnSpPr>
          <p:nvPr/>
        </p:nvCxnSpPr>
        <p:spPr>
          <a:xfrm flipH="1">
            <a:off x="7179000" y="196057"/>
            <a:ext cx="4087" cy="137123"/>
          </a:xfrm>
          <a:prstGeom prst="line">
            <a:avLst/>
          </a:prstGeom>
          <a:ln w="22225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56">
            <a:extLst>
              <a:ext uri="{FF2B5EF4-FFF2-40B4-BE49-F238E27FC236}">
                <a16:creationId xmlns:a16="http://schemas.microsoft.com/office/drawing/2014/main" id="{1601CD07-4BF0-DBFB-41C5-5A9ED5218288}"/>
              </a:ext>
            </a:extLst>
          </p:cNvPr>
          <p:cNvSpPr txBox="1"/>
          <p:nvPr/>
        </p:nvSpPr>
        <p:spPr>
          <a:xfrm>
            <a:off x="6454181" y="473024"/>
            <a:ext cx="2574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000" b="1" dirty="0">
                <a:solidFill>
                  <a:srgbClr val="002060"/>
                </a:solidFill>
                <a:latin typeface="Montserrat" panose="00000500000000000000" pitchFamily="2" charset="0"/>
              </a:rPr>
              <a:t>      </a:t>
            </a:r>
            <a:r>
              <a:rPr lang="fr-FR" sz="1600" b="1" dirty="0">
                <a:solidFill>
                  <a:srgbClr val="002060"/>
                </a:solidFill>
                <a:latin typeface="Montserrat" panose="00000500000000000000" pitchFamily="2" charset="0"/>
              </a:rPr>
              <a:t>Résultats</a:t>
            </a:r>
          </a:p>
        </p:txBody>
      </p:sp>
      <p:sp>
        <p:nvSpPr>
          <p:cNvPr id="21" name="Rectangle : coins arrondis 9">
            <a:extLst>
              <a:ext uri="{FF2B5EF4-FFF2-40B4-BE49-F238E27FC236}">
                <a16:creationId xmlns:a16="http://schemas.microsoft.com/office/drawing/2014/main" id="{7DD18133-F164-95ED-C403-BBDC90C5BF40}"/>
              </a:ext>
            </a:extLst>
          </p:cNvPr>
          <p:cNvSpPr/>
          <p:nvPr/>
        </p:nvSpPr>
        <p:spPr>
          <a:xfrm>
            <a:off x="6240172" y="347981"/>
            <a:ext cx="2296567" cy="473328"/>
          </a:xfrm>
          <a:prstGeom prst="roundRect">
            <a:avLst/>
          </a:prstGeom>
          <a:noFill/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Oval 119">
            <a:extLst>
              <a:ext uri="{FF2B5EF4-FFF2-40B4-BE49-F238E27FC236}">
                <a16:creationId xmlns:a16="http://schemas.microsoft.com/office/drawing/2014/main" id="{CB6AB6B3-A9C4-2245-306A-E9C41E250493}"/>
              </a:ext>
            </a:extLst>
          </p:cNvPr>
          <p:cNvSpPr/>
          <p:nvPr/>
        </p:nvSpPr>
        <p:spPr>
          <a:xfrm>
            <a:off x="4656072" y="12700"/>
            <a:ext cx="186756" cy="186756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119">
            <a:extLst>
              <a:ext uri="{FF2B5EF4-FFF2-40B4-BE49-F238E27FC236}">
                <a16:creationId xmlns:a16="http://schemas.microsoft.com/office/drawing/2014/main" id="{49941303-F216-DFC6-8479-B08F5FD42C07}"/>
              </a:ext>
            </a:extLst>
          </p:cNvPr>
          <p:cNvSpPr/>
          <p:nvPr/>
        </p:nvSpPr>
        <p:spPr>
          <a:xfrm>
            <a:off x="2107045" y="12700"/>
            <a:ext cx="186756" cy="186756"/>
          </a:xfrm>
          <a:prstGeom prst="ellipse">
            <a:avLst/>
          </a:prstGeom>
          <a:solidFill>
            <a:schemeClr val="bg1"/>
          </a:solidFill>
          <a:ln w="3810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119">
            <a:extLst>
              <a:ext uri="{FF2B5EF4-FFF2-40B4-BE49-F238E27FC236}">
                <a16:creationId xmlns:a16="http://schemas.microsoft.com/office/drawing/2014/main" id="{9CF9948A-A1EF-1972-608D-91AF435F837D}"/>
              </a:ext>
            </a:extLst>
          </p:cNvPr>
          <p:cNvSpPr/>
          <p:nvPr/>
        </p:nvSpPr>
        <p:spPr>
          <a:xfrm>
            <a:off x="9598635" y="19905"/>
            <a:ext cx="186756" cy="186756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119">
            <a:extLst>
              <a:ext uri="{FF2B5EF4-FFF2-40B4-BE49-F238E27FC236}">
                <a16:creationId xmlns:a16="http://schemas.microsoft.com/office/drawing/2014/main" id="{BA24C8BB-A041-4291-07AE-D0588B4A4A09}"/>
              </a:ext>
            </a:extLst>
          </p:cNvPr>
          <p:cNvSpPr/>
          <p:nvPr/>
        </p:nvSpPr>
        <p:spPr>
          <a:xfrm>
            <a:off x="7068567" y="19905"/>
            <a:ext cx="186756" cy="186756"/>
          </a:xfrm>
          <a:prstGeom prst="ellipse">
            <a:avLst/>
          </a:prstGeom>
          <a:solidFill>
            <a:schemeClr val="bg1"/>
          </a:solidFill>
          <a:ln w="3810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Google Shape;454;p12" descr="magnify_the_little_people">
            <a:extLst>
              <a:ext uri="{FF2B5EF4-FFF2-40B4-BE49-F238E27FC236}">
                <a16:creationId xmlns:a16="http://schemas.microsoft.com/office/drawing/2014/main" id="{5AFDA2F1-E7FD-6CD7-9EA3-3C7F208DF7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>
            <a:fillRect/>
          </a:stretch>
        </p:blipFill>
        <p:spPr>
          <a:xfrm>
            <a:off x="10762478" y="-125242"/>
            <a:ext cx="1333500" cy="1905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266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D7EC5B4-97AA-0103-5EB3-F693D708D7D7}"/>
              </a:ext>
            </a:extLst>
          </p:cNvPr>
          <p:cNvGraphicFramePr>
            <a:graphicFrameLocks noGrp="1"/>
          </p:cNvGraphicFramePr>
          <p:nvPr/>
        </p:nvGraphicFramePr>
        <p:xfrm>
          <a:off x="757544" y="3356615"/>
          <a:ext cx="10676912" cy="35013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90388">
                  <a:extLst>
                    <a:ext uri="{9D8B030D-6E8A-4147-A177-3AD203B41FA5}">
                      <a16:colId xmlns:a16="http://schemas.microsoft.com/office/drawing/2014/main" val="1497075715"/>
                    </a:ext>
                  </a:extLst>
                </a:gridCol>
                <a:gridCol w="1859919">
                  <a:extLst>
                    <a:ext uri="{9D8B030D-6E8A-4147-A177-3AD203B41FA5}">
                      <a16:colId xmlns:a16="http://schemas.microsoft.com/office/drawing/2014/main" val="2289458202"/>
                    </a:ext>
                  </a:extLst>
                </a:gridCol>
                <a:gridCol w="2011530">
                  <a:extLst>
                    <a:ext uri="{9D8B030D-6E8A-4147-A177-3AD203B41FA5}">
                      <a16:colId xmlns:a16="http://schemas.microsoft.com/office/drawing/2014/main" val="3909903919"/>
                    </a:ext>
                  </a:extLst>
                </a:gridCol>
                <a:gridCol w="1815075">
                  <a:extLst>
                    <a:ext uri="{9D8B030D-6E8A-4147-A177-3AD203B41FA5}">
                      <a16:colId xmlns:a16="http://schemas.microsoft.com/office/drawing/2014/main" val="3438955929"/>
                    </a:ext>
                  </a:extLst>
                </a:gridCol>
              </a:tblGrid>
              <a:tr h="6123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&lt;20ans</a:t>
                      </a:r>
                      <a:endParaRPr lang="fr-TN" sz="14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(n=12)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20-45ans (n=97)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&gt;45ans</a:t>
                      </a:r>
                      <a:endParaRPr lang="fr-TN" sz="14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(n=37)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5770628"/>
                  </a:ext>
                </a:extLst>
              </a:tr>
              <a:tr h="28890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Infection génitale haute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1 (8,3%)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43 (44,3%)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22 (59,5%)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1941887"/>
                  </a:ext>
                </a:extLst>
              </a:tr>
              <a:tr h="28890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Masse ovarienne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6 (50%)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20 (20,6%)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6 (16%)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62244788"/>
                  </a:ext>
                </a:extLst>
              </a:tr>
              <a:tr h="28890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Masse bénigne</a:t>
                      </a:r>
                      <a:endParaRPr lang="fr-TN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6 (50%)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18 (18,6%)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4 (10,8%)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0896316"/>
                  </a:ext>
                </a:extLst>
              </a:tr>
              <a:tr h="28890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Masse maligne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-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2 (2,1%)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2 (5,4%)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79789452"/>
                  </a:ext>
                </a:extLst>
              </a:tr>
              <a:tr h="28890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Kyste lutéal hémorragique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5 (41,7%)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13 (13,4%)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-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99921934"/>
                  </a:ext>
                </a:extLst>
              </a:tr>
              <a:tr h="28890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Torsion d’annexes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3 (25%)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6 (6,2%)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3 (8,1%)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4619652"/>
                  </a:ext>
                </a:extLst>
              </a:tr>
              <a:tr h="28890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Collection postopératoire/post-partum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-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10 (10,3%)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3 (8,1%)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4847158"/>
                  </a:ext>
                </a:extLst>
              </a:tr>
              <a:tr h="28890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Thrombose des veines ovariennes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-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4 (4,1%)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3 (8,1%)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8449051"/>
                  </a:ext>
                </a:extLst>
              </a:tr>
              <a:tr h="28890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Fibrome en nécrobiose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-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2 (2,1%)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4 (10,8%)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41540122"/>
                  </a:ext>
                </a:extLst>
              </a:tr>
              <a:tr h="28890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Grossesse extra-utérine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-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3 (3,1%)</a:t>
                      </a:r>
                      <a:endParaRPr lang="fr-TN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-</a:t>
                      </a:r>
                      <a:endParaRPr lang="fr-TN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45815222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65931D5B-F40D-5B29-FA22-8B21BE338921}"/>
              </a:ext>
            </a:extLst>
          </p:cNvPr>
          <p:cNvSpPr txBox="1"/>
          <p:nvPr/>
        </p:nvSpPr>
        <p:spPr>
          <a:xfrm>
            <a:off x="527907" y="2803003"/>
            <a:ext cx="11032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Répartition des étiologies selon la tranche d’âge</a:t>
            </a:r>
            <a:endParaRPr lang="fr-TN" sz="2800" dirty="0"/>
          </a:p>
        </p:txBody>
      </p:sp>
      <p:sp>
        <p:nvSpPr>
          <p:cNvPr id="3" name="Google Shape;939;p62">
            <a:extLst>
              <a:ext uri="{FF2B5EF4-FFF2-40B4-BE49-F238E27FC236}">
                <a16:creationId xmlns:a16="http://schemas.microsoft.com/office/drawing/2014/main" id="{A5A4C21E-9CEA-DFD3-8BC9-A1147AE37094}"/>
              </a:ext>
            </a:extLst>
          </p:cNvPr>
          <p:cNvSpPr txBox="1">
            <a:spLocks/>
          </p:cNvSpPr>
          <p:nvPr/>
        </p:nvSpPr>
        <p:spPr>
          <a:xfrm>
            <a:off x="1758099" y="1423860"/>
            <a:ext cx="2770799" cy="70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Étude descriptive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0B5D81F-701E-5332-A660-7FA7D59ED9C4}"/>
              </a:ext>
            </a:extLst>
          </p:cNvPr>
          <p:cNvGrpSpPr/>
          <p:nvPr/>
        </p:nvGrpSpPr>
        <p:grpSpPr>
          <a:xfrm>
            <a:off x="0" y="891642"/>
            <a:ext cx="1707856" cy="1633185"/>
            <a:chOff x="11482" y="0"/>
            <a:chExt cx="1707856" cy="1633185"/>
          </a:xfrm>
        </p:grpSpPr>
        <p:sp>
          <p:nvSpPr>
            <p:cNvPr id="2" name="Google Shape;937;p62">
              <a:extLst>
                <a:ext uri="{FF2B5EF4-FFF2-40B4-BE49-F238E27FC236}">
                  <a16:creationId xmlns:a16="http://schemas.microsoft.com/office/drawing/2014/main" id="{A946981D-4708-763D-5371-4A1CBDDEB9D7}"/>
                </a:ext>
              </a:extLst>
            </p:cNvPr>
            <p:cNvSpPr/>
            <p:nvPr/>
          </p:nvSpPr>
          <p:spPr>
            <a:xfrm>
              <a:off x="11482" y="0"/>
              <a:ext cx="1707856" cy="1633185"/>
            </a:xfrm>
            <a:prstGeom prst="roundRect">
              <a:avLst>
                <a:gd name="adj" fmla="val 33387"/>
              </a:avLst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6" name="Google Shape;8836;p93">
              <a:extLst>
                <a:ext uri="{FF2B5EF4-FFF2-40B4-BE49-F238E27FC236}">
                  <a16:creationId xmlns:a16="http://schemas.microsoft.com/office/drawing/2014/main" id="{C603AFFE-5889-D060-448B-FF99BDE1323C}"/>
                </a:ext>
              </a:extLst>
            </p:cNvPr>
            <p:cNvGrpSpPr/>
            <p:nvPr/>
          </p:nvGrpSpPr>
          <p:grpSpPr>
            <a:xfrm>
              <a:off x="477784" y="262394"/>
              <a:ext cx="1054479" cy="1033016"/>
              <a:chOff x="946175" y="3619500"/>
              <a:chExt cx="296975" cy="293825"/>
            </a:xfrm>
          </p:grpSpPr>
          <p:sp>
            <p:nvSpPr>
              <p:cNvPr id="7" name="Google Shape;8837;p93">
                <a:extLst>
                  <a:ext uri="{FF2B5EF4-FFF2-40B4-BE49-F238E27FC236}">
                    <a16:creationId xmlns:a16="http://schemas.microsoft.com/office/drawing/2014/main" id="{D1AA9E08-3A10-B025-EE12-27AFCC334BC7}"/>
                  </a:ext>
                </a:extLst>
              </p:cNvPr>
              <p:cNvSpPr/>
              <p:nvPr/>
            </p:nvSpPr>
            <p:spPr>
              <a:xfrm>
                <a:off x="963525" y="3619500"/>
                <a:ext cx="207950" cy="293825"/>
              </a:xfrm>
              <a:custGeom>
                <a:avLst/>
                <a:gdLst/>
                <a:ahLst/>
                <a:cxnLst/>
                <a:rect l="l" t="t" r="r" b="b"/>
                <a:pathLst>
                  <a:path w="8318" h="11753" extrusionOk="0">
                    <a:moveTo>
                      <a:pt x="3828" y="2742"/>
                    </a:moveTo>
                    <a:cubicBezTo>
                      <a:pt x="3915" y="2742"/>
                      <a:pt x="4001" y="2773"/>
                      <a:pt x="4064" y="2836"/>
                    </a:cubicBezTo>
                    <a:cubicBezTo>
                      <a:pt x="4253" y="2994"/>
                      <a:pt x="4253" y="3183"/>
                      <a:pt x="4096" y="3340"/>
                    </a:cubicBezTo>
                    <a:lnTo>
                      <a:pt x="2678" y="4695"/>
                    </a:lnTo>
                    <a:cubicBezTo>
                      <a:pt x="2615" y="4790"/>
                      <a:pt x="2520" y="4821"/>
                      <a:pt x="2457" y="4821"/>
                    </a:cubicBezTo>
                    <a:cubicBezTo>
                      <a:pt x="2363" y="4821"/>
                      <a:pt x="2268" y="4790"/>
                      <a:pt x="2205" y="4695"/>
                    </a:cubicBezTo>
                    <a:lnTo>
                      <a:pt x="1512" y="4002"/>
                    </a:lnTo>
                    <a:cubicBezTo>
                      <a:pt x="1386" y="3876"/>
                      <a:pt x="1386" y="3655"/>
                      <a:pt x="1512" y="3529"/>
                    </a:cubicBezTo>
                    <a:cubicBezTo>
                      <a:pt x="1575" y="3466"/>
                      <a:pt x="1662" y="3435"/>
                      <a:pt x="1749" y="3435"/>
                    </a:cubicBezTo>
                    <a:cubicBezTo>
                      <a:pt x="1835" y="3435"/>
                      <a:pt x="1922" y="3466"/>
                      <a:pt x="1985" y="3529"/>
                    </a:cubicBezTo>
                    <a:lnTo>
                      <a:pt x="2426" y="3971"/>
                    </a:lnTo>
                    <a:lnTo>
                      <a:pt x="3592" y="2836"/>
                    </a:lnTo>
                    <a:cubicBezTo>
                      <a:pt x="3655" y="2773"/>
                      <a:pt x="3741" y="2742"/>
                      <a:pt x="3828" y="2742"/>
                    </a:cubicBezTo>
                    <a:close/>
                    <a:moveTo>
                      <a:pt x="3828" y="4790"/>
                    </a:moveTo>
                    <a:cubicBezTo>
                      <a:pt x="3915" y="4790"/>
                      <a:pt x="4001" y="4821"/>
                      <a:pt x="4064" y="4884"/>
                    </a:cubicBezTo>
                    <a:cubicBezTo>
                      <a:pt x="4253" y="5042"/>
                      <a:pt x="4253" y="5262"/>
                      <a:pt x="4096" y="5388"/>
                    </a:cubicBezTo>
                    <a:lnTo>
                      <a:pt x="2678" y="6774"/>
                    </a:lnTo>
                    <a:cubicBezTo>
                      <a:pt x="2615" y="6837"/>
                      <a:pt x="2520" y="6869"/>
                      <a:pt x="2457" y="6869"/>
                    </a:cubicBezTo>
                    <a:cubicBezTo>
                      <a:pt x="2363" y="6869"/>
                      <a:pt x="2268" y="6837"/>
                      <a:pt x="2205" y="6774"/>
                    </a:cubicBezTo>
                    <a:lnTo>
                      <a:pt x="1512" y="6050"/>
                    </a:lnTo>
                    <a:cubicBezTo>
                      <a:pt x="1386" y="5924"/>
                      <a:pt x="1386" y="5703"/>
                      <a:pt x="1512" y="5577"/>
                    </a:cubicBezTo>
                    <a:cubicBezTo>
                      <a:pt x="1575" y="5514"/>
                      <a:pt x="1662" y="5483"/>
                      <a:pt x="1749" y="5483"/>
                    </a:cubicBezTo>
                    <a:cubicBezTo>
                      <a:pt x="1835" y="5483"/>
                      <a:pt x="1922" y="5514"/>
                      <a:pt x="1985" y="5577"/>
                    </a:cubicBezTo>
                    <a:lnTo>
                      <a:pt x="2426" y="6018"/>
                    </a:lnTo>
                    <a:lnTo>
                      <a:pt x="3592" y="4884"/>
                    </a:lnTo>
                    <a:cubicBezTo>
                      <a:pt x="3655" y="4821"/>
                      <a:pt x="3741" y="4790"/>
                      <a:pt x="3828" y="4790"/>
                    </a:cubicBezTo>
                    <a:close/>
                    <a:moveTo>
                      <a:pt x="3828" y="6869"/>
                    </a:moveTo>
                    <a:cubicBezTo>
                      <a:pt x="3915" y="6869"/>
                      <a:pt x="4001" y="6900"/>
                      <a:pt x="4064" y="6963"/>
                    </a:cubicBezTo>
                    <a:cubicBezTo>
                      <a:pt x="4253" y="7121"/>
                      <a:pt x="4253" y="7342"/>
                      <a:pt x="4096" y="7468"/>
                    </a:cubicBezTo>
                    <a:lnTo>
                      <a:pt x="2678" y="8854"/>
                    </a:lnTo>
                    <a:cubicBezTo>
                      <a:pt x="2615" y="8917"/>
                      <a:pt x="2520" y="8980"/>
                      <a:pt x="2457" y="8980"/>
                    </a:cubicBezTo>
                    <a:cubicBezTo>
                      <a:pt x="2363" y="8980"/>
                      <a:pt x="2268" y="8917"/>
                      <a:pt x="2205" y="8854"/>
                    </a:cubicBezTo>
                    <a:lnTo>
                      <a:pt x="1512" y="8129"/>
                    </a:lnTo>
                    <a:cubicBezTo>
                      <a:pt x="1386" y="8003"/>
                      <a:pt x="1386" y="7783"/>
                      <a:pt x="1512" y="7657"/>
                    </a:cubicBezTo>
                    <a:cubicBezTo>
                      <a:pt x="1575" y="7594"/>
                      <a:pt x="1662" y="7562"/>
                      <a:pt x="1749" y="7562"/>
                    </a:cubicBezTo>
                    <a:cubicBezTo>
                      <a:pt x="1835" y="7562"/>
                      <a:pt x="1922" y="7594"/>
                      <a:pt x="1985" y="7657"/>
                    </a:cubicBezTo>
                    <a:lnTo>
                      <a:pt x="2426" y="8098"/>
                    </a:lnTo>
                    <a:lnTo>
                      <a:pt x="3592" y="6963"/>
                    </a:lnTo>
                    <a:cubicBezTo>
                      <a:pt x="3655" y="6900"/>
                      <a:pt x="3741" y="6869"/>
                      <a:pt x="3828" y="6869"/>
                    </a:cubicBezTo>
                    <a:close/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lnTo>
                      <a:pt x="0" y="9673"/>
                    </a:lnTo>
                    <a:lnTo>
                      <a:pt x="6301" y="9673"/>
                    </a:lnTo>
                    <a:lnTo>
                      <a:pt x="6301" y="10397"/>
                    </a:lnTo>
                    <a:lnTo>
                      <a:pt x="6301" y="10744"/>
                    </a:lnTo>
                    <a:lnTo>
                      <a:pt x="6270" y="10744"/>
                    </a:lnTo>
                    <a:cubicBezTo>
                      <a:pt x="6270" y="11343"/>
                      <a:pt x="6742" y="11752"/>
                      <a:pt x="7278" y="11752"/>
                    </a:cubicBezTo>
                    <a:cubicBezTo>
                      <a:pt x="7876" y="11752"/>
                      <a:pt x="8317" y="11280"/>
                      <a:pt x="8317" y="10744"/>
                    </a:cubicBezTo>
                    <a:lnTo>
                      <a:pt x="8317" y="7972"/>
                    </a:lnTo>
                    <a:lnTo>
                      <a:pt x="7498" y="8822"/>
                    </a:lnTo>
                    <a:lnTo>
                      <a:pt x="5608" y="9547"/>
                    </a:lnTo>
                    <a:cubicBezTo>
                      <a:pt x="5497" y="9576"/>
                      <a:pt x="5390" y="9590"/>
                      <a:pt x="5288" y="9590"/>
                    </a:cubicBezTo>
                    <a:cubicBezTo>
                      <a:pt x="4954" y="9590"/>
                      <a:pt x="4674" y="9441"/>
                      <a:pt x="4505" y="9200"/>
                    </a:cubicBezTo>
                    <a:cubicBezTo>
                      <a:pt x="4316" y="8980"/>
                      <a:pt x="4222" y="8665"/>
                      <a:pt x="4316" y="8255"/>
                    </a:cubicBezTo>
                    <a:lnTo>
                      <a:pt x="5041" y="6365"/>
                    </a:lnTo>
                    <a:lnTo>
                      <a:pt x="8317" y="3088"/>
                    </a:lnTo>
                    <a:lnTo>
                      <a:pt x="8317" y="2773"/>
                    </a:lnTo>
                    <a:lnTo>
                      <a:pt x="5891" y="2773"/>
                    </a:lnTo>
                    <a:cubicBezTo>
                      <a:pt x="5671" y="2773"/>
                      <a:pt x="5513" y="2616"/>
                      <a:pt x="5513" y="2427"/>
                    </a:cubicBezTo>
                    <a:lnTo>
                      <a:pt x="5513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8" name="Google Shape;8838;p93">
                <a:extLst>
                  <a:ext uri="{FF2B5EF4-FFF2-40B4-BE49-F238E27FC236}">
                    <a16:creationId xmlns:a16="http://schemas.microsoft.com/office/drawing/2014/main" id="{5AF37B56-B3C0-076D-40A6-5CA0A65B7FEB}"/>
                  </a:ext>
                </a:extLst>
              </p:cNvPr>
              <p:cNvSpPr/>
              <p:nvPr/>
            </p:nvSpPr>
            <p:spPr>
              <a:xfrm>
                <a:off x="1185625" y="3688025"/>
                <a:ext cx="57525" cy="55950"/>
              </a:xfrm>
              <a:custGeom>
                <a:avLst/>
                <a:gdLst/>
                <a:ahLst/>
                <a:cxnLst/>
                <a:rect l="l" t="t" r="r" b="b"/>
                <a:pathLst>
                  <a:path w="2301" h="2238" extrusionOk="0">
                    <a:moveTo>
                      <a:pt x="1072" y="1"/>
                    </a:moveTo>
                    <a:cubicBezTo>
                      <a:pt x="890" y="1"/>
                      <a:pt x="709" y="64"/>
                      <a:pt x="568" y="190"/>
                    </a:cubicBezTo>
                    <a:lnTo>
                      <a:pt x="0" y="788"/>
                    </a:lnTo>
                    <a:lnTo>
                      <a:pt x="1450" y="2238"/>
                    </a:lnTo>
                    <a:lnTo>
                      <a:pt x="2048" y="1639"/>
                    </a:lnTo>
                    <a:cubicBezTo>
                      <a:pt x="2300" y="1387"/>
                      <a:pt x="2300" y="946"/>
                      <a:pt x="2048" y="662"/>
                    </a:cubicBezTo>
                    <a:lnTo>
                      <a:pt x="1576" y="190"/>
                    </a:lnTo>
                    <a:cubicBezTo>
                      <a:pt x="1434" y="64"/>
                      <a:pt x="1253" y="1"/>
                      <a:pt x="1072" y="1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" name="Google Shape;8839;p93">
                <a:extLst>
                  <a:ext uri="{FF2B5EF4-FFF2-40B4-BE49-F238E27FC236}">
                    <a16:creationId xmlns:a16="http://schemas.microsoft.com/office/drawing/2014/main" id="{0A687C1C-3C38-0E96-36D0-C9BF1738A30B}"/>
                  </a:ext>
                </a:extLst>
              </p:cNvPr>
              <p:cNvSpPr/>
              <p:nvPr/>
            </p:nvSpPr>
            <p:spPr>
              <a:xfrm>
                <a:off x="1088075" y="3795925"/>
                <a:ext cx="46375" cy="45025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01" extrusionOk="0">
                    <a:moveTo>
                      <a:pt x="594" y="1"/>
                    </a:moveTo>
                    <a:lnTo>
                      <a:pt x="59" y="1387"/>
                    </a:lnTo>
                    <a:cubicBezTo>
                      <a:pt x="0" y="1621"/>
                      <a:pt x="186" y="1800"/>
                      <a:pt x="414" y="1800"/>
                    </a:cubicBezTo>
                    <a:cubicBezTo>
                      <a:pt x="432" y="1800"/>
                      <a:pt x="450" y="1799"/>
                      <a:pt x="468" y="1797"/>
                    </a:cubicBezTo>
                    <a:lnTo>
                      <a:pt x="1855" y="1261"/>
                    </a:lnTo>
                    <a:lnTo>
                      <a:pt x="594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" name="Google Shape;8840;p93">
                <a:extLst>
                  <a:ext uri="{FF2B5EF4-FFF2-40B4-BE49-F238E27FC236}">
                    <a16:creationId xmlns:a16="http://schemas.microsoft.com/office/drawing/2014/main" id="{42E02D2C-93F0-E339-8E2C-D23815B40230}"/>
                  </a:ext>
                </a:extLst>
              </p:cNvPr>
              <p:cNvSpPr/>
              <p:nvPr/>
            </p:nvSpPr>
            <p:spPr>
              <a:xfrm>
                <a:off x="1112375" y="3720325"/>
                <a:ext cx="97700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908" h="3908" extrusionOk="0">
                    <a:moveTo>
                      <a:pt x="2426" y="1"/>
                    </a:moveTo>
                    <a:lnTo>
                      <a:pt x="1" y="2458"/>
                    </a:lnTo>
                    <a:lnTo>
                      <a:pt x="1450" y="3907"/>
                    </a:lnTo>
                    <a:lnTo>
                      <a:pt x="3907" y="1481"/>
                    </a:lnTo>
                    <a:lnTo>
                      <a:pt x="2426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" name="Google Shape;8841;p93">
                <a:extLst>
                  <a:ext uri="{FF2B5EF4-FFF2-40B4-BE49-F238E27FC236}">
                    <a16:creationId xmlns:a16="http://schemas.microsoft.com/office/drawing/2014/main" id="{6B88DBF5-DCB7-8825-9E3B-49242E350E0D}"/>
                  </a:ext>
                </a:extLst>
              </p:cNvPr>
              <p:cNvSpPr/>
              <p:nvPr/>
            </p:nvSpPr>
            <p:spPr>
              <a:xfrm>
                <a:off x="1120250" y="3623450"/>
                <a:ext cx="47275" cy="47275"/>
              </a:xfrm>
              <a:custGeom>
                <a:avLst/>
                <a:gdLst/>
                <a:ahLst/>
                <a:cxnLst/>
                <a:rect l="l" t="t" r="r" b="b"/>
                <a:pathLst>
                  <a:path w="1891" h="1891" extrusionOk="0">
                    <a:moveTo>
                      <a:pt x="1" y="0"/>
                    </a:moveTo>
                    <a:lnTo>
                      <a:pt x="1" y="1891"/>
                    </a:lnTo>
                    <a:lnTo>
                      <a:pt x="1891" y="189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" name="Google Shape;8842;p93">
                <a:extLst>
                  <a:ext uri="{FF2B5EF4-FFF2-40B4-BE49-F238E27FC236}">
                    <a16:creationId xmlns:a16="http://schemas.microsoft.com/office/drawing/2014/main" id="{BB488784-7FD5-12D9-0658-75E5101967C4}"/>
                  </a:ext>
                </a:extLst>
              </p:cNvPr>
              <p:cNvSpPr/>
              <p:nvPr/>
            </p:nvSpPr>
            <p:spPr>
              <a:xfrm>
                <a:off x="946175" y="3879425"/>
                <a:ext cx="166225" cy="33900"/>
              </a:xfrm>
              <a:custGeom>
                <a:avLst/>
                <a:gdLst/>
                <a:ahLst/>
                <a:cxnLst/>
                <a:rect l="l" t="t" r="r" b="b"/>
                <a:pathLst>
                  <a:path w="6649" h="1356" extrusionOk="0">
                    <a:moveTo>
                      <a:pt x="348" y="0"/>
                    </a:moveTo>
                    <a:cubicBezTo>
                      <a:pt x="158" y="0"/>
                      <a:pt x="1" y="190"/>
                      <a:pt x="1" y="347"/>
                    </a:cubicBezTo>
                    <a:lnTo>
                      <a:pt x="1" y="694"/>
                    </a:lnTo>
                    <a:cubicBezTo>
                      <a:pt x="1" y="1040"/>
                      <a:pt x="316" y="1355"/>
                      <a:pt x="694" y="1355"/>
                    </a:cubicBezTo>
                    <a:lnTo>
                      <a:pt x="6649" y="1355"/>
                    </a:lnTo>
                    <a:cubicBezTo>
                      <a:pt x="6428" y="1103"/>
                      <a:pt x="6302" y="725"/>
                      <a:pt x="6302" y="347"/>
                    </a:cubicBezTo>
                    <a:lnTo>
                      <a:pt x="6302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7B71385B-C07B-9AE2-D6E7-0996A42CAC97}"/>
              </a:ext>
            </a:extLst>
          </p:cNvPr>
          <p:cNvSpPr/>
          <p:nvPr/>
        </p:nvSpPr>
        <p:spPr>
          <a:xfrm>
            <a:off x="5724205" y="4230868"/>
            <a:ext cx="1842559" cy="6350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TN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F1DBF09-49AF-A56B-16A3-9F0C6F133A5F}"/>
              </a:ext>
            </a:extLst>
          </p:cNvPr>
          <p:cNvSpPr/>
          <p:nvPr/>
        </p:nvSpPr>
        <p:spPr>
          <a:xfrm>
            <a:off x="5764733" y="5201534"/>
            <a:ext cx="1780953" cy="4572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TN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39365065-4EBD-3B5B-5073-69ADA3CB017D}"/>
              </a:ext>
            </a:extLst>
          </p:cNvPr>
          <p:cNvSpPr/>
          <p:nvPr/>
        </p:nvSpPr>
        <p:spPr>
          <a:xfrm>
            <a:off x="7627622" y="4002269"/>
            <a:ext cx="1842559" cy="2286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TN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871503E-01B2-6CAF-E0E0-84BC03A8C7DE}"/>
              </a:ext>
            </a:extLst>
          </p:cNvPr>
          <p:cNvSpPr/>
          <p:nvPr/>
        </p:nvSpPr>
        <p:spPr>
          <a:xfrm>
            <a:off x="9591897" y="4024059"/>
            <a:ext cx="1842559" cy="2286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TN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0CEC766-5AEF-2498-E05D-E4B600B6EEAE}"/>
              </a:ext>
            </a:extLst>
          </p:cNvPr>
          <p:cNvSpPr/>
          <p:nvPr/>
        </p:nvSpPr>
        <p:spPr>
          <a:xfrm>
            <a:off x="9602062" y="4345168"/>
            <a:ext cx="1842559" cy="8563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TN" dirty="0"/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24888FDD-D52C-C856-7571-8FB44FD0DED5}"/>
              </a:ext>
            </a:extLst>
          </p:cNvPr>
          <p:cNvSpPr/>
          <p:nvPr/>
        </p:nvSpPr>
        <p:spPr>
          <a:xfrm>
            <a:off x="1056642" y="73180"/>
            <a:ext cx="2412798" cy="103393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A705C32B-A680-585D-4151-938F5E9DA3AB}"/>
              </a:ext>
            </a:extLst>
          </p:cNvPr>
          <p:cNvSpPr/>
          <p:nvPr/>
        </p:nvSpPr>
        <p:spPr>
          <a:xfrm>
            <a:off x="3493740" y="73180"/>
            <a:ext cx="2412798" cy="103393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9">
            <a:extLst>
              <a:ext uri="{FF2B5EF4-FFF2-40B4-BE49-F238E27FC236}">
                <a16:creationId xmlns:a16="http://schemas.microsoft.com/office/drawing/2014/main" id="{5A593FA2-949B-0ACE-0AD7-AAB8DE93ABB1}"/>
              </a:ext>
            </a:extLst>
          </p:cNvPr>
          <p:cNvSpPr/>
          <p:nvPr/>
        </p:nvSpPr>
        <p:spPr>
          <a:xfrm>
            <a:off x="8392236" y="69936"/>
            <a:ext cx="2412798" cy="103393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9">
            <a:extLst>
              <a:ext uri="{FF2B5EF4-FFF2-40B4-BE49-F238E27FC236}">
                <a16:creationId xmlns:a16="http://schemas.microsoft.com/office/drawing/2014/main" id="{B02B333C-4545-BA7E-AF43-7ED9FB22CA5C}"/>
              </a:ext>
            </a:extLst>
          </p:cNvPr>
          <p:cNvSpPr/>
          <p:nvPr/>
        </p:nvSpPr>
        <p:spPr>
          <a:xfrm>
            <a:off x="5930838" y="77863"/>
            <a:ext cx="2412798" cy="103393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6">
            <a:extLst>
              <a:ext uri="{FF2B5EF4-FFF2-40B4-BE49-F238E27FC236}">
                <a16:creationId xmlns:a16="http://schemas.microsoft.com/office/drawing/2014/main" id="{3967C39D-F68A-2D00-1E38-FE5C1CF32105}"/>
              </a:ext>
            </a:extLst>
          </p:cNvPr>
          <p:cNvCxnSpPr>
            <a:cxnSpLocks/>
          </p:cNvCxnSpPr>
          <p:nvPr/>
        </p:nvCxnSpPr>
        <p:spPr>
          <a:xfrm flipH="1">
            <a:off x="7179000" y="196057"/>
            <a:ext cx="4087" cy="137123"/>
          </a:xfrm>
          <a:prstGeom prst="line">
            <a:avLst/>
          </a:prstGeom>
          <a:ln w="22225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56">
            <a:extLst>
              <a:ext uri="{FF2B5EF4-FFF2-40B4-BE49-F238E27FC236}">
                <a16:creationId xmlns:a16="http://schemas.microsoft.com/office/drawing/2014/main" id="{55D5B5A3-E2AF-C2A3-E29C-3FAFC924F52E}"/>
              </a:ext>
            </a:extLst>
          </p:cNvPr>
          <p:cNvSpPr txBox="1"/>
          <p:nvPr/>
        </p:nvSpPr>
        <p:spPr>
          <a:xfrm>
            <a:off x="6454181" y="473024"/>
            <a:ext cx="2574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000" b="1" dirty="0">
                <a:solidFill>
                  <a:srgbClr val="002060"/>
                </a:solidFill>
                <a:latin typeface="Montserrat" panose="00000500000000000000" pitchFamily="2" charset="0"/>
              </a:rPr>
              <a:t>      </a:t>
            </a:r>
            <a:r>
              <a:rPr lang="fr-FR" sz="1600" b="1" dirty="0">
                <a:solidFill>
                  <a:srgbClr val="002060"/>
                </a:solidFill>
                <a:latin typeface="Montserrat" panose="00000500000000000000" pitchFamily="2" charset="0"/>
              </a:rPr>
              <a:t>Résultats</a:t>
            </a:r>
          </a:p>
        </p:txBody>
      </p:sp>
      <p:sp>
        <p:nvSpPr>
          <p:cNvPr id="25" name="Rectangle : coins arrondis 9">
            <a:extLst>
              <a:ext uri="{FF2B5EF4-FFF2-40B4-BE49-F238E27FC236}">
                <a16:creationId xmlns:a16="http://schemas.microsoft.com/office/drawing/2014/main" id="{69E153D7-5F17-B864-4D15-8B022C944CD7}"/>
              </a:ext>
            </a:extLst>
          </p:cNvPr>
          <p:cNvSpPr/>
          <p:nvPr/>
        </p:nvSpPr>
        <p:spPr>
          <a:xfrm>
            <a:off x="6240172" y="347981"/>
            <a:ext cx="2296567" cy="473328"/>
          </a:xfrm>
          <a:prstGeom prst="roundRect">
            <a:avLst/>
          </a:prstGeom>
          <a:noFill/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Oval 119">
            <a:extLst>
              <a:ext uri="{FF2B5EF4-FFF2-40B4-BE49-F238E27FC236}">
                <a16:creationId xmlns:a16="http://schemas.microsoft.com/office/drawing/2014/main" id="{414277F7-32C0-7751-9908-0BC3B66C48EB}"/>
              </a:ext>
            </a:extLst>
          </p:cNvPr>
          <p:cNvSpPr/>
          <p:nvPr/>
        </p:nvSpPr>
        <p:spPr>
          <a:xfrm>
            <a:off x="4656072" y="12700"/>
            <a:ext cx="186756" cy="186756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119">
            <a:extLst>
              <a:ext uri="{FF2B5EF4-FFF2-40B4-BE49-F238E27FC236}">
                <a16:creationId xmlns:a16="http://schemas.microsoft.com/office/drawing/2014/main" id="{D7481D31-FDF6-67AB-2E30-DE20BCD36522}"/>
              </a:ext>
            </a:extLst>
          </p:cNvPr>
          <p:cNvSpPr/>
          <p:nvPr/>
        </p:nvSpPr>
        <p:spPr>
          <a:xfrm>
            <a:off x="2107045" y="12700"/>
            <a:ext cx="186756" cy="186756"/>
          </a:xfrm>
          <a:prstGeom prst="ellipse">
            <a:avLst/>
          </a:prstGeom>
          <a:solidFill>
            <a:schemeClr val="bg1"/>
          </a:solidFill>
          <a:ln w="3810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119">
            <a:extLst>
              <a:ext uri="{FF2B5EF4-FFF2-40B4-BE49-F238E27FC236}">
                <a16:creationId xmlns:a16="http://schemas.microsoft.com/office/drawing/2014/main" id="{E29348CA-1E33-85E0-3E1E-6D64AEAFF7BC}"/>
              </a:ext>
            </a:extLst>
          </p:cNvPr>
          <p:cNvSpPr/>
          <p:nvPr/>
        </p:nvSpPr>
        <p:spPr>
          <a:xfrm>
            <a:off x="9598635" y="19905"/>
            <a:ext cx="186756" cy="186756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119">
            <a:extLst>
              <a:ext uri="{FF2B5EF4-FFF2-40B4-BE49-F238E27FC236}">
                <a16:creationId xmlns:a16="http://schemas.microsoft.com/office/drawing/2014/main" id="{9E3210E3-F63F-1A63-FC18-0F7A8B11B70E}"/>
              </a:ext>
            </a:extLst>
          </p:cNvPr>
          <p:cNvSpPr/>
          <p:nvPr/>
        </p:nvSpPr>
        <p:spPr>
          <a:xfrm>
            <a:off x="7068567" y="19905"/>
            <a:ext cx="186756" cy="186756"/>
          </a:xfrm>
          <a:prstGeom prst="ellipse">
            <a:avLst/>
          </a:prstGeom>
          <a:solidFill>
            <a:schemeClr val="bg1"/>
          </a:solidFill>
          <a:ln w="3810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Google Shape;109;p2" descr="financial_data_zoom">
            <a:extLst>
              <a:ext uri="{FF2B5EF4-FFF2-40B4-BE49-F238E27FC236}">
                <a16:creationId xmlns:a16="http://schemas.microsoft.com/office/drawing/2014/main" id="{867C682C-9118-8BB7-10C6-9B3A7F51047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>
            <a:fillRect/>
          </a:stretch>
        </p:blipFill>
        <p:spPr>
          <a:xfrm>
            <a:off x="10537118" y="207091"/>
            <a:ext cx="1654882" cy="1622326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004F6C60-4F9E-8144-126A-690C68B185C2}"/>
              </a:ext>
            </a:extLst>
          </p:cNvPr>
          <p:cNvSpPr/>
          <p:nvPr/>
        </p:nvSpPr>
        <p:spPr>
          <a:xfrm>
            <a:off x="5733929" y="4877650"/>
            <a:ext cx="1842559" cy="2286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TN" dirty="0"/>
          </a:p>
        </p:txBody>
      </p:sp>
    </p:spTree>
    <p:extLst>
      <p:ext uri="{BB962C8B-B14F-4D97-AF65-F5344CB8AC3E}">
        <p14:creationId xmlns:p14="http://schemas.microsoft.com/office/powerpoint/2010/main" val="10589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8" grpId="0" animBg="1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94B00E-5FFF-0AE7-A981-1BCC387E1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84" y="2822203"/>
            <a:ext cx="4191000" cy="1325563"/>
          </a:xfrm>
        </p:spPr>
        <p:txBody>
          <a:bodyPr/>
          <a:lstStyle/>
          <a:p>
            <a:r>
              <a:rPr lang="fr-FR" dirty="0"/>
              <a:t>Signes TDM: IGH</a:t>
            </a:r>
            <a:endParaRPr lang="fr-TN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21040CE-5C76-4B75-7F15-2D96882A28F9}"/>
              </a:ext>
            </a:extLst>
          </p:cNvPr>
          <p:cNvGraphicFramePr>
            <a:graphicFrameLocks noGrp="1"/>
          </p:cNvGraphicFramePr>
          <p:nvPr/>
        </p:nvGraphicFramePr>
        <p:xfrm>
          <a:off x="65578" y="4010981"/>
          <a:ext cx="6346371" cy="8031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03721">
                  <a:extLst>
                    <a:ext uri="{9D8B030D-6E8A-4147-A177-3AD203B41FA5}">
                      <a16:colId xmlns:a16="http://schemas.microsoft.com/office/drawing/2014/main" val="394461129"/>
                    </a:ext>
                  </a:extLst>
                </a:gridCol>
                <a:gridCol w="1442650">
                  <a:extLst>
                    <a:ext uri="{9D8B030D-6E8A-4147-A177-3AD203B41FA5}">
                      <a16:colId xmlns:a16="http://schemas.microsoft.com/office/drawing/2014/main" val="3515700532"/>
                    </a:ext>
                  </a:extLst>
                </a:gridCol>
              </a:tblGrid>
              <a:tr h="40159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Densification de la graisse pelvienne</a:t>
                      </a:r>
                      <a:endParaRPr lang="fr-TN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69 (100%)</a:t>
                      </a:r>
                      <a:endParaRPr lang="fr-TN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74058330"/>
                  </a:ext>
                </a:extLst>
              </a:tr>
              <a:tr h="40159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Pyosalpinx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64 (92,8%)</a:t>
                      </a:r>
                      <a:endParaRPr lang="fr-TN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4878729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8968ADC8-3C60-0E0B-9455-C642AAEB63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5323" y="1929461"/>
            <a:ext cx="4667250" cy="338518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B98852B-A0EE-C0F0-BFDB-2E4A6BB0F20A}"/>
              </a:ext>
            </a:extLst>
          </p:cNvPr>
          <p:cNvSpPr txBox="1"/>
          <p:nvPr/>
        </p:nvSpPr>
        <p:spPr>
          <a:xfrm>
            <a:off x="-25591" y="4968585"/>
            <a:ext cx="702128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latin typeface="+mj-lt"/>
              </a:rPr>
              <a:t>Facteur de risque: DIU</a:t>
            </a:r>
          </a:p>
          <a:p>
            <a:endParaRPr lang="fr-TN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F975D05-6954-CFA8-750F-FB3E64C03B8D}"/>
              </a:ext>
            </a:extLst>
          </p:cNvPr>
          <p:cNvSpPr txBox="1"/>
          <p:nvPr/>
        </p:nvSpPr>
        <p:spPr>
          <a:xfrm>
            <a:off x="-2720" y="5749333"/>
            <a:ext cx="60987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/>
              <a:t>12 patientes étaient porteuses de DIU, parmi lesquelles 10 avaient une IGH.</a:t>
            </a:r>
            <a:endParaRPr lang="fr-TN" sz="2000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7A9CB2E-ADE6-EF72-4055-51A38BBCF02B}"/>
              </a:ext>
            </a:extLst>
          </p:cNvPr>
          <p:cNvGrpSpPr/>
          <p:nvPr/>
        </p:nvGrpSpPr>
        <p:grpSpPr>
          <a:xfrm>
            <a:off x="65578" y="1184791"/>
            <a:ext cx="4651113" cy="1633185"/>
            <a:chOff x="3675913" y="151782"/>
            <a:chExt cx="4651113" cy="1633185"/>
          </a:xfrm>
        </p:grpSpPr>
        <p:sp>
          <p:nvSpPr>
            <p:cNvPr id="10" name="Google Shape;937;p62">
              <a:extLst>
                <a:ext uri="{FF2B5EF4-FFF2-40B4-BE49-F238E27FC236}">
                  <a16:creationId xmlns:a16="http://schemas.microsoft.com/office/drawing/2014/main" id="{83F2E593-4F7E-F514-64CE-7793A4E0EF54}"/>
                </a:ext>
              </a:extLst>
            </p:cNvPr>
            <p:cNvSpPr/>
            <p:nvPr/>
          </p:nvSpPr>
          <p:spPr>
            <a:xfrm>
              <a:off x="3675913" y="151782"/>
              <a:ext cx="1707856" cy="1633185"/>
            </a:xfrm>
            <a:prstGeom prst="roundRect">
              <a:avLst>
                <a:gd name="adj" fmla="val 33387"/>
              </a:avLst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" name="Google Shape;939;p62">
              <a:extLst>
                <a:ext uri="{FF2B5EF4-FFF2-40B4-BE49-F238E27FC236}">
                  <a16:creationId xmlns:a16="http://schemas.microsoft.com/office/drawing/2014/main" id="{5364A51D-3328-A49B-38B6-2C43224C66F7}"/>
                </a:ext>
              </a:extLst>
            </p:cNvPr>
            <p:cNvSpPr txBox="1">
              <a:spLocks/>
            </p:cNvSpPr>
            <p:nvPr/>
          </p:nvSpPr>
          <p:spPr>
            <a:xfrm>
              <a:off x="5556227" y="655093"/>
              <a:ext cx="2770799" cy="703600"/>
            </a:xfrm>
            <a:prstGeom prst="rect">
              <a:avLst/>
            </a:prstGeom>
          </p:spPr>
          <p:txBody>
            <a:bodyPr spcFirstLastPara="1" vert="horz" wrap="square" lIns="121900" tIns="121900" rIns="121900" bIns="12190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fr-FR" dirty="0"/>
                <a:t>Étude descriptive</a:t>
              </a:r>
            </a:p>
          </p:txBody>
        </p:sp>
        <p:grpSp>
          <p:nvGrpSpPr>
            <p:cNvPr id="12" name="Google Shape;8836;p93">
              <a:extLst>
                <a:ext uri="{FF2B5EF4-FFF2-40B4-BE49-F238E27FC236}">
                  <a16:creationId xmlns:a16="http://schemas.microsoft.com/office/drawing/2014/main" id="{C4B94990-944C-27AC-B51D-D0362339387F}"/>
                </a:ext>
              </a:extLst>
            </p:cNvPr>
            <p:cNvGrpSpPr/>
            <p:nvPr/>
          </p:nvGrpSpPr>
          <p:grpSpPr>
            <a:xfrm>
              <a:off x="4142215" y="414176"/>
              <a:ext cx="1054479" cy="1033016"/>
              <a:chOff x="946175" y="3619500"/>
              <a:chExt cx="296975" cy="293825"/>
            </a:xfrm>
          </p:grpSpPr>
          <p:sp>
            <p:nvSpPr>
              <p:cNvPr id="13" name="Google Shape;8837;p93">
                <a:extLst>
                  <a:ext uri="{FF2B5EF4-FFF2-40B4-BE49-F238E27FC236}">
                    <a16:creationId xmlns:a16="http://schemas.microsoft.com/office/drawing/2014/main" id="{C8D7876A-C4F1-67B5-A617-D3DE8BE9139A}"/>
                  </a:ext>
                </a:extLst>
              </p:cNvPr>
              <p:cNvSpPr/>
              <p:nvPr/>
            </p:nvSpPr>
            <p:spPr>
              <a:xfrm>
                <a:off x="963525" y="3619500"/>
                <a:ext cx="207950" cy="293825"/>
              </a:xfrm>
              <a:custGeom>
                <a:avLst/>
                <a:gdLst/>
                <a:ahLst/>
                <a:cxnLst/>
                <a:rect l="l" t="t" r="r" b="b"/>
                <a:pathLst>
                  <a:path w="8318" h="11753" extrusionOk="0">
                    <a:moveTo>
                      <a:pt x="3828" y="2742"/>
                    </a:moveTo>
                    <a:cubicBezTo>
                      <a:pt x="3915" y="2742"/>
                      <a:pt x="4001" y="2773"/>
                      <a:pt x="4064" y="2836"/>
                    </a:cubicBezTo>
                    <a:cubicBezTo>
                      <a:pt x="4253" y="2994"/>
                      <a:pt x="4253" y="3183"/>
                      <a:pt x="4096" y="3340"/>
                    </a:cubicBezTo>
                    <a:lnTo>
                      <a:pt x="2678" y="4695"/>
                    </a:lnTo>
                    <a:cubicBezTo>
                      <a:pt x="2615" y="4790"/>
                      <a:pt x="2520" y="4821"/>
                      <a:pt x="2457" y="4821"/>
                    </a:cubicBezTo>
                    <a:cubicBezTo>
                      <a:pt x="2363" y="4821"/>
                      <a:pt x="2268" y="4790"/>
                      <a:pt x="2205" y="4695"/>
                    </a:cubicBezTo>
                    <a:lnTo>
                      <a:pt x="1512" y="4002"/>
                    </a:lnTo>
                    <a:cubicBezTo>
                      <a:pt x="1386" y="3876"/>
                      <a:pt x="1386" y="3655"/>
                      <a:pt x="1512" y="3529"/>
                    </a:cubicBezTo>
                    <a:cubicBezTo>
                      <a:pt x="1575" y="3466"/>
                      <a:pt x="1662" y="3435"/>
                      <a:pt x="1749" y="3435"/>
                    </a:cubicBezTo>
                    <a:cubicBezTo>
                      <a:pt x="1835" y="3435"/>
                      <a:pt x="1922" y="3466"/>
                      <a:pt x="1985" y="3529"/>
                    </a:cubicBezTo>
                    <a:lnTo>
                      <a:pt x="2426" y="3971"/>
                    </a:lnTo>
                    <a:lnTo>
                      <a:pt x="3592" y="2836"/>
                    </a:lnTo>
                    <a:cubicBezTo>
                      <a:pt x="3655" y="2773"/>
                      <a:pt x="3741" y="2742"/>
                      <a:pt x="3828" y="2742"/>
                    </a:cubicBezTo>
                    <a:close/>
                    <a:moveTo>
                      <a:pt x="3828" y="4790"/>
                    </a:moveTo>
                    <a:cubicBezTo>
                      <a:pt x="3915" y="4790"/>
                      <a:pt x="4001" y="4821"/>
                      <a:pt x="4064" y="4884"/>
                    </a:cubicBezTo>
                    <a:cubicBezTo>
                      <a:pt x="4253" y="5042"/>
                      <a:pt x="4253" y="5262"/>
                      <a:pt x="4096" y="5388"/>
                    </a:cubicBezTo>
                    <a:lnTo>
                      <a:pt x="2678" y="6774"/>
                    </a:lnTo>
                    <a:cubicBezTo>
                      <a:pt x="2615" y="6837"/>
                      <a:pt x="2520" y="6869"/>
                      <a:pt x="2457" y="6869"/>
                    </a:cubicBezTo>
                    <a:cubicBezTo>
                      <a:pt x="2363" y="6869"/>
                      <a:pt x="2268" y="6837"/>
                      <a:pt x="2205" y="6774"/>
                    </a:cubicBezTo>
                    <a:lnTo>
                      <a:pt x="1512" y="6050"/>
                    </a:lnTo>
                    <a:cubicBezTo>
                      <a:pt x="1386" y="5924"/>
                      <a:pt x="1386" y="5703"/>
                      <a:pt x="1512" y="5577"/>
                    </a:cubicBezTo>
                    <a:cubicBezTo>
                      <a:pt x="1575" y="5514"/>
                      <a:pt x="1662" y="5483"/>
                      <a:pt x="1749" y="5483"/>
                    </a:cubicBezTo>
                    <a:cubicBezTo>
                      <a:pt x="1835" y="5483"/>
                      <a:pt x="1922" y="5514"/>
                      <a:pt x="1985" y="5577"/>
                    </a:cubicBezTo>
                    <a:lnTo>
                      <a:pt x="2426" y="6018"/>
                    </a:lnTo>
                    <a:lnTo>
                      <a:pt x="3592" y="4884"/>
                    </a:lnTo>
                    <a:cubicBezTo>
                      <a:pt x="3655" y="4821"/>
                      <a:pt x="3741" y="4790"/>
                      <a:pt x="3828" y="4790"/>
                    </a:cubicBezTo>
                    <a:close/>
                    <a:moveTo>
                      <a:pt x="3828" y="6869"/>
                    </a:moveTo>
                    <a:cubicBezTo>
                      <a:pt x="3915" y="6869"/>
                      <a:pt x="4001" y="6900"/>
                      <a:pt x="4064" y="6963"/>
                    </a:cubicBezTo>
                    <a:cubicBezTo>
                      <a:pt x="4253" y="7121"/>
                      <a:pt x="4253" y="7342"/>
                      <a:pt x="4096" y="7468"/>
                    </a:cubicBezTo>
                    <a:lnTo>
                      <a:pt x="2678" y="8854"/>
                    </a:lnTo>
                    <a:cubicBezTo>
                      <a:pt x="2615" y="8917"/>
                      <a:pt x="2520" y="8980"/>
                      <a:pt x="2457" y="8980"/>
                    </a:cubicBezTo>
                    <a:cubicBezTo>
                      <a:pt x="2363" y="8980"/>
                      <a:pt x="2268" y="8917"/>
                      <a:pt x="2205" y="8854"/>
                    </a:cubicBezTo>
                    <a:lnTo>
                      <a:pt x="1512" y="8129"/>
                    </a:lnTo>
                    <a:cubicBezTo>
                      <a:pt x="1386" y="8003"/>
                      <a:pt x="1386" y="7783"/>
                      <a:pt x="1512" y="7657"/>
                    </a:cubicBezTo>
                    <a:cubicBezTo>
                      <a:pt x="1575" y="7594"/>
                      <a:pt x="1662" y="7562"/>
                      <a:pt x="1749" y="7562"/>
                    </a:cubicBezTo>
                    <a:cubicBezTo>
                      <a:pt x="1835" y="7562"/>
                      <a:pt x="1922" y="7594"/>
                      <a:pt x="1985" y="7657"/>
                    </a:cubicBezTo>
                    <a:lnTo>
                      <a:pt x="2426" y="8098"/>
                    </a:lnTo>
                    <a:lnTo>
                      <a:pt x="3592" y="6963"/>
                    </a:lnTo>
                    <a:cubicBezTo>
                      <a:pt x="3655" y="6900"/>
                      <a:pt x="3741" y="6869"/>
                      <a:pt x="3828" y="6869"/>
                    </a:cubicBezTo>
                    <a:close/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lnTo>
                      <a:pt x="0" y="9673"/>
                    </a:lnTo>
                    <a:lnTo>
                      <a:pt x="6301" y="9673"/>
                    </a:lnTo>
                    <a:lnTo>
                      <a:pt x="6301" y="10397"/>
                    </a:lnTo>
                    <a:lnTo>
                      <a:pt x="6301" y="10744"/>
                    </a:lnTo>
                    <a:lnTo>
                      <a:pt x="6270" y="10744"/>
                    </a:lnTo>
                    <a:cubicBezTo>
                      <a:pt x="6270" y="11343"/>
                      <a:pt x="6742" y="11752"/>
                      <a:pt x="7278" y="11752"/>
                    </a:cubicBezTo>
                    <a:cubicBezTo>
                      <a:pt x="7876" y="11752"/>
                      <a:pt x="8317" y="11280"/>
                      <a:pt x="8317" y="10744"/>
                    </a:cubicBezTo>
                    <a:lnTo>
                      <a:pt x="8317" y="7972"/>
                    </a:lnTo>
                    <a:lnTo>
                      <a:pt x="7498" y="8822"/>
                    </a:lnTo>
                    <a:lnTo>
                      <a:pt x="5608" y="9547"/>
                    </a:lnTo>
                    <a:cubicBezTo>
                      <a:pt x="5497" y="9576"/>
                      <a:pt x="5390" y="9590"/>
                      <a:pt x="5288" y="9590"/>
                    </a:cubicBezTo>
                    <a:cubicBezTo>
                      <a:pt x="4954" y="9590"/>
                      <a:pt x="4674" y="9441"/>
                      <a:pt x="4505" y="9200"/>
                    </a:cubicBezTo>
                    <a:cubicBezTo>
                      <a:pt x="4316" y="8980"/>
                      <a:pt x="4222" y="8665"/>
                      <a:pt x="4316" y="8255"/>
                    </a:cubicBezTo>
                    <a:lnTo>
                      <a:pt x="5041" y="6365"/>
                    </a:lnTo>
                    <a:lnTo>
                      <a:pt x="8317" y="3088"/>
                    </a:lnTo>
                    <a:lnTo>
                      <a:pt x="8317" y="2773"/>
                    </a:lnTo>
                    <a:lnTo>
                      <a:pt x="5891" y="2773"/>
                    </a:lnTo>
                    <a:cubicBezTo>
                      <a:pt x="5671" y="2773"/>
                      <a:pt x="5513" y="2616"/>
                      <a:pt x="5513" y="2427"/>
                    </a:cubicBezTo>
                    <a:lnTo>
                      <a:pt x="5513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4" name="Google Shape;8838;p93">
                <a:extLst>
                  <a:ext uri="{FF2B5EF4-FFF2-40B4-BE49-F238E27FC236}">
                    <a16:creationId xmlns:a16="http://schemas.microsoft.com/office/drawing/2014/main" id="{756F60FE-FCA0-C76D-939F-3046B10DAD35}"/>
                  </a:ext>
                </a:extLst>
              </p:cNvPr>
              <p:cNvSpPr/>
              <p:nvPr/>
            </p:nvSpPr>
            <p:spPr>
              <a:xfrm>
                <a:off x="1185625" y="3688025"/>
                <a:ext cx="57525" cy="55950"/>
              </a:xfrm>
              <a:custGeom>
                <a:avLst/>
                <a:gdLst/>
                <a:ahLst/>
                <a:cxnLst/>
                <a:rect l="l" t="t" r="r" b="b"/>
                <a:pathLst>
                  <a:path w="2301" h="2238" extrusionOk="0">
                    <a:moveTo>
                      <a:pt x="1072" y="1"/>
                    </a:moveTo>
                    <a:cubicBezTo>
                      <a:pt x="890" y="1"/>
                      <a:pt x="709" y="64"/>
                      <a:pt x="568" y="190"/>
                    </a:cubicBezTo>
                    <a:lnTo>
                      <a:pt x="0" y="788"/>
                    </a:lnTo>
                    <a:lnTo>
                      <a:pt x="1450" y="2238"/>
                    </a:lnTo>
                    <a:lnTo>
                      <a:pt x="2048" y="1639"/>
                    </a:lnTo>
                    <a:cubicBezTo>
                      <a:pt x="2300" y="1387"/>
                      <a:pt x="2300" y="946"/>
                      <a:pt x="2048" y="662"/>
                    </a:cubicBezTo>
                    <a:lnTo>
                      <a:pt x="1576" y="190"/>
                    </a:lnTo>
                    <a:cubicBezTo>
                      <a:pt x="1434" y="64"/>
                      <a:pt x="1253" y="1"/>
                      <a:pt x="1072" y="1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5" name="Google Shape;8839;p93">
                <a:extLst>
                  <a:ext uri="{FF2B5EF4-FFF2-40B4-BE49-F238E27FC236}">
                    <a16:creationId xmlns:a16="http://schemas.microsoft.com/office/drawing/2014/main" id="{39EA4DB0-C1C0-C486-9B3B-A83F8CAD426E}"/>
                  </a:ext>
                </a:extLst>
              </p:cNvPr>
              <p:cNvSpPr/>
              <p:nvPr/>
            </p:nvSpPr>
            <p:spPr>
              <a:xfrm>
                <a:off x="1088075" y="3795925"/>
                <a:ext cx="46375" cy="45025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01" extrusionOk="0">
                    <a:moveTo>
                      <a:pt x="594" y="1"/>
                    </a:moveTo>
                    <a:lnTo>
                      <a:pt x="59" y="1387"/>
                    </a:lnTo>
                    <a:cubicBezTo>
                      <a:pt x="0" y="1621"/>
                      <a:pt x="186" y="1800"/>
                      <a:pt x="414" y="1800"/>
                    </a:cubicBezTo>
                    <a:cubicBezTo>
                      <a:pt x="432" y="1800"/>
                      <a:pt x="450" y="1799"/>
                      <a:pt x="468" y="1797"/>
                    </a:cubicBezTo>
                    <a:lnTo>
                      <a:pt x="1855" y="1261"/>
                    </a:lnTo>
                    <a:lnTo>
                      <a:pt x="594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6" name="Google Shape;8840;p93">
                <a:extLst>
                  <a:ext uri="{FF2B5EF4-FFF2-40B4-BE49-F238E27FC236}">
                    <a16:creationId xmlns:a16="http://schemas.microsoft.com/office/drawing/2014/main" id="{E25094EE-3F4E-E241-36BE-CCBE980EFD4C}"/>
                  </a:ext>
                </a:extLst>
              </p:cNvPr>
              <p:cNvSpPr/>
              <p:nvPr/>
            </p:nvSpPr>
            <p:spPr>
              <a:xfrm>
                <a:off x="1112375" y="3720325"/>
                <a:ext cx="97700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908" h="3908" extrusionOk="0">
                    <a:moveTo>
                      <a:pt x="2426" y="1"/>
                    </a:moveTo>
                    <a:lnTo>
                      <a:pt x="1" y="2458"/>
                    </a:lnTo>
                    <a:lnTo>
                      <a:pt x="1450" y="3907"/>
                    </a:lnTo>
                    <a:lnTo>
                      <a:pt x="3907" y="1481"/>
                    </a:lnTo>
                    <a:lnTo>
                      <a:pt x="2426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" name="Google Shape;8841;p93">
                <a:extLst>
                  <a:ext uri="{FF2B5EF4-FFF2-40B4-BE49-F238E27FC236}">
                    <a16:creationId xmlns:a16="http://schemas.microsoft.com/office/drawing/2014/main" id="{CDBDE610-C77D-43C9-01C2-CF4DF7EED98D}"/>
                  </a:ext>
                </a:extLst>
              </p:cNvPr>
              <p:cNvSpPr/>
              <p:nvPr/>
            </p:nvSpPr>
            <p:spPr>
              <a:xfrm>
                <a:off x="1120250" y="3623450"/>
                <a:ext cx="47275" cy="47275"/>
              </a:xfrm>
              <a:custGeom>
                <a:avLst/>
                <a:gdLst/>
                <a:ahLst/>
                <a:cxnLst/>
                <a:rect l="l" t="t" r="r" b="b"/>
                <a:pathLst>
                  <a:path w="1891" h="1891" extrusionOk="0">
                    <a:moveTo>
                      <a:pt x="1" y="0"/>
                    </a:moveTo>
                    <a:lnTo>
                      <a:pt x="1" y="1891"/>
                    </a:lnTo>
                    <a:lnTo>
                      <a:pt x="1891" y="189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8" name="Google Shape;8842;p93">
                <a:extLst>
                  <a:ext uri="{FF2B5EF4-FFF2-40B4-BE49-F238E27FC236}">
                    <a16:creationId xmlns:a16="http://schemas.microsoft.com/office/drawing/2014/main" id="{FD4F57CB-8504-8434-026E-75AE038B62E6}"/>
                  </a:ext>
                </a:extLst>
              </p:cNvPr>
              <p:cNvSpPr/>
              <p:nvPr/>
            </p:nvSpPr>
            <p:spPr>
              <a:xfrm>
                <a:off x="946175" y="3879425"/>
                <a:ext cx="166225" cy="33900"/>
              </a:xfrm>
              <a:custGeom>
                <a:avLst/>
                <a:gdLst/>
                <a:ahLst/>
                <a:cxnLst/>
                <a:rect l="l" t="t" r="r" b="b"/>
                <a:pathLst>
                  <a:path w="6649" h="1356" extrusionOk="0">
                    <a:moveTo>
                      <a:pt x="348" y="0"/>
                    </a:moveTo>
                    <a:cubicBezTo>
                      <a:pt x="158" y="0"/>
                      <a:pt x="1" y="190"/>
                      <a:pt x="1" y="347"/>
                    </a:cubicBezTo>
                    <a:lnTo>
                      <a:pt x="1" y="694"/>
                    </a:lnTo>
                    <a:cubicBezTo>
                      <a:pt x="1" y="1040"/>
                      <a:pt x="316" y="1355"/>
                      <a:pt x="694" y="1355"/>
                    </a:cubicBezTo>
                    <a:lnTo>
                      <a:pt x="6649" y="1355"/>
                    </a:lnTo>
                    <a:cubicBezTo>
                      <a:pt x="6428" y="1103"/>
                      <a:pt x="6302" y="725"/>
                      <a:pt x="6302" y="347"/>
                    </a:cubicBezTo>
                    <a:lnTo>
                      <a:pt x="6302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sp>
        <p:nvSpPr>
          <p:cNvPr id="5" name="Rounded Rectangle 9">
            <a:extLst>
              <a:ext uri="{FF2B5EF4-FFF2-40B4-BE49-F238E27FC236}">
                <a16:creationId xmlns:a16="http://schemas.microsoft.com/office/drawing/2014/main" id="{A2727A2A-827F-1D1F-3328-A744C98A236E}"/>
              </a:ext>
            </a:extLst>
          </p:cNvPr>
          <p:cNvSpPr/>
          <p:nvPr/>
        </p:nvSpPr>
        <p:spPr>
          <a:xfrm>
            <a:off x="1056642" y="73180"/>
            <a:ext cx="2412798" cy="103393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AD4D3483-06BA-1438-753F-D516F4913DA8}"/>
              </a:ext>
            </a:extLst>
          </p:cNvPr>
          <p:cNvSpPr/>
          <p:nvPr/>
        </p:nvSpPr>
        <p:spPr>
          <a:xfrm>
            <a:off x="3493740" y="73180"/>
            <a:ext cx="2412798" cy="103393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05D0E247-5A23-7D48-3407-570E856ABD04}"/>
              </a:ext>
            </a:extLst>
          </p:cNvPr>
          <p:cNvSpPr/>
          <p:nvPr/>
        </p:nvSpPr>
        <p:spPr>
          <a:xfrm>
            <a:off x="8392236" y="69936"/>
            <a:ext cx="2412798" cy="103393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7ED3D853-7CE4-E3AE-072E-09C584F85759}"/>
              </a:ext>
            </a:extLst>
          </p:cNvPr>
          <p:cNvSpPr/>
          <p:nvPr/>
        </p:nvSpPr>
        <p:spPr>
          <a:xfrm>
            <a:off x="5930838" y="77863"/>
            <a:ext cx="2412798" cy="103393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6">
            <a:extLst>
              <a:ext uri="{FF2B5EF4-FFF2-40B4-BE49-F238E27FC236}">
                <a16:creationId xmlns:a16="http://schemas.microsoft.com/office/drawing/2014/main" id="{C4EE0D06-BB33-0117-78E5-13AC605E3014}"/>
              </a:ext>
            </a:extLst>
          </p:cNvPr>
          <p:cNvCxnSpPr>
            <a:cxnSpLocks/>
          </p:cNvCxnSpPr>
          <p:nvPr/>
        </p:nvCxnSpPr>
        <p:spPr>
          <a:xfrm flipH="1">
            <a:off x="7179000" y="196057"/>
            <a:ext cx="4087" cy="137123"/>
          </a:xfrm>
          <a:prstGeom prst="line">
            <a:avLst/>
          </a:prstGeom>
          <a:ln w="22225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56">
            <a:extLst>
              <a:ext uri="{FF2B5EF4-FFF2-40B4-BE49-F238E27FC236}">
                <a16:creationId xmlns:a16="http://schemas.microsoft.com/office/drawing/2014/main" id="{2623E5C0-95E4-7F01-2BA0-68F73E578EBB}"/>
              </a:ext>
            </a:extLst>
          </p:cNvPr>
          <p:cNvSpPr txBox="1"/>
          <p:nvPr/>
        </p:nvSpPr>
        <p:spPr>
          <a:xfrm>
            <a:off x="6454181" y="473024"/>
            <a:ext cx="2574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000" b="1" dirty="0">
                <a:solidFill>
                  <a:srgbClr val="002060"/>
                </a:solidFill>
                <a:latin typeface="Montserrat" panose="00000500000000000000" pitchFamily="2" charset="0"/>
              </a:rPr>
              <a:t>      </a:t>
            </a:r>
            <a:r>
              <a:rPr lang="fr-FR" sz="1600" b="1" dirty="0">
                <a:solidFill>
                  <a:srgbClr val="002060"/>
                </a:solidFill>
                <a:latin typeface="Montserrat" panose="00000500000000000000" pitchFamily="2" charset="0"/>
              </a:rPr>
              <a:t>Résultats</a:t>
            </a:r>
          </a:p>
        </p:txBody>
      </p:sp>
      <p:sp>
        <p:nvSpPr>
          <p:cNvPr id="23" name="Rectangle : coins arrondis 9">
            <a:extLst>
              <a:ext uri="{FF2B5EF4-FFF2-40B4-BE49-F238E27FC236}">
                <a16:creationId xmlns:a16="http://schemas.microsoft.com/office/drawing/2014/main" id="{A175FB0F-8D81-FCC0-BA62-07D533BB5943}"/>
              </a:ext>
            </a:extLst>
          </p:cNvPr>
          <p:cNvSpPr/>
          <p:nvPr/>
        </p:nvSpPr>
        <p:spPr>
          <a:xfrm>
            <a:off x="6240172" y="347981"/>
            <a:ext cx="2296567" cy="473328"/>
          </a:xfrm>
          <a:prstGeom prst="roundRect">
            <a:avLst/>
          </a:prstGeom>
          <a:noFill/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Oval 119">
            <a:extLst>
              <a:ext uri="{FF2B5EF4-FFF2-40B4-BE49-F238E27FC236}">
                <a16:creationId xmlns:a16="http://schemas.microsoft.com/office/drawing/2014/main" id="{4854F737-69F0-2AEA-6650-5407C049EEE5}"/>
              </a:ext>
            </a:extLst>
          </p:cNvPr>
          <p:cNvSpPr/>
          <p:nvPr/>
        </p:nvSpPr>
        <p:spPr>
          <a:xfrm>
            <a:off x="4656072" y="12700"/>
            <a:ext cx="186756" cy="186756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119">
            <a:extLst>
              <a:ext uri="{FF2B5EF4-FFF2-40B4-BE49-F238E27FC236}">
                <a16:creationId xmlns:a16="http://schemas.microsoft.com/office/drawing/2014/main" id="{229B6EAC-C3A0-B679-3B44-D9FFA699F7F4}"/>
              </a:ext>
            </a:extLst>
          </p:cNvPr>
          <p:cNvSpPr/>
          <p:nvPr/>
        </p:nvSpPr>
        <p:spPr>
          <a:xfrm>
            <a:off x="2107045" y="12700"/>
            <a:ext cx="186756" cy="186756"/>
          </a:xfrm>
          <a:prstGeom prst="ellipse">
            <a:avLst/>
          </a:prstGeom>
          <a:solidFill>
            <a:schemeClr val="bg1"/>
          </a:solidFill>
          <a:ln w="3810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119">
            <a:extLst>
              <a:ext uri="{FF2B5EF4-FFF2-40B4-BE49-F238E27FC236}">
                <a16:creationId xmlns:a16="http://schemas.microsoft.com/office/drawing/2014/main" id="{DC513B1C-E61F-66E3-DDCF-1583237D5091}"/>
              </a:ext>
            </a:extLst>
          </p:cNvPr>
          <p:cNvSpPr/>
          <p:nvPr/>
        </p:nvSpPr>
        <p:spPr>
          <a:xfrm>
            <a:off x="9598635" y="19905"/>
            <a:ext cx="186756" cy="186756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119">
            <a:extLst>
              <a:ext uri="{FF2B5EF4-FFF2-40B4-BE49-F238E27FC236}">
                <a16:creationId xmlns:a16="http://schemas.microsoft.com/office/drawing/2014/main" id="{69F2F491-323F-A0D6-D3AE-496FC3688C93}"/>
              </a:ext>
            </a:extLst>
          </p:cNvPr>
          <p:cNvSpPr/>
          <p:nvPr/>
        </p:nvSpPr>
        <p:spPr>
          <a:xfrm>
            <a:off x="7068567" y="19905"/>
            <a:ext cx="186756" cy="186756"/>
          </a:xfrm>
          <a:prstGeom prst="ellipse">
            <a:avLst/>
          </a:prstGeom>
          <a:solidFill>
            <a:schemeClr val="bg1"/>
          </a:solidFill>
          <a:ln w="3810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8A86D01-6B50-3A42-C5E1-E1C0A1A5CDFF}"/>
              </a:ext>
            </a:extLst>
          </p:cNvPr>
          <p:cNvSpPr txBox="1"/>
          <p:nvPr/>
        </p:nvSpPr>
        <p:spPr>
          <a:xfrm>
            <a:off x="7255322" y="5402179"/>
            <a:ext cx="503186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oupe TDM axiale centrée sur le pelvis montrant un abcès </a:t>
            </a:r>
            <a:r>
              <a:rPr lang="fr-FR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tubo-ovarien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bilatéral (Flèches) avec densification de la graisse tout autour(Tête de flèche)</a:t>
            </a:r>
          </a:p>
        </p:txBody>
      </p:sp>
      <p:pic>
        <p:nvPicPr>
          <p:cNvPr id="28" name="Google Shape;236;p42">
            <a:extLst>
              <a:ext uri="{FF2B5EF4-FFF2-40B4-BE49-F238E27FC236}">
                <a16:creationId xmlns:a16="http://schemas.microsoft.com/office/drawing/2014/main" id="{B6DEF0CA-839F-261D-517D-EA34D6766E5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9600" t="23369" r="36095" b="22744"/>
          <a:stretch/>
        </p:blipFill>
        <p:spPr>
          <a:xfrm>
            <a:off x="10763251" y="542057"/>
            <a:ext cx="1159322" cy="1108666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54EBC004-2FD3-4AC6-80EE-312A153E2932}"/>
              </a:ext>
            </a:extLst>
          </p:cNvPr>
          <p:cNvSpPr/>
          <p:nvPr/>
        </p:nvSpPr>
        <p:spPr>
          <a:xfrm>
            <a:off x="5053658" y="4015664"/>
            <a:ext cx="1178315" cy="66639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3665183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3D9EC186-1E0A-5405-9B24-2C9D5E2FABC5}"/>
              </a:ext>
            </a:extLst>
          </p:cNvPr>
          <p:cNvGrpSpPr/>
          <p:nvPr/>
        </p:nvGrpSpPr>
        <p:grpSpPr>
          <a:xfrm>
            <a:off x="49026" y="912011"/>
            <a:ext cx="4651113" cy="1633185"/>
            <a:chOff x="3675913" y="151782"/>
            <a:chExt cx="4651113" cy="1633185"/>
          </a:xfrm>
        </p:grpSpPr>
        <p:sp>
          <p:nvSpPr>
            <p:cNvPr id="5" name="Google Shape;937;p62">
              <a:extLst>
                <a:ext uri="{FF2B5EF4-FFF2-40B4-BE49-F238E27FC236}">
                  <a16:creationId xmlns:a16="http://schemas.microsoft.com/office/drawing/2014/main" id="{71A0018C-8A7D-6109-8A40-A60FF2734637}"/>
                </a:ext>
              </a:extLst>
            </p:cNvPr>
            <p:cNvSpPr/>
            <p:nvPr/>
          </p:nvSpPr>
          <p:spPr>
            <a:xfrm>
              <a:off x="3675913" y="151782"/>
              <a:ext cx="1707856" cy="1633185"/>
            </a:xfrm>
            <a:prstGeom prst="roundRect">
              <a:avLst>
                <a:gd name="adj" fmla="val 33387"/>
              </a:avLst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6" name="Google Shape;939;p62">
              <a:extLst>
                <a:ext uri="{FF2B5EF4-FFF2-40B4-BE49-F238E27FC236}">
                  <a16:creationId xmlns:a16="http://schemas.microsoft.com/office/drawing/2014/main" id="{093B5D00-581F-07F5-1C8C-BBD1D906F9A1}"/>
                </a:ext>
              </a:extLst>
            </p:cNvPr>
            <p:cNvSpPr txBox="1">
              <a:spLocks/>
            </p:cNvSpPr>
            <p:nvPr/>
          </p:nvSpPr>
          <p:spPr>
            <a:xfrm>
              <a:off x="5556227" y="655093"/>
              <a:ext cx="2770799" cy="703600"/>
            </a:xfrm>
            <a:prstGeom prst="rect">
              <a:avLst/>
            </a:prstGeom>
          </p:spPr>
          <p:txBody>
            <a:bodyPr spcFirstLastPara="1" vert="horz" wrap="square" lIns="121900" tIns="121900" rIns="121900" bIns="12190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fr-FR" dirty="0"/>
                <a:t>Étude descriptive</a:t>
              </a:r>
            </a:p>
          </p:txBody>
        </p:sp>
        <p:grpSp>
          <p:nvGrpSpPr>
            <p:cNvPr id="7" name="Google Shape;8836;p93">
              <a:extLst>
                <a:ext uri="{FF2B5EF4-FFF2-40B4-BE49-F238E27FC236}">
                  <a16:creationId xmlns:a16="http://schemas.microsoft.com/office/drawing/2014/main" id="{08ADF722-6E58-3E38-4318-2313914E6E2D}"/>
                </a:ext>
              </a:extLst>
            </p:cNvPr>
            <p:cNvGrpSpPr/>
            <p:nvPr/>
          </p:nvGrpSpPr>
          <p:grpSpPr>
            <a:xfrm>
              <a:off x="4142215" y="414176"/>
              <a:ext cx="1054479" cy="1033016"/>
              <a:chOff x="946175" y="3619500"/>
              <a:chExt cx="296975" cy="293825"/>
            </a:xfrm>
          </p:grpSpPr>
          <p:sp>
            <p:nvSpPr>
              <p:cNvPr id="8" name="Google Shape;8837;p93">
                <a:extLst>
                  <a:ext uri="{FF2B5EF4-FFF2-40B4-BE49-F238E27FC236}">
                    <a16:creationId xmlns:a16="http://schemas.microsoft.com/office/drawing/2014/main" id="{86031510-CA5E-0FC0-C805-B69B12DACFEF}"/>
                  </a:ext>
                </a:extLst>
              </p:cNvPr>
              <p:cNvSpPr/>
              <p:nvPr/>
            </p:nvSpPr>
            <p:spPr>
              <a:xfrm>
                <a:off x="963525" y="3619500"/>
                <a:ext cx="207950" cy="293825"/>
              </a:xfrm>
              <a:custGeom>
                <a:avLst/>
                <a:gdLst/>
                <a:ahLst/>
                <a:cxnLst/>
                <a:rect l="l" t="t" r="r" b="b"/>
                <a:pathLst>
                  <a:path w="8318" h="11753" extrusionOk="0">
                    <a:moveTo>
                      <a:pt x="3828" y="2742"/>
                    </a:moveTo>
                    <a:cubicBezTo>
                      <a:pt x="3915" y="2742"/>
                      <a:pt x="4001" y="2773"/>
                      <a:pt x="4064" y="2836"/>
                    </a:cubicBezTo>
                    <a:cubicBezTo>
                      <a:pt x="4253" y="2994"/>
                      <a:pt x="4253" y="3183"/>
                      <a:pt x="4096" y="3340"/>
                    </a:cubicBezTo>
                    <a:lnTo>
                      <a:pt x="2678" y="4695"/>
                    </a:lnTo>
                    <a:cubicBezTo>
                      <a:pt x="2615" y="4790"/>
                      <a:pt x="2520" y="4821"/>
                      <a:pt x="2457" y="4821"/>
                    </a:cubicBezTo>
                    <a:cubicBezTo>
                      <a:pt x="2363" y="4821"/>
                      <a:pt x="2268" y="4790"/>
                      <a:pt x="2205" y="4695"/>
                    </a:cubicBezTo>
                    <a:lnTo>
                      <a:pt x="1512" y="4002"/>
                    </a:lnTo>
                    <a:cubicBezTo>
                      <a:pt x="1386" y="3876"/>
                      <a:pt x="1386" y="3655"/>
                      <a:pt x="1512" y="3529"/>
                    </a:cubicBezTo>
                    <a:cubicBezTo>
                      <a:pt x="1575" y="3466"/>
                      <a:pt x="1662" y="3435"/>
                      <a:pt x="1749" y="3435"/>
                    </a:cubicBezTo>
                    <a:cubicBezTo>
                      <a:pt x="1835" y="3435"/>
                      <a:pt x="1922" y="3466"/>
                      <a:pt x="1985" y="3529"/>
                    </a:cubicBezTo>
                    <a:lnTo>
                      <a:pt x="2426" y="3971"/>
                    </a:lnTo>
                    <a:lnTo>
                      <a:pt x="3592" y="2836"/>
                    </a:lnTo>
                    <a:cubicBezTo>
                      <a:pt x="3655" y="2773"/>
                      <a:pt x="3741" y="2742"/>
                      <a:pt x="3828" y="2742"/>
                    </a:cubicBezTo>
                    <a:close/>
                    <a:moveTo>
                      <a:pt x="3828" y="4790"/>
                    </a:moveTo>
                    <a:cubicBezTo>
                      <a:pt x="3915" y="4790"/>
                      <a:pt x="4001" y="4821"/>
                      <a:pt x="4064" y="4884"/>
                    </a:cubicBezTo>
                    <a:cubicBezTo>
                      <a:pt x="4253" y="5042"/>
                      <a:pt x="4253" y="5262"/>
                      <a:pt x="4096" y="5388"/>
                    </a:cubicBezTo>
                    <a:lnTo>
                      <a:pt x="2678" y="6774"/>
                    </a:lnTo>
                    <a:cubicBezTo>
                      <a:pt x="2615" y="6837"/>
                      <a:pt x="2520" y="6869"/>
                      <a:pt x="2457" y="6869"/>
                    </a:cubicBezTo>
                    <a:cubicBezTo>
                      <a:pt x="2363" y="6869"/>
                      <a:pt x="2268" y="6837"/>
                      <a:pt x="2205" y="6774"/>
                    </a:cubicBezTo>
                    <a:lnTo>
                      <a:pt x="1512" y="6050"/>
                    </a:lnTo>
                    <a:cubicBezTo>
                      <a:pt x="1386" y="5924"/>
                      <a:pt x="1386" y="5703"/>
                      <a:pt x="1512" y="5577"/>
                    </a:cubicBezTo>
                    <a:cubicBezTo>
                      <a:pt x="1575" y="5514"/>
                      <a:pt x="1662" y="5483"/>
                      <a:pt x="1749" y="5483"/>
                    </a:cubicBezTo>
                    <a:cubicBezTo>
                      <a:pt x="1835" y="5483"/>
                      <a:pt x="1922" y="5514"/>
                      <a:pt x="1985" y="5577"/>
                    </a:cubicBezTo>
                    <a:lnTo>
                      <a:pt x="2426" y="6018"/>
                    </a:lnTo>
                    <a:lnTo>
                      <a:pt x="3592" y="4884"/>
                    </a:lnTo>
                    <a:cubicBezTo>
                      <a:pt x="3655" y="4821"/>
                      <a:pt x="3741" y="4790"/>
                      <a:pt x="3828" y="4790"/>
                    </a:cubicBezTo>
                    <a:close/>
                    <a:moveTo>
                      <a:pt x="3828" y="6869"/>
                    </a:moveTo>
                    <a:cubicBezTo>
                      <a:pt x="3915" y="6869"/>
                      <a:pt x="4001" y="6900"/>
                      <a:pt x="4064" y="6963"/>
                    </a:cubicBezTo>
                    <a:cubicBezTo>
                      <a:pt x="4253" y="7121"/>
                      <a:pt x="4253" y="7342"/>
                      <a:pt x="4096" y="7468"/>
                    </a:cubicBezTo>
                    <a:lnTo>
                      <a:pt x="2678" y="8854"/>
                    </a:lnTo>
                    <a:cubicBezTo>
                      <a:pt x="2615" y="8917"/>
                      <a:pt x="2520" y="8980"/>
                      <a:pt x="2457" y="8980"/>
                    </a:cubicBezTo>
                    <a:cubicBezTo>
                      <a:pt x="2363" y="8980"/>
                      <a:pt x="2268" y="8917"/>
                      <a:pt x="2205" y="8854"/>
                    </a:cubicBezTo>
                    <a:lnTo>
                      <a:pt x="1512" y="8129"/>
                    </a:lnTo>
                    <a:cubicBezTo>
                      <a:pt x="1386" y="8003"/>
                      <a:pt x="1386" y="7783"/>
                      <a:pt x="1512" y="7657"/>
                    </a:cubicBezTo>
                    <a:cubicBezTo>
                      <a:pt x="1575" y="7594"/>
                      <a:pt x="1662" y="7562"/>
                      <a:pt x="1749" y="7562"/>
                    </a:cubicBezTo>
                    <a:cubicBezTo>
                      <a:pt x="1835" y="7562"/>
                      <a:pt x="1922" y="7594"/>
                      <a:pt x="1985" y="7657"/>
                    </a:cubicBezTo>
                    <a:lnTo>
                      <a:pt x="2426" y="8098"/>
                    </a:lnTo>
                    <a:lnTo>
                      <a:pt x="3592" y="6963"/>
                    </a:lnTo>
                    <a:cubicBezTo>
                      <a:pt x="3655" y="6900"/>
                      <a:pt x="3741" y="6869"/>
                      <a:pt x="3828" y="6869"/>
                    </a:cubicBezTo>
                    <a:close/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lnTo>
                      <a:pt x="0" y="9673"/>
                    </a:lnTo>
                    <a:lnTo>
                      <a:pt x="6301" y="9673"/>
                    </a:lnTo>
                    <a:lnTo>
                      <a:pt x="6301" y="10397"/>
                    </a:lnTo>
                    <a:lnTo>
                      <a:pt x="6301" y="10744"/>
                    </a:lnTo>
                    <a:lnTo>
                      <a:pt x="6270" y="10744"/>
                    </a:lnTo>
                    <a:cubicBezTo>
                      <a:pt x="6270" y="11343"/>
                      <a:pt x="6742" y="11752"/>
                      <a:pt x="7278" y="11752"/>
                    </a:cubicBezTo>
                    <a:cubicBezTo>
                      <a:pt x="7876" y="11752"/>
                      <a:pt x="8317" y="11280"/>
                      <a:pt x="8317" y="10744"/>
                    </a:cubicBezTo>
                    <a:lnTo>
                      <a:pt x="8317" y="7972"/>
                    </a:lnTo>
                    <a:lnTo>
                      <a:pt x="7498" y="8822"/>
                    </a:lnTo>
                    <a:lnTo>
                      <a:pt x="5608" y="9547"/>
                    </a:lnTo>
                    <a:cubicBezTo>
                      <a:pt x="5497" y="9576"/>
                      <a:pt x="5390" y="9590"/>
                      <a:pt x="5288" y="9590"/>
                    </a:cubicBezTo>
                    <a:cubicBezTo>
                      <a:pt x="4954" y="9590"/>
                      <a:pt x="4674" y="9441"/>
                      <a:pt x="4505" y="9200"/>
                    </a:cubicBezTo>
                    <a:cubicBezTo>
                      <a:pt x="4316" y="8980"/>
                      <a:pt x="4222" y="8665"/>
                      <a:pt x="4316" y="8255"/>
                    </a:cubicBezTo>
                    <a:lnTo>
                      <a:pt x="5041" y="6365"/>
                    </a:lnTo>
                    <a:lnTo>
                      <a:pt x="8317" y="3088"/>
                    </a:lnTo>
                    <a:lnTo>
                      <a:pt x="8317" y="2773"/>
                    </a:lnTo>
                    <a:lnTo>
                      <a:pt x="5891" y="2773"/>
                    </a:lnTo>
                    <a:cubicBezTo>
                      <a:pt x="5671" y="2773"/>
                      <a:pt x="5513" y="2616"/>
                      <a:pt x="5513" y="2427"/>
                    </a:cubicBezTo>
                    <a:lnTo>
                      <a:pt x="5513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9" name="Google Shape;8838;p93">
                <a:extLst>
                  <a:ext uri="{FF2B5EF4-FFF2-40B4-BE49-F238E27FC236}">
                    <a16:creationId xmlns:a16="http://schemas.microsoft.com/office/drawing/2014/main" id="{2AC6683C-699F-453F-DE8A-F27C15DF574A}"/>
                  </a:ext>
                </a:extLst>
              </p:cNvPr>
              <p:cNvSpPr/>
              <p:nvPr/>
            </p:nvSpPr>
            <p:spPr>
              <a:xfrm>
                <a:off x="1185625" y="3688025"/>
                <a:ext cx="57525" cy="55950"/>
              </a:xfrm>
              <a:custGeom>
                <a:avLst/>
                <a:gdLst/>
                <a:ahLst/>
                <a:cxnLst/>
                <a:rect l="l" t="t" r="r" b="b"/>
                <a:pathLst>
                  <a:path w="2301" h="2238" extrusionOk="0">
                    <a:moveTo>
                      <a:pt x="1072" y="1"/>
                    </a:moveTo>
                    <a:cubicBezTo>
                      <a:pt x="890" y="1"/>
                      <a:pt x="709" y="64"/>
                      <a:pt x="568" y="190"/>
                    </a:cubicBezTo>
                    <a:lnTo>
                      <a:pt x="0" y="788"/>
                    </a:lnTo>
                    <a:lnTo>
                      <a:pt x="1450" y="2238"/>
                    </a:lnTo>
                    <a:lnTo>
                      <a:pt x="2048" y="1639"/>
                    </a:lnTo>
                    <a:cubicBezTo>
                      <a:pt x="2300" y="1387"/>
                      <a:pt x="2300" y="946"/>
                      <a:pt x="2048" y="662"/>
                    </a:cubicBezTo>
                    <a:lnTo>
                      <a:pt x="1576" y="190"/>
                    </a:lnTo>
                    <a:cubicBezTo>
                      <a:pt x="1434" y="64"/>
                      <a:pt x="1253" y="1"/>
                      <a:pt x="1072" y="1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0" name="Google Shape;8839;p93">
                <a:extLst>
                  <a:ext uri="{FF2B5EF4-FFF2-40B4-BE49-F238E27FC236}">
                    <a16:creationId xmlns:a16="http://schemas.microsoft.com/office/drawing/2014/main" id="{0C99E015-E7D3-FB88-3756-9ADE6F85CE6F}"/>
                  </a:ext>
                </a:extLst>
              </p:cNvPr>
              <p:cNvSpPr/>
              <p:nvPr/>
            </p:nvSpPr>
            <p:spPr>
              <a:xfrm>
                <a:off x="1088075" y="3795925"/>
                <a:ext cx="46375" cy="45025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1801" extrusionOk="0">
                    <a:moveTo>
                      <a:pt x="594" y="1"/>
                    </a:moveTo>
                    <a:lnTo>
                      <a:pt x="59" y="1387"/>
                    </a:lnTo>
                    <a:cubicBezTo>
                      <a:pt x="0" y="1621"/>
                      <a:pt x="186" y="1800"/>
                      <a:pt x="414" y="1800"/>
                    </a:cubicBezTo>
                    <a:cubicBezTo>
                      <a:pt x="432" y="1800"/>
                      <a:pt x="450" y="1799"/>
                      <a:pt x="468" y="1797"/>
                    </a:cubicBezTo>
                    <a:lnTo>
                      <a:pt x="1855" y="1261"/>
                    </a:lnTo>
                    <a:lnTo>
                      <a:pt x="594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1" name="Google Shape;8840;p93">
                <a:extLst>
                  <a:ext uri="{FF2B5EF4-FFF2-40B4-BE49-F238E27FC236}">
                    <a16:creationId xmlns:a16="http://schemas.microsoft.com/office/drawing/2014/main" id="{30996F2B-17CA-B3D9-7BE5-732A0F0528E1}"/>
                  </a:ext>
                </a:extLst>
              </p:cNvPr>
              <p:cNvSpPr/>
              <p:nvPr/>
            </p:nvSpPr>
            <p:spPr>
              <a:xfrm>
                <a:off x="1112375" y="3720325"/>
                <a:ext cx="97700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3908" h="3908" extrusionOk="0">
                    <a:moveTo>
                      <a:pt x="2426" y="1"/>
                    </a:moveTo>
                    <a:lnTo>
                      <a:pt x="1" y="2458"/>
                    </a:lnTo>
                    <a:lnTo>
                      <a:pt x="1450" y="3907"/>
                    </a:lnTo>
                    <a:lnTo>
                      <a:pt x="3907" y="1481"/>
                    </a:lnTo>
                    <a:lnTo>
                      <a:pt x="2426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2" name="Google Shape;8841;p93">
                <a:extLst>
                  <a:ext uri="{FF2B5EF4-FFF2-40B4-BE49-F238E27FC236}">
                    <a16:creationId xmlns:a16="http://schemas.microsoft.com/office/drawing/2014/main" id="{79B33272-3FCD-A5BE-2FE7-B13696CE3711}"/>
                  </a:ext>
                </a:extLst>
              </p:cNvPr>
              <p:cNvSpPr/>
              <p:nvPr/>
            </p:nvSpPr>
            <p:spPr>
              <a:xfrm>
                <a:off x="1120250" y="3623450"/>
                <a:ext cx="47275" cy="47275"/>
              </a:xfrm>
              <a:custGeom>
                <a:avLst/>
                <a:gdLst/>
                <a:ahLst/>
                <a:cxnLst/>
                <a:rect l="l" t="t" r="r" b="b"/>
                <a:pathLst>
                  <a:path w="1891" h="1891" extrusionOk="0">
                    <a:moveTo>
                      <a:pt x="1" y="0"/>
                    </a:moveTo>
                    <a:lnTo>
                      <a:pt x="1" y="1891"/>
                    </a:lnTo>
                    <a:lnTo>
                      <a:pt x="1891" y="189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3" name="Google Shape;8842;p93">
                <a:extLst>
                  <a:ext uri="{FF2B5EF4-FFF2-40B4-BE49-F238E27FC236}">
                    <a16:creationId xmlns:a16="http://schemas.microsoft.com/office/drawing/2014/main" id="{F881CCFA-07E5-8A60-4CAA-74AF01F15933}"/>
                  </a:ext>
                </a:extLst>
              </p:cNvPr>
              <p:cNvSpPr/>
              <p:nvPr/>
            </p:nvSpPr>
            <p:spPr>
              <a:xfrm>
                <a:off x="946175" y="3879425"/>
                <a:ext cx="166225" cy="33900"/>
              </a:xfrm>
              <a:custGeom>
                <a:avLst/>
                <a:gdLst/>
                <a:ahLst/>
                <a:cxnLst/>
                <a:rect l="l" t="t" r="r" b="b"/>
                <a:pathLst>
                  <a:path w="6649" h="1356" extrusionOk="0">
                    <a:moveTo>
                      <a:pt x="348" y="0"/>
                    </a:moveTo>
                    <a:cubicBezTo>
                      <a:pt x="158" y="0"/>
                      <a:pt x="1" y="190"/>
                      <a:pt x="1" y="347"/>
                    </a:cubicBezTo>
                    <a:lnTo>
                      <a:pt x="1" y="694"/>
                    </a:lnTo>
                    <a:cubicBezTo>
                      <a:pt x="1" y="1040"/>
                      <a:pt x="316" y="1355"/>
                      <a:pt x="694" y="1355"/>
                    </a:cubicBezTo>
                    <a:lnTo>
                      <a:pt x="6649" y="1355"/>
                    </a:lnTo>
                    <a:cubicBezTo>
                      <a:pt x="6428" y="1103"/>
                      <a:pt x="6302" y="725"/>
                      <a:pt x="6302" y="347"/>
                    </a:cubicBezTo>
                    <a:lnTo>
                      <a:pt x="6302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sp>
        <p:nvSpPr>
          <p:cNvPr id="14" name="Titre 1">
            <a:extLst>
              <a:ext uri="{FF2B5EF4-FFF2-40B4-BE49-F238E27FC236}">
                <a16:creationId xmlns:a16="http://schemas.microsoft.com/office/drawing/2014/main" id="{A012A5D9-5EA5-4A64-0423-6888A9B2D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97" y="2622233"/>
            <a:ext cx="7658100" cy="1325563"/>
          </a:xfrm>
        </p:spPr>
        <p:txBody>
          <a:bodyPr/>
          <a:lstStyle/>
          <a:p>
            <a:r>
              <a:rPr lang="fr-FR" dirty="0"/>
              <a:t>Signes TDM: Grossesse ectopique</a:t>
            </a:r>
            <a:endParaRPr lang="fr-TN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4767576-2B53-B860-4060-87B049645C23}"/>
              </a:ext>
            </a:extLst>
          </p:cNvPr>
          <p:cNvSpPr txBox="1"/>
          <p:nvPr/>
        </p:nvSpPr>
        <p:spPr>
          <a:xfrm>
            <a:off x="6270093" y="5498993"/>
            <a:ext cx="5964010" cy="12890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Masse latéro-utérine droite hétérogène multiloculaire (Flèche épaisse) avec hémopéritoine en rapport avec une GEU ampullaire rompue.</a:t>
            </a:r>
            <a:endParaRPr lang="fr-TN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4AC0F94B-4EEC-0F47-B3B3-BB57A5AEB834}"/>
              </a:ext>
            </a:extLst>
          </p:cNvPr>
          <p:cNvGraphicFramePr>
            <a:graphicFrameLocks noGrp="1"/>
          </p:cNvGraphicFramePr>
          <p:nvPr/>
        </p:nvGraphicFramePr>
        <p:xfrm>
          <a:off x="147036" y="4331352"/>
          <a:ext cx="4005944" cy="15344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17270">
                  <a:extLst>
                    <a:ext uri="{9D8B030D-6E8A-4147-A177-3AD203B41FA5}">
                      <a16:colId xmlns:a16="http://schemas.microsoft.com/office/drawing/2014/main" val="1952718008"/>
                    </a:ext>
                  </a:extLst>
                </a:gridCol>
                <a:gridCol w="1888674">
                  <a:extLst>
                    <a:ext uri="{9D8B030D-6E8A-4147-A177-3AD203B41FA5}">
                      <a16:colId xmlns:a16="http://schemas.microsoft.com/office/drawing/2014/main" val="2877470011"/>
                    </a:ext>
                  </a:extLst>
                </a:gridCol>
              </a:tblGrid>
              <a:tr h="469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Masse </a:t>
                      </a:r>
                      <a:r>
                        <a:rPr lang="fr-FR" sz="1200" dirty="0" err="1">
                          <a:effectLst/>
                        </a:rPr>
                        <a:t>latéro</a:t>
                      </a:r>
                      <a:r>
                        <a:rPr lang="fr-FR" sz="1200" dirty="0">
                          <a:effectLst/>
                        </a:rPr>
                        <a:t>-utérine</a:t>
                      </a:r>
                      <a:endParaRPr lang="fr-TN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TN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60581020"/>
                  </a:ext>
                </a:extLst>
              </a:tr>
              <a:tr h="469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Kyste à contenu dense par endroit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1 (33,3%)</a:t>
                      </a:r>
                      <a:endParaRPr lang="fr-TN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91762731"/>
                  </a:ext>
                </a:extLst>
              </a:tr>
              <a:tr h="469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Masse kystique à paroi rehaussée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2 (66,7%)</a:t>
                      </a:r>
                      <a:endParaRPr lang="fr-TN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98327566"/>
                  </a:ext>
                </a:extLst>
              </a:tr>
              <a:tr h="469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>
                          <a:effectLst/>
                        </a:rPr>
                        <a:t>Hémopéritoine</a:t>
                      </a:r>
                      <a:endParaRPr lang="fr-TN" sz="140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200" dirty="0">
                          <a:effectLst/>
                        </a:rPr>
                        <a:t>2 (66,7%)</a:t>
                      </a:r>
                      <a:endParaRPr lang="fr-TN" sz="1400" dirty="0">
                        <a:solidFill>
                          <a:srgbClr val="2F5496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3602761"/>
                  </a:ext>
                </a:extLst>
              </a:tr>
            </a:tbl>
          </a:graphicData>
        </a:graphic>
      </p:graphicFrame>
      <p:sp>
        <p:nvSpPr>
          <p:cNvPr id="2" name="Rounded Rectangle 9">
            <a:extLst>
              <a:ext uri="{FF2B5EF4-FFF2-40B4-BE49-F238E27FC236}">
                <a16:creationId xmlns:a16="http://schemas.microsoft.com/office/drawing/2014/main" id="{2C31615A-CA8E-4C09-E746-F6880145F4E5}"/>
              </a:ext>
            </a:extLst>
          </p:cNvPr>
          <p:cNvSpPr/>
          <p:nvPr/>
        </p:nvSpPr>
        <p:spPr>
          <a:xfrm>
            <a:off x="1056642" y="73180"/>
            <a:ext cx="2412798" cy="103393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9">
            <a:extLst>
              <a:ext uri="{FF2B5EF4-FFF2-40B4-BE49-F238E27FC236}">
                <a16:creationId xmlns:a16="http://schemas.microsoft.com/office/drawing/2014/main" id="{A8B448C1-5BCE-6E5C-58DF-08980EB2F537}"/>
              </a:ext>
            </a:extLst>
          </p:cNvPr>
          <p:cNvSpPr/>
          <p:nvPr/>
        </p:nvSpPr>
        <p:spPr>
          <a:xfrm>
            <a:off x="3493740" y="73180"/>
            <a:ext cx="2412798" cy="103393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9">
            <a:extLst>
              <a:ext uri="{FF2B5EF4-FFF2-40B4-BE49-F238E27FC236}">
                <a16:creationId xmlns:a16="http://schemas.microsoft.com/office/drawing/2014/main" id="{7BEC5FA7-29D6-8841-7828-7E5919DDFFB3}"/>
              </a:ext>
            </a:extLst>
          </p:cNvPr>
          <p:cNvSpPr/>
          <p:nvPr/>
        </p:nvSpPr>
        <p:spPr>
          <a:xfrm>
            <a:off x="8392236" y="69936"/>
            <a:ext cx="2412798" cy="103393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6DEC998C-FE07-C763-27F3-364FF3CE5E72}"/>
              </a:ext>
            </a:extLst>
          </p:cNvPr>
          <p:cNvSpPr/>
          <p:nvPr/>
        </p:nvSpPr>
        <p:spPr>
          <a:xfrm>
            <a:off x="5930838" y="77863"/>
            <a:ext cx="2412798" cy="103393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26">
            <a:extLst>
              <a:ext uri="{FF2B5EF4-FFF2-40B4-BE49-F238E27FC236}">
                <a16:creationId xmlns:a16="http://schemas.microsoft.com/office/drawing/2014/main" id="{B5A7C41E-DBD3-1FDC-4206-EF8F6E591DC2}"/>
              </a:ext>
            </a:extLst>
          </p:cNvPr>
          <p:cNvCxnSpPr>
            <a:cxnSpLocks/>
          </p:cNvCxnSpPr>
          <p:nvPr/>
        </p:nvCxnSpPr>
        <p:spPr>
          <a:xfrm flipH="1">
            <a:off x="7179000" y="196057"/>
            <a:ext cx="4087" cy="137123"/>
          </a:xfrm>
          <a:prstGeom prst="line">
            <a:avLst/>
          </a:prstGeom>
          <a:ln w="22225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56">
            <a:extLst>
              <a:ext uri="{FF2B5EF4-FFF2-40B4-BE49-F238E27FC236}">
                <a16:creationId xmlns:a16="http://schemas.microsoft.com/office/drawing/2014/main" id="{3681B03C-E6F2-A1EB-7E52-75F74C310CB9}"/>
              </a:ext>
            </a:extLst>
          </p:cNvPr>
          <p:cNvSpPr txBox="1"/>
          <p:nvPr/>
        </p:nvSpPr>
        <p:spPr>
          <a:xfrm>
            <a:off x="6454181" y="473024"/>
            <a:ext cx="25746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000" b="1" dirty="0">
                <a:solidFill>
                  <a:srgbClr val="002060"/>
                </a:solidFill>
                <a:latin typeface="Montserrat" panose="00000500000000000000" pitchFamily="2" charset="0"/>
              </a:rPr>
              <a:t>      </a:t>
            </a:r>
            <a:r>
              <a:rPr lang="fr-FR" sz="1600" b="1" dirty="0">
                <a:solidFill>
                  <a:srgbClr val="002060"/>
                </a:solidFill>
                <a:latin typeface="Montserrat" panose="00000500000000000000" pitchFamily="2" charset="0"/>
              </a:rPr>
              <a:t>Résultats</a:t>
            </a:r>
          </a:p>
        </p:txBody>
      </p:sp>
      <p:sp>
        <p:nvSpPr>
          <p:cNvPr id="22" name="Rectangle : coins arrondis 9">
            <a:extLst>
              <a:ext uri="{FF2B5EF4-FFF2-40B4-BE49-F238E27FC236}">
                <a16:creationId xmlns:a16="http://schemas.microsoft.com/office/drawing/2014/main" id="{152498AB-7847-0C13-6DFA-6CE6C7D353C7}"/>
              </a:ext>
            </a:extLst>
          </p:cNvPr>
          <p:cNvSpPr/>
          <p:nvPr/>
        </p:nvSpPr>
        <p:spPr>
          <a:xfrm>
            <a:off x="6240172" y="347981"/>
            <a:ext cx="2296567" cy="473328"/>
          </a:xfrm>
          <a:prstGeom prst="roundRect">
            <a:avLst/>
          </a:prstGeom>
          <a:noFill/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Oval 119">
            <a:extLst>
              <a:ext uri="{FF2B5EF4-FFF2-40B4-BE49-F238E27FC236}">
                <a16:creationId xmlns:a16="http://schemas.microsoft.com/office/drawing/2014/main" id="{BB2A52F2-397B-844F-0600-8B1C330F333D}"/>
              </a:ext>
            </a:extLst>
          </p:cNvPr>
          <p:cNvSpPr/>
          <p:nvPr/>
        </p:nvSpPr>
        <p:spPr>
          <a:xfrm>
            <a:off x="4656072" y="12700"/>
            <a:ext cx="186756" cy="186756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119">
            <a:extLst>
              <a:ext uri="{FF2B5EF4-FFF2-40B4-BE49-F238E27FC236}">
                <a16:creationId xmlns:a16="http://schemas.microsoft.com/office/drawing/2014/main" id="{64A57098-D2AD-5775-2FD9-1C5ED2955079}"/>
              </a:ext>
            </a:extLst>
          </p:cNvPr>
          <p:cNvSpPr/>
          <p:nvPr/>
        </p:nvSpPr>
        <p:spPr>
          <a:xfrm>
            <a:off x="2107045" y="12700"/>
            <a:ext cx="186756" cy="186756"/>
          </a:xfrm>
          <a:prstGeom prst="ellipse">
            <a:avLst/>
          </a:prstGeom>
          <a:solidFill>
            <a:schemeClr val="bg1"/>
          </a:solidFill>
          <a:ln w="3810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119">
            <a:extLst>
              <a:ext uri="{FF2B5EF4-FFF2-40B4-BE49-F238E27FC236}">
                <a16:creationId xmlns:a16="http://schemas.microsoft.com/office/drawing/2014/main" id="{BB484F81-E9FF-2F02-4842-FC38DB2AE913}"/>
              </a:ext>
            </a:extLst>
          </p:cNvPr>
          <p:cNvSpPr/>
          <p:nvPr/>
        </p:nvSpPr>
        <p:spPr>
          <a:xfrm>
            <a:off x="9598635" y="19905"/>
            <a:ext cx="186756" cy="186756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119">
            <a:extLst>
              <a:ext uri="{FF2B5EF4-FFF2-40B4-BE49-F238E27FC236}">
                <a16:creationId xmlns:a16="http://schemas.microsoft.com/office/drawing/2014/main" id="{830CA353-3DE4-BA81-2244-CD0C5045FD1D}"/>
              </a:ext>
            </a:extLst>
          </p:cNvPr>
          <p:cNvSpPr/>
          <p:nvPr/>
        </p:nvSpPr>
        <p:spPr>
          <a:xfrm>
            <a:off x="7068567" y="19905"/>
            <a:ext cx="186756" cy="186756"/>
          </a:xfrm>
          <a:prstGeom prst="ellipse">
            <a:avLst/>
          </a:prstGeom>
          <a:solidFill>
            <a:schemeClr val="bg1"/>
          </a:solidFill>
          <a:ln w="3810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2AA62DDC-8DE2-6AC8-A9A5-A626ED8344B6}"/>
              </a:ext>
            </a:extLst>
          </p:cNvPr>
          <p:cNvSpPr/>
          <p:nvPr/>
        </p:nvSpPr>
        <p:spPr>
          <a:xfrm>
            <a:off x="2449286" y="5104183"/>
            <a:ext cx="1518557" cy="5128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TN" dirty="0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8D4EF4C7-A912-4308-AECA-C1AE5B661DDB}"/>
              </a:ext>
            </a:extLst>
          </p:cNvPr>
          <p:cNvSpPr/>
          <p:nvPr/>
        </p:nvSpPr>
        <p:spPr>
          <a:xfrm>
            <a:off x="2449286" y="5615253"/>
            <a:ext cx="1518557" cy="24492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TN" dirty="0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348207C0-EFD2-4029-67CA-87BE0B910332}"/>
              </a:ext>
            </a:extLst>
          </p:cNvPr>
          <p:cNvSpPr/>
          <p:nvPr/>
        </p:nvSpPr>
        <p:spPr>
          <a:xfrm>
            <a:off x="2449285" y="4740621"/>
            <a:ext cx="1518557" cy="24492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TN" dirty="0"/>
          </a:p>
        </p:txBody>
      </p:sp>
      <p:pic>
        <p:nvPicPr>
          <p:cNvPr id="30" name="Google Shape;236;p42">
            <a:extLst>
              <a:ext uri="{FF2B5EF4-FFF2-40B4-BE49-F238E27FC236}">
                <a16:creationId xmlns:a16="http://schemas.microsoft.com/office/drawing/2014/main" id="{D4C07E20-2E19-65B0-9B48-5C7C3A0DA34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9600" t="23369" r="36095" b="22744"/>
          <a:stretch/>
        </p:blipFill>
        <p:spPr>
          <a:xfrm>
            <a:off x="10763251" y="542057"/>
            <a:ext cx="1159322" cy="1108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3E55D74-3FA3-5F4A-3797-09BA6941E7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244" y="2307019"/>
            <a:ext cx="5760720" cy="308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74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939</Words>
  <Application>Microsoft Office PowerPoint</Application>
  <PresentationFormat>Grand écran</PresentationFormat>
  <Paragraphs>245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3" baseType="lpstr">
      <vt:lpstr>Aptos</vt:lpstr>
      <vt:lpstr>Aptos Display</vt:lpstr>
      <vt:lpstr>Arial</vt:lpstr>
      <vt:lpstr>Montserrat</vt:lpstr>
      <vt:lpstr>Tahoma</vt:lpstr>
      <vt:lpstr>Times New Roman</vt:lpstr>
      <vt:lpstr>Wingdings</vt:lpstr>
      <vt:lpstr>Thème Office</vt:lpstr>
      <vt:lpstr> </vt:lpstr>
      <vt:lpstr>Concordance  TDM-Diagnostic final</vt:lpstr>
      <vt:lpstr>Présentation PowerPoint</vt:lpstr>
      <vt:lpstr>Signes TDM: IGH</vt:lpstr>
      <vt:lpstr>Signes TDM: Grossesse ectopique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maissa basma</dc:creator>
  <cp:lastModifiedBy>maissa basma</cp:lastModifiedBy>
  <cp:revision>4</cp:revision>
  <dcterms:created xsi:type="dcterms:W3CDTF">2026-03-05T00:00:46Z</dcterms:created>
  <dcterms:modified xsi:type="dcterms:W3CDTF">2026-03-05T00:18:00Z</dcterms:modified>
</cp:coreProperties>
</file>