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93" r:id="rId2"/>
    <p:sldId id="296" r:id="rId3"/>
    <p:sldId id="298" r:id="rId4"/>
    <p:sldId id="300" r:id="rId5"/>
    <p:sldId id="305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31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896635-F064-4C48-80FC-518C152AACEF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71664F-3598-481F-8696-4F73532F191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96014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A98C0-060C-44E5-B071-CE7408110AB3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56285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4B8801-ACBA-510E-E183-11E7F0E101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0E2209-C36D-270D-19AD-350E8522F5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D5CDCD-4F7C-1BF9-F514-27C542FD00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1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E1D722-D518-1D27-70DA-BA744D6A37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A98C0-060C-44E5-B071-CE7408110AB3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5869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BE4A14-5A71-BA7E-B194-3EE772652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AB53F3-F048-E0D8-1819-F1DFA80770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233C85-C42F-9B21-CBDF-E7EDB0236E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06D875-9EF9-94ED-5FC6-C089B2DF64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A98C0-060C-44E5-B071-CE7408110AB3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79109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1CFE81-17A6-F164-9C9B-F771684367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7E5536-046D-8818-38EE-9A911DF49F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F355C7-DE0B-9926-4060-A93B7093B7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3FBFE6-335C-6852-351D-9C4A28CB52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A98C0-060C-44E5-B071-CE7408110AB3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70765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CAF5F1-1DF4-3525-5E3D-A32823304B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9DEBE4-2CA5-2E54-ECE7-37407C3AC8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509533-608F-0EA7-BB9E-EC4475CDBD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65E6AF-831D-DC73-38DC-5853BFF47E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1A98C0-060C-44E5-B071-CE7408110AB3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3687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0F1C8-6F42-3817-528A-B645840BA0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AF745E-B7A9-DB40-186B-0DDC529C21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E11F89-7A18-AEF0-C6BA-4FFA5E973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CEC35-FDD6-45B9-91AA-12B73CACFA4A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0ED3ED-5DCA-20E5-7A85-277732E18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1F9A36-08FD-F015-BB43-E1462A36D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C03C3-5C5E-4DA6-ACCC-21AD7DBA71F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444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AF378-51E0-9CF8-8CB9-E266B3E5E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D9AA54-FA47-BCC7-7769-E34619BA6D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E61948-6D30-74C6-5A13-82CD1F409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CEC35-FDD6-45B9-91AA-12B73CACFA4A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FBCA66-19D8-1BE9-1032-17A7A160D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1DE93C-08C9-C6F2-A87A-91A667987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C03C3-5C5E-4DA6-ACCC-21AD7DBA71F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5362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CE5B7-FF2D-FD95-2E80-B70A178B4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39E238-CE5F-556C-B99B-4BCFB179D7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2FAEB9-F03A-9C64-1E43-A49E2ADBE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CEC35-FDD6-45B9-91AA-12B73CACFA4A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CA8722-D7AB-FF79-5B24-CA32CD215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6EFC46-3BC4-EEC5-F478-F7F7F0865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C03C3-5C5E-4DA6-ACCC-21AD7DBA71F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2516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3073D-817C-5CE7-A5A2-B7F9E5D60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1804AB-9E6E-F6A8-8123-CEC014D3CB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4E9B94-9337-A510-0C71-B7730BA37C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80ECF5-101F-FAB6-313F-7F7C787A0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CEC35-FDD6-45B9-91AA-12B73CACFA4A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6E5381-2D2D-B2ED-CBC9-ACF21FA43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189BDD-F8AB-07A8-CE36-AED707EF6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C03C3-5C5E-4DA6-ACCC-21AD7DBA71F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9341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A3413-79A2-7B24-D48B-15A1A3311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EC8D18-C252-EF71-D562-2933015916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F83608-267D-7E3F-D0B4-2786E190BD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FE3C11-AAF3-5974-E35C-C8A7AB253D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EBEE88-9DFA-46EB-3A20-74F26F365D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AB04977-3683-8696-B7DF-AA62430AF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CEC35-FDD6-45B9-91AA-12B73CACFA4A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87B7B8-AF64-D601-CB3F-4484A1B6F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AD9C03-1882-8F12-0D63-DAD6553D5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C03C3-5C5E-4DA6-ACCC-21AD7DBA71F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96794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332CA-402E-63E4-0622-A639BDDC1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D5B184-0839-D2DC-196E-A2555D862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CEC35-FDD6-45B9-91AA-12B73CACFA4A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920534-C5A9-1DFF-F342-3CD2184CE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C47078-80C0-6621-AF2F-58B015698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C03C3-5C5E-4DA6-ACCC-21AD7DBA71F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0662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9FF739-4A8C-673E-1705-90E354802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CEC35-FDD6-45B9-91AA-12B73CACFA4A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32DACB-7C6D-C6A8-E3F2-903182B34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A9B11F-0311-6084-7C93-11B5F04C3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C03C3-5C5E-4DA6-ACCC-21AD7DBA71F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988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D7375-D466-2F4C-24B9-6AD7148D3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BB105D-B991-B864-CE66-1874B2FBE3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892931-020C-12E7-C12F-266D036AFB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EDF02C-0DF9-0B8B-C6BC-0C1FDB6CF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CEC35-FDD6-45B9-91AA-12B73CACFA4A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6A498C-C0DF-59E7-9F75-B3E74881D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1F9C0F-F99D-37E6-C60C-33AFDD0DE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C03C3-5C5E-4DA6-ACCC-21AD7DBA71F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1817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6D424-8EF6-0396-44B4-2D57504DD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2F5DCBB-8353-7897-DC31-6C140D1DCD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A17A47-67F2-6B67-BA6E-AB36243100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FAF5A0-CBAD-05AC-6D22-831FE3295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CEC35-FDD6-45B9-91AA-12B73CACFA4A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E45B26-0B8D-E64C-0FA0-BFC7EDDEE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D1EAA9-6BD5-A4BF-802D-BCABA008F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C03C3-5C5E-4DA6-ACCC-21AD7DBA71F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9887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45E34-CE14-DF85-B8E5-F192E739C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C71EA5-2860-DD45-B364-71259F56CB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2BB8FD-DCC3-5C3F-6E2F-55F07DBC8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CEC35-FDD6-45B9-91AA-12B73CACFA4A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B800D0-AE77-DE6F-6DC9-A77029BDE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25F291-008D-C777-7442-069FB7C2C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C03C3-5C5E-4DA6-ACCC-21AD7DBA71F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9589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EC7F4C7-5CE1-34DD-B2D5-E7767E7552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B565EE-2085-D075-374F-D3468B969D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CAF753-F780-8389-4028-67BBC33DB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CEC35-FDD6-45B9-91AA-12B73CACFA4A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6BD8F3-8B42-410B-B616-574C76AF4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767BA6-5CA5-5DF8-1C7C-A9333A0EB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C03C3-5C5E-4DA6-ACCC-21AD7DBA71F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2560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381DFC2-52EF-C34F-0E60-65AB3B1CA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AAC018-DFC4-AB73-2C01-F954D741D5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9B34B4-364E-6AC7-47D4-5FBB0C7788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BCEC35-FDD6-45B9-91AA-12B73CACFA4A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77B385-F9FD-B4B7-B928-9B3F736CF0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19848F-8BA9-7CA9-6835-CBCEDF34BF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DC03C3-5C5E-4DA6-ACCC-21AD7DBA71F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4149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gif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jpeg"/><Relationship Id="rId7" Type="http://schemas.openxmlformats.org/officeDocument/2006/relationships/image" Target="../media/image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gif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gif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jpeg"/><Relationship Id="rId7" Type="http://schemas.openxmlformats.org/officeDocument/2006/relationships/image" Target="../media/image11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3.svg"/><Relationship Id="rId10" Type="http://schemas.openxmlformats.org/officeDocument/2006/relationships/image" Target="../media/image14.gif"/><Relationship Id="rId4" Type="http://schemas.openxmlformats.org/officeDocument/2006/relationships/image" Target="../media/image2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.jpeg"/><Relationship Id="rId7" Type="http://schemas.openxmlformats.org/officeDocument/2006/relationships/image" Target="../media/image16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9" Type="http://schemas.openxmlformats.org/officeDocument/2006/relationships/image" Target="../media/image1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B9730-8695-A858-8A87-05C724CF60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9D80B3C4-F026-8855-859E-FBBE2F54A9A6}"/>
              </a:ext>
            </a:extLst>
          </p:cNvPr>
          <p:cNvGrpSpPr/>
          <p:nvPr/>
        </p:nvGrpSpPr>
        <p:grpSpPr>
          <a:xfrm>
            <a:off x="-709817" y="0"/>
            <a:ext cx="14273417" cy="6858000"/>
            <a:chOff x="-1064725" y="0"/>
            <a:chExt cx="21410125" cy="10287000"/>
          </a:xfrm>
        </p:grpSpPr>
        <p:sp>
          <p:nvSpPr>
            <p:cNvPr id="2" name="Freeform 2">
              <a:extLst>
                <a:ext uri="{FF2B5EF4-FFF2-40B4-BE49-F238E27FC236}">
                  <a16:creationId xmlns:a16="http://schemas.microsoft.com/office/drawing/2014/main" id="{9AE76DD2-0D90-77D2-EBFC-5B155BEE7497}"/>
                </a:ext>
              </a:extLst>
            </p:cNvPr>
            <p:cNvSpPr/>
            <p:nvPr/>
          </p:nvSpPr>
          <p:spPr>
            <a:xfrm>
              <a:off x="0" y="0"/>
              <a:ext cx="18288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38888" b="-38888"/>
              </a:stretch>
            </a:blipFill>
          </p:spPr>
          <p:txBody>
            <a:bodyPr/>
            <a:lstStyle/>
            <a:p>
              <a:endParaRPr lang="fr-FR" sz="1200"/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1549670F-4A31-681C-1455-3B5A00C8DD63}"/>
                </a:ext>
              </a:extLst>
            </p:cNvPr>
            <p:cNvSpPr/>
            <p:nvPr/>
          </p:nvSpPr>
          <p:spPr>
            <a:xfrm>
              <a:off x="11506200" y="0"/>
              <a:ext cx="5981700" cy="876295"/>
            </a:xfrm>
            <a:prstGeom prst="roundRect">
              <a:avLst/>
            </a:prstGeom>
            <a:solidFill>
              <a:srgbClr val="30387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133" b="1" dirty="0">
                  <a:latin typeface="Cambria" panose="02040503050406030204" pitchFamily="18" charset="0"/>
                  <a:ea typeface="Cambria" panose="02040503050406030204" pitchFamily="18" charset="0"/>
                </a:rPr>
                <a:t>KYSTE DE THORNWALDT</a:t>
              </a:r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E97654BD-EA7A-FE83-0460-369B52281703}"/>
                </a:ext>
              </a:extLst>
            </p:cNvPr>
            <p:cNvSpPr/>
            <p:nvPr/>
          </p:nvSpPr>
          <p:spPr>
            <a:xfrm>
              <a:off x="-1064725" y="325164"/>
              <a:ext cx="3291113" cy="1202752"/>
            </a:xfrm>
            <a:custGeom>
              <a:avLst/>
              <a:gdLst/>
              <a:ahLst/>
              <a:cxnLst/>
              <a:rect l="l" t="t" r="r" b="b"/>
              <a:pathLst>
                <a:path w="3291113" h="1202752">
                  <a:moveTo>
                    <a:pt x="0" y="0"/>
                  </a:moveTo>
                  <a:lnTo>
                    <a:pt x="3291112" y="0"/>
                  </a:lnTo>
                  <a:lnTo>
                    <a:pt x="3291112" y="1202752"/>
                  </a:lnTo>
                  <a:lnTo>
                    <a:pt x="0" y="12027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 sz="1200"/>
            </a:p>
          </p:txBody>
        </p:sp>
        <p:grpSp>
          <p:nvGrpSpPr>
            <p:cNvPr id="10" name="Group 2">
              <a:extLst>
                <a:ext uri="{FF2B5EF4-FFF2-40B4-BE49-F238E27FC236}">
                  <a16:creationId xmlns:a16="http://schemas.microsoft.com/office/drawing/2014/main" id="{30C3E631-A74F-4431-ACCB-E119B2165748}"/>
                </a:ext>
              </a:extLst>
            </p:cNvPr>
            <p:cNvGrpSpPr/>
            <p:nvPr/>
          </p:nvGrpSpPr>
          <p:grpSpPr>
            <a:xfrm>
              <a:off x="17259300" y="0"/>
              <a:ext cx="3086100" cy="10287000"/>
              <a:chOff x="0" y="0"/>
              <a:chExt cx="812800" cy="2709333"/>
            </a:xfrm>
          </p:grpSpPr>
          <p:sp>
            <p:nvSpPr>
              <p:cNvPr id="11" name="Freeform 3">
                <a:extLst>
                  <a:ext uri="{FF2B5EF4-FFF2-40B4-BE49-F238E27FC236}">
                    <a16:creationId xmlns:a16="http://schemas.microsoft.com/office/drawing/2014/main" id="{24B563C8-6B0E-F3D2-7E39-D78393BAC63F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2709333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2709333">
                    <a:moveTo>
                      <a:pt x="90311" y="0"/>
                    </a:moveTo>
                    <a:lnTo>
                      <a:pt x="722489" y="0"/>
                    </a:lnTo>
                    <a:cubicBezTo>
                      <a:pt x="746441" y="0"/>
                      <a:pt x="769412" y="9515"/>
                      <a:pt x="786348" y="26452"/>
                    </a:cubicBezTo>
                    <a:cubicBezTo>
                      <a:pt x="803285" y="43388"/>
                      <a:pt x="812800" y="66359"/>
                      <a:pt x="812800" y="90311"/>
                    </a:cubicBezTo>
                    <a:lnTo>
                      <a:pt x="812800" y="2619022"/>
                    </a:lnTo>
                    <a:cubicBezTo>
                      <a:pt x="812800" y="2642974"/>
                      <a:pt x="803285" y="2665945"/>
                      <a:pt x="786348" y="2682882"/>
                    </a:cubicBezTo>
                    <a:cubicBezTo>
                      <a:pt x="769412" y="2699818"/>
                      <a:pt x="746441" y="2709333"/>
                      <a:pt x="722489" y="2709333"/>
                    </a:cubicBezTo>
                    <a:lnTo>
                      <a:pt x="90311" y="2709333"/>
                    </a:lnTo>
                    <a:cubicBezTo>
                      <a:pt x="40434" y="2709333"/>
                      <a:pt x="0" y="2668900"/>
                      <a:pt x="0" y="2619022"/>
                    </a:cubicBezTo>
                    <a:lnTo>
                      <a:pt x="0" y="90311"/>
                    </a:lnTo>
                    <a:cubicBezTo>
                      <a:pt x="0" y="66359"/>
                      <a:pt x="9515" y="43388"/>
                      <a:pt x="26452" y="26452"/>
                    </a:cubicBezTo>
                    <a:cubicBezTo>
                      <a:pt x="43388" y="9515"/>
                      <a:pt x="66359" y="0"/>
                      <a:pt x="90311" y="0"/>
                    </a:cubicBezTo>
                    <a:close/>
                  </a:path>
                </a:pathLst>
              </a:custGeom>
              <a:solidFill>
                <a:srgbClr val="303870"/>
              </a:solidFill>
            </p:spPr>
            <p:txBody>
              <a:bodyPr/>
              <a:lstStyle/>
              <a:p>
                <a:endParaRPr lang="fr-FR" sz="1200"/>
              </a:p>
            </p:txBody>
          </p:sp>
          <p:sp>
            <p:nvSpPr>
              <p:cNvPr id="12" name="TextBox 4">
                <a:extLst>
                  <a:ext uri="{FF2B5EF4-FFF2-40B4-BE49-F238E27FC236}">
                    <a16:creationId xmlns:a16="http://schemas.microsoft.com/office/drawing/2014/main" id="{B6C90F8E-166D-6094-7A88-C74171C05614}"/>
                  </a:ext>
                </a:extLst>
              </p:cNvPr>
              <p:cNvSpPr txBox="1"/>
              <p:nvPr/>
            </p:nvSpPr>
            <p:spPr>
              <a:xfrm>
                <a:off x="0" y="-95250"/>
                <a:ext cx="812800" cy="2804583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2191"/>
                  </a:lnSpc>
                </a:pPr>
                <a:endParaRPr sz="120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p:grpSp>
      </p:grp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62F76F5-21C4-2B56-BF63-498C89BB725B}"/>
              </a:ext>
            </a:extLst>
          </p:cNvPr>
          <p:cNvSpPr/>
          <p:nvPr/>
        </p:nvSpPr>
        <p:spPr>
          <a:xfrm rot="5400000">
            <a:off x="9696888" y="2864288"/>
            <a:ext cx="4304423" cy="68580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dirty="0">
                <a:solidFill>
                  <a:schemeClr val="bg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LÉSIONS BENIGNES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FA8F24A-B78D-73C5-BD4C-E2EA34925EE3}"/>
              </a:ext>
            </a:extLst>
          </p:cNvPr>
          <p:cNvSpPr/>
          <p:nvPr/>
        </p:nvSpPr>
        <p:spPr>
          <a:xfrm>
            <a:off x="9029699" y="1240354"/>
            <a:ext cx="2209799" cy="58419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333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Toit du cavum, au sein des muscles prévertébraux</a:t>
            </a:r>
            <a:endParaRPr lang="fr-FR" sz="1333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2CD451A-CC18-6386-4A27-1E8FC1528D17}"/>
              </a:ext>
            </a:extLst>
          </p:cNvPr>
          <p:cNvSpPr/>
          <p:nvPr/>
        </p:nvSpPr>
        <p:spPr>
          <a:xfrm>
            <a:off x="6207317" y="1934861"/>
            <a:ext cx="2057400" cy="500664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333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Hyposignal T1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B091CD2-6FDC-6746-225B-843189D493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00" t="18323" r="33184" b="37389"/>
          <a:stretch>
            <a:fillRect/>
          </a:stretch>
        </p:blipFill>
        <p:spPr>
          <a:xfrm>
            <a:off x="5372068" y="2831390"/>
            <a:ext cx="2915413" cy="259787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40FA4EE-E34E-E349-640F-5EE735B9E6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16" t="18323" r="6666" b="37389"/>
          <a:stretch>
            <a:fillRect/>
          </a:stretch>
        </p:blipFill>
        <p:spPr>
          <a:xfrm>
            <a:off x="8423468" y="3957729"/>
            <a:ext cx="2915413" cy="2734985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1F41888E-4514-80DA-33AD-C3E88F0CF5C7}"/>
              </a:ext>
            </a:extLst>
          </p:cNvPr>
          <p:cNvSpPr/>
          <p:nvPr/>
        </p:nvSpPr>
        <p:spPr>
          <a:xfrm>
            <a:off x="9044881" y="3285141"/>
            <a:ext cx="2229888" cy="500664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333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Hypersignal T2</a:t>
            </a:r>
          </a:p>
        </p:txBody>
      </p:sp>
      <p:cxnSp>
        <p:nvCxnSpPr>
          <p:cNvPr id="20" name="Connector: Curved 19">
            <a:extLst>
              <a:ext uri="{FF2B5EF4-FFF2-40B4-BE49-F238E27FC236}">
                <a16:creationId xmlns:a16="http://schemas.microsoft.com/office/drawing/2014/main" id="{49946F9B-AC12-C8E3-6847-DD15D0EC91FA}"/>
              </a:ext>
            </a:extLst>
          </p:cNvPr>
          <p:cNvCxnSpPr>
            <a:cxnSpLocks/>
            <a:stCxn id="19" idx="1"/>
          </p:cNvCxnSpPr>
          <p:nvPr/>
        </p:nvCxnSpPr>
        <p:spPr>
          <a:xfrm rot="10800000" flipV="1">
            <a:off x="6947687" y="3535473"/>
            <a:ext cx="2097195" cy="793844"/>
          </a:xfrm>
          <a:prstGeom prst="curvedConnector3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EE4F112A-3990-1379-348A-8A4E9D753C7E}"/>
              </a:ext>
            </a:extLst>
          </p:cNvPr>
          <p:cNvSpPr/>
          <p:nvPr/>
        </p:nvSpPr>
        <p:spPr>
          <a:xfrm>
            <a:off x="5796512" y="5796907"/>
            <a:ext cx="2229888" cy="576419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333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Pas de rehaussement</a:t>
            </a:r>
          </a:p>
        </p:txBody>
      </p:sp>
      <p:cxnSp>
        <p:nvCxnSpPr>
          <p:cNvPr id="22" name="Connector: Curved 21">
            <a:extLst>
              <a:ext uri="{FF2B5EF4-FFF2-40B4-BE49-F238E27FC236}">
                <a16:creationId xmlns:a16="http://schemas.microsoft.com/office/drawing/2014/main" id="{B802C761-11C8-C36F-6F69-42E2A04D0679}"/>
              </a:ext>
            </a:extLst>
          </p:cNvPr>
          <p:cNvCxnSpPr>
            <a:cxnSpLocks/>
          </p:cNvCxnSpPr>
          <p:nvPr/>
        </p:nvCxnSpPr>
        <p:spPr>
          <a:xfrm flipV="1">
            <a:off x="8026400" y="5481689"/>
            <a:ext cx="1675049" cy="576419"/>
          </a:xfrm>
          <a:prstGeom prst="curvedConnector3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C47F903C-6842-CDF2-E7FB-649260C988D6}"/>
              </a:ext>
            </a:extLst>
          </p:cNvPr>
          <p:cNvSpPr/>
          <p:nvPr/>
        </p:nvSpPr>
        <p:spPr>
          <a:xfrm>
            <a:off x="499968" y="4532008"/>
            <a:ext cx="2446432" cy="169099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11" indent="-228611">
              <a:buFont typeface="Arial" panose="020B0604020202020204" pitchFamily="34" charset="0"/>
              <a:buChar char="•"/>
            </a:pPr>
            <a:r>
              <a:rPr lang="fr-FR" sz="1333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Lésion kystique</a:t>
            </a:r>
          </a:p>
          <a:p>
            <a:pPr marL="228611" indent="-228611">
              <a:buFont typeface="Arial" panose="020B0604020202020204" pitchFamily="34" charset="0"/>
              <a:buChar char="•"/>
            </a:pPr>
            <a:r>
              <a:rPr lang="fr-FR" sz="1333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Bien limitée</a:t>
            </a:r>
          </a:p>
          <a:p>
            <a:pPr marL="228611" indent="-228611">
              <a:buFont typeface="Arial" panose="020B0604020202020204" pitchFamily="34" charset="0"/>
              <a:buChar char="•"/>
            </a:pPr>
            <a:r>
              <a:rPr lang="fr-FR" sz="1333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Ligne médiane</a:t>
            </a:r>
          </a:p>
          <a:p>
            <a:pPr marL="228611" indent="-228611">
              <a:buFont typeface="Arial" panose="020B0604020202020204" pitchFamily="34" charset="0"/>
              <a:buChar char="•"/>
            </a:pPr>
            <a:r>
              <a:rPr lang="fr-FR" sz="1333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Asymptomatique </a:t>
            </a:r>
          </a:p>
          <a:p>
            <a:pPr marL="228611" indent="-228611">
              <a:buFont typeface="Arial" panose="020B0604020202020204" pitchFamily="34" charset="0"/>
              <a:buChar char="•"/>
            </a:pPr>
            <a:r>
              <a:rPr lang="fr-FR" sz="1333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Découverte fortuite</a:t>
            </a:r>
            <a:endParaRPr lang="fr-FR" sz="1333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597FCC03-33A8-0459-87B4-D230833A92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51" t="57735" r="61331"/>
          <a:stretch>
            <a:fillRect/>
          </a:stretch>
        </p:blipFill>
        <p:spPr>
          <a:xfrm>
            <a:off x="143272" y="112018"/>
            <a:ext cx="2619345" cy="2323507"/>
          </a:xfrm>
          <a:prstGeom prst="rect">
            <a:avLst/>
          </a:prstGeom>
        </p:spPr>
      </p:pic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D8DE8367-B0D2-7300-C562-6E751B52978E}"/>
              </a:ext>
            </a:extLst>
          </p:cNvPr>
          <p:cNvSpPr/>
          <p:nvPr/>
        </p:nvSpPr>
        <p:spPr>
          <a:xfrm>
            <a:off x="4164118" y="579361"/>
            <a:ext cx="2783569" cy="500664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333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Lésion hypodense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0E3529-231E-86B3-7E5A-A760066643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74" t="18323" r="61101" b="37389"/>
          <a:stretch>
            <a:fillRect/>
          </a:stretch>
        </p:blipFill>
        <p:spPr>
          <a:xfrm>
            <a:off x="2517810" y="1532453"/>
            <a:ext cx="2791017" cy="2597875"/>
          </a:xfrm>
          <a:prstGeom prst="rect">
            <a:avLst/>
          </a:prstGeom>
        </p:spPr>
      </p:pic>
      <p:cxnSp>
        <p:nvCxnSpPr>
          <p:cNvPr id="32" name="Connector: Curved 31">
            <a:extLst>
              <a:ext uri="{FF2B5EF4-FFF2-40B4-BE49-F238E27FC236}">
                <a16:creationId xmlns:a16="http://schemas.microsoft.com/office/drawing/2014/main" id="{E1EB776F-EDCD-C3BD-F9A0-2D52C1B1D481}"/>
              </a:ext>
            </a:extLst>
          </p:cNvPr>
          <p:cNvCxnSpPr>
            <a:cxnSpLocks/>
          </p:cNvCxnSpPr>
          <p:nvPr/>
        </p:nvCxnSpPr>
        <p:spPr>
          <a:xfrm rot="10800000" flipV="1">
            <a:off x="2064405" y="829694"/>
            <a:ext cx="2097196" cy="914086"/>
          </a:xfrm>
          <a:prstGeom prst="curvedConnector3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or: Curved 13">
            <a:extLst>
              <a:ext uri="{FF2B5EF4-FFF2-40B4-BE49-F238E27FC236}">
                <a16:creationId xmlns:a16="http://schemas.microsoft.com/office/drawing/2014/main" id="{F11A6BBB-4A0D-9C0E-8BA5-CF93EA10945C}"/>
              </a:ext>
            </a:extLst>
          </p:cNvPr>
          <p:cNvCxnSpPr>
            <a:cxnSpLocks/>
          </p:cNvCxnSpPr>
          <p:nvPr/>
        </p:nvCxnSpPr>
        <p:spPr>
          <a:xfrm rot="10800000" flipV="1">
            <a:off x="4107605" y="2185193"/>
            <a:ext cx="2097196" cy="914086"/>
          </a:xfrm>
          <a:prstGeom prst="curvedConnector3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1231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E3FBBC-EDC1-C9E6-FA30-CE7952E10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63AF6A10-71BD-24B2-8187-B1F8E974549C}"/>
              </a:ext>
            </a:extLst>
          </p:cNvPr>
          <p:cNvGrpSpPr/>
          <p:nvPr/>
        </p:nvGrpSpPr>
        <p:grpSpPr>
          <a:xfrm>
            <a:off x="-709817" y="0"/>
            <a:ext cx="14273417" cy="6858000"/>
            <a:chOff x="-1064725" y="0"/>
            <a:chExt cx="21410125" cy="10287000"/>
          </a:xfrm>
        </p:grpSpPr>
        <p:sp>
          <p:nvSpPr>
            <p:cNvPr id="2" name="Freeform 2">
              <a:extLst>
                <a:ext uri="{FF2B5EF4-FFF2-40B4-BE49-F238E27FC236}">
                  <a16:creationId xmlns:a16="http://schemas.microsoft.com/office/drawing/2014/main" id="{B6BF8540-104B-DE4B-B2DC-844A7BE0FA62}"/>
                </a:ext>
              </a:extLst>
            </p:cNvPr>
            <p:cNvSpPr/>
            <p:nvPr/>
          </p:nvSpPr>
          <p:spPr>
            <a:xfrm>
              <a:off x="0" y="0"/>
              <a:ext cx="18288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38888" b="-38888"/>
              </a:stretch>
            </a:blipFill>
          </p:spPr>
          <p:txBody>
            <a:bodyPr/>
            <a:lstStyle/>
            <a:p>
              <a:endParaRPr lang="fr-FR" sz="1200"/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EE8C47A5-847B-0E8F-A850-B05E96F37E17}"/>
                </a:ext>
              </a:extLst>
            </p:cNvPr>
            <p:cNvSpPr/>
            <p:nvPr/>
          </p:nvSpPr>
          <p:spPr>
            <a:xfrm>
              <a:off x="11506200" y="0"/>
              <a:ext cx="5981700" cy="876295"/>
            </a:xfrm>
            <a:prstGeom prst="roundRect">
              <a:avLst/>
            </a:prstGeom>
            <a:solidFill>
              <a:srgbClr val="30387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133" b="1" dirty="0">
                  <a:latin typeface="Cambria" panose="02040503050406030204" pitchFamily="18" charset="0"/>
                  <a:ea typeface="Cambria" panose="02040503050406030204" pitchFamily="18" charset="0"/>
                </a:rPr>
                <a:t>HYPERPLASIE LYMPHOIDE</a:t>
              </a:r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5217C71F-0BEF-A7FD-A4D1-0E882607A498}"/>
                </a:ext>
              </a:extLst>
            </p:cNvPr>
            <p:cNvSpPr/>
            <p:nvPr/>
          </p:nvSpPr>
          <p:spPr>
            <a:xfrm>
              <a:off x="-1064725" y="325164"/>
              <a:ext cx="3291113" cy="1202752"/>
            </a:xfrm>
            <a:custGeom>
              <a:avLst/>
              <a:gdLst/>
              <a:ahLst/>
              <a:cxnLst/>
              <a:rect l="l" t="t" r="r" b="b"/>
              <a:pathLst>
                <a:path w="3291113" h="1202752">
                  <a:moveTo>
                    <a:pt x="0" y="0"/>
                  </a:moveTo>
                  <a:lnTo>
                    <a:pt x="3291112" y="0"/>
                  </a:lnTo>
                  <a:lnTo>
                    <a:pt x="3291112" y="1202752"/>
                  </a:lnTo>
                  <a:lnTo>
                    <a:pt x="0" y="12027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 sz="1200"/>
            </a:p>
          </p:txBody>
        </p:sp>
        <p:grpSp>
          <p:nvGrpSpPr>
            <p:cNvPr id="10" name="Group 2">
              <a:extLst>
                <a:ext uri="{FF2B5EF4-FFF2-40B4-BE49-F238E27FC236}">
                  <a16:creationId xmlns:a16="http://schemas.microsoft.com/office/drawing/2014/main" id="{09B3E461-9CF9-E4C9-6ECE-6C8B151E0999}"/>
                </a:ext>
              </a:extLst>
            </p:cNvPr>
            <p:cNvGrpSpPr/>
            <p:nvPr/>
          </p:nvGrpSpPr>
          <p:grpSpPr>
            <a:xfrm>
              <a:off x="17259300" y="0"/>
              <a:ext cx="3086100" cy="10287000"/>
              <a:chOff x="0" y="0"/>
              <a:chExt cx="812800" cy="2709333"/>
            </a:xfrm>
          </p:grpSpPr>
          <p:sp>
            <p:nvSpPr>
              <p:cNvPr id="11" name="Freeform 3">
                <a:extLst>
                  <a:ext uri="{FF2B5EF4-FFF2-40B4-BE49-F238E27FC236}">
                    <a16:creationId xmlns:a16="http://schemas.microsoft.com/office/drawing/2014/main" id="{8B5E3D46-9F77-7885-FBE1-0F85D94AA5AD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2709333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2709333">
                    <a:moveTo>
                      <a:pt x="90311" y="0"/>
                    </a:moveTo>
                    <a:lnTo>
                      <a:pt x="722489" y="0"/>
                    </a:lnTo>
                    <a:cubicBezTo>
                      <a:pt x="746441" y="0"/>
                      <a:pt x="769412" y="9515"/>
                      <a:pt x="786348" y="26452"/>
                    </a:cubicBezTo>
                    <a:cubicBezTo>
                      <a:pt x="803285" y="43388"/>
                      <a:pt x="812800" y="66359"/>
                      <a:pt x="812800" y="90311"/>
                    </a:cubicBezTo>
                    <a:lnTo>
                      <a:pt x="812800" y="2619022"/>
                    </a:lnTo>
                    <a:cubicBezTo>
                      <a:pt x="812800" y="2642974"/>
                      <a:pt x="803285" y="2665945"/>
                      <a:pt x="786348" y="2682882"/>
                    </a:cubicBezTo>
                    <a:cubicBezTo>
                      <a:pt x="769412" y="2699818"/>
                      <a:pt x="746441" y="2709333"/>
                      <a:pt x="722489" y="2709333"/>
                    </a:cubicBezTo>
                    <a:lnTo>
                      <a:pt x="90311" y="2709333"/>
                    </a:lnTo>
                    <a:cubicBezTo>
                      <a:pt x="40434" y="2709333"/>
                      <a:pt x="0" y="2668900"/>
                      <a:pt x="0" y="2619022"/>
                    </a:cubicBezTo>
                    <a:lnTo>
                      <a:pt x="0" y="90311"/>
                    </a:lnTo>
                    <a:cubicBezTo>
                      <a:pt x="0" y="66359"/>
                      <a:pt x="9515" y="43388"/>
                      <a:pt x="26452" y="26452"/>
                    </a:cubicBezTo>
                    <a:cubicBezTo>
                      <a:pt x="43388" y="9515"/>
                      <a:pt x="66359" y="0"/>
                      <a:pt x="90311" y="0"/>
                    </a:cubicBezTo>
                    <a:close/>
                  </a:path>
                </a:pathLst>
              </a:custGeom>
              <a:solidFill>
                <a:srgbClr val="303870"/>
              </a:solidFill>
            </p:spPr>
            <p:txBody>
              <a:bodyPr/>
              <a:lstStyle/>
              <a:p>
                <a:endParaRPr lang="fr-FR" sz="1200"/>
              </a:p>
            </p:txBody>
          </p:sp>
          <p:sp>
            <p:nvSpPr>
              <p:cNvPr id="12" name="TextBox 4">
                <a:extLst>
                  <a:ext uri="{FF2B5EF4-FFF2-40B4-BE49-F238E27FC236}">
                    <a16:creationId xmlns:a16="http://schemas.microsoft.com/office/drawing/2014/main" id="{3960A0F5-68EA-F64C-A4A6-A0A03FAF0A95}"/>
                  </a:ext>
                </a:extLst>
              </p:cNvPr>
              <p:cNvSpPr txBox="1"/>
              <p:nvPr/>
            </p:nvSpPr>
            <p:spPr>
              <a:xfrm>
                <a:off x="0" y="-95250"/>
                <a:ext cx="812800" cy="2804583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2191"/>
                  </a:lnSpc>
                </a:pPr>
                <a:endParaRPr sz="120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p:grpSp>
      </p:grp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F45D92A-E0E3-A4CF-DE01-3EEF841FF780}"/>
              </a:ext>
            </a:extLst>
          </p:cNvPr>
          <p:cNvSpPr/>
          <p:nvPr/>
        </p:nvSpPr>
        <p:spPr>
          <a:xfrm rot="5400000">
            <a:off x="9696888" y="2864288"/>
            <a:ext cx="4304423" cy="68580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dirty="0">
                <a:solidFill>
                  <a:schemeClr val="bg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LÉSIONS BENIGNES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88B99B2-BAC8-81EF-95AF-44D375849A14}"/>
              </a:ext>
            </a:extLst>
          </p:cNvPr>
          <p:cNvSpPr/>
          <p:nvPr/>
        </p:nvSpPr>
        <p:spPr>
          <a:xfrm>
            <a:off x="9029699" y="1240354"/>
            <a:ext cx="2209799" cy="58419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11" indent="-228611">
              <a:buFont typeface="Arial" panose="020B0604020202020204" pitchFamily="34" charset="0"/>
              <a:buChar char="•"/>
            </a:pPr>
            <a:r>
              <a:rPr lang="fr-FR" sz="1333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Population pédiatrique</a:t>
            </a:r>
          </a:p>
          <a:p>
            <a:pPr marL="228611" indent="-228611">
              <a:buFont typeface="Arial" panose="020B0604020202020204" pitchFamily="34" charset="0"/>
              <a:buChar char="•"/>
            </a:pPr>
            <a:r>
              <a:rPr lang="fr-FR" sz="1333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VIH</a:t>
            </a:r>
            <a:endParaRPr lang="fr-FR" sz="1333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058FE5B-0322-A13F-5589-FBD82CA45191}"/>
              </a:ext>
            </a:extLst>
          </p:cNvPr>
          <p:cNvSpPr/>
          <p:nvPr/>
        </p:nvSpPr>
        <p:spPr>
          <a:xfrm>
            <a:off x="6564537" y="1240354"/>
            <a:ext cx="2057400" cy="500664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333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Hyposignal T1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297FA5C7-4673-0B6F-E423-33CA2CB8BAD7}"/>
              </a:ext>
            </a:extLst>
          </p:cNvPr>
          <p:cNvSpPr/>
          <p:nvPr/>
        </p:nvSpPr>
        <p:spPr>
          <a:xfrm>
            <a:off x="9044881" y="3285141"/>
            <a:ext cx="2229888" cy="500664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333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Hypersignal T2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88F11022-C6ED-8FD7-D6B1-8693B8079A1A}"/>
              </a:ext>
            </a:extLst>
          </p:cNvPr>
          <p:cNvSpPr/>
          <p:nvPr/>
        </p:nvSpPr>
        <p:spPr>
          <a:xfrm>
            <a:off x="5796512" y="5796907"/>
            <a:ext cx="2229888" cy="576419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333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Rehaussement après injection de PDC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4E0D8112-BCFE-BB7D-7EBA-E4ACDA814001}"/>
              </a:ext>
            </a:extLst>
          </p:cNvPr>
          <p:cNvSpPr/>
          <p:nvPr/>
        </p:nvSpPr>
        <p:spPr>
          <a:xfrm>
            <a:off x="261043" y="2726941"/>
            <a:ext cx="2446432" cy="169099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11" indent="-228611">
              <a:buFont typeface="Arial" panose="020B0604020202020204" pitchFamily="34" charset="0"/>
              <a:buChar char="•"/>
            </a:pPr>
            <a:r>
              <a:rPr lang="fr-FR" sz="1333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Epaississement symétrique</a:t>
            </a:r>
          </a:p>
          <a:p>
            <a:pPr marL="228611" indent="-228611">
              <a:buFont typeface="Arial" panose="020B0604020202020204" pitchFamily="34" charset="0"/>
              <a:buChar char="•"/>
            </a:pPr>
            <a:r>
              <a:rPr lang="fr-FR" sz="1333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Pas d’invasion des structures adjacentes</a:t>
            </a:r>
            <a:endParaRPr lang="fr-FR" sz="1333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15CA9D2-73FE-D110-715F-AEE1888A12D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2" t="14465" r="61147" b="49117"/>
          <a:stretch>
            <a:fillRect/>
          </a:stretch>
        </p:blipFill>
        <p:spPr>
          <a:xfrm>
            <a:off x="8934281" y="4406388"/>
            <a:ext cx="2438567" cy="1816613"/>
          </a:xfrm>
          <a:prstGeom prst="rect">
            <a:avLst/>
          </a:prstGeom>
        </p:spPr>
      </p:pic>
      <p:cxnSp>
        <p:nvCxnSpPr>
          <p:cNvPr id="22" name="Connector: Curved 21">
            <a:extLst>
              <a:ext uri="{FF2B5EF4-FFF2-40B4-BE49-F238E27FC236}">
                <a16:creationId xmlns:a16="http://schemas.microsoft.com/office/drawing/2014/main" id="{AA841E58-29BC-2419-8A39-2340E9EB664A}"/>
              </a:ext>
            </a:extLst>
          </p:cNvPr>
          <p:cNvCxnSpPr>
            <a:cxnSpLocks/>
          </p:cNvCxnSpPr>
          <p:nvPr/>
        </p:nvCxnSpPr>
        <p:spPr>
          <a:xfrm flipV="1">
            <a:off x="8026400" y="5481689"/>
            <a:ext cx="1675049" cy="576419"/>
          </a:xfrm>
          <a:prstGeom prst="curvedConnector3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4">
            <a:extLst>
              <a:ext uri="{FF2B5EF4-FFF2-40B4-BE49-F238E27FC236}">
                <a16:creationId xmlns:a16="http://schemas.microsoft.com/office/drawing/2014/main" id="{567AA97C-36A4-1F58-BAF7-2510B4999E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26" t="15377" r="61536" b="45142"/>
          <a:stretch>
            <a:fillRect/>
          </a:stretch>
        </p:blipFill>
        <p:spPr>
          <a:xfrm>
            <a:off x="5524829" y="3223236"/>
            <a:ext cx="2755576" cy="232654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1FC08AB0-5D8A-680D-6EFB-E52DD6FF0A1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92" t="14511" r="6979" b="42450"/>
          <a:stretch>
            <a:fillRect/>
          </a:stretch>
        </p:blipFill>
        <p:spPr>
          <a:xfrm>
            <a:off x="220006" y="43038"/>
            <a:ext cx="2280989" cy="2282954"/>
          </a:xfrm>
          <a:prstGeom prst="rect">
            <a:avLst/>
          </a:prstGeom>
        </p:spPr>
      </p:pic>
      <p:cxnSp>
        <p:nvCxnSpPr>
          <p:cNvPr id="20" name="Connector: Curved 19">
            <a:extLst>
              <a:ext uri="{FF2B5EF4-FFF2-40B4-BE49-F238E27FC236}">
                <a16:creationId xmlns:a16="http://schemas.microsoft.com/office/drawing/2014/main" id="{74B2C687-AE11-490B-5FED-1AD5925DD80B}"/>
              </a:ext>
            </a:extLst>
          </p:cNvPr>
          <p:cNvCxnSpPr>
            <a:cxnSpLocks/>
            <a:stCxn id="19" idx="1"/>
          </p:cNvCxnSpPr>
          <p:nvPr/>
        </p:nvCxnSpPr>
        <p:spPr>
          <a:xfrm rot="10800000" flipV="1">
            <a:off x="7156472" y="3535473"/>
            <a:ext cx="1888410" cy="996535"/>
          </a:xfrm>
          <a:prstGeom prst="curvedConnector3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>
            <a:extLst>
              <a:ext uri="{FF2B5EF4-FFF2-40B4-BE49-F238E27FC236}">
                <a16:creationId xmlns:a16="http://schemas.microsoft.com/office/drawing/2014/main" id="{80D05A07-5D39-A243-EDBC-7A313F722C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62" t="63380" r="69642"/>
          <a:stretch>
            <a:fillRect/>
          </a:stretch>
        </p:blipFill>
        <p:spPr>
          <a:xfrm>
            <a:off x="3150355" y="1283236"/>
            <a:ext cx="2255045" cy="2502569"/>
          </a:xfrm>
          <a:prstGeom prst="rect">
            <a:avLst/>
          </a:prstGeom>
        </p:spPr>
      </p:pic>
      <p:cxnSp>
        <p:nvCxnSpPr>
          <p:cNvPr id="14" name="Connector: Curved 13">
            <a:extLst>
              <a:ext uri="{FF2B5EF4-FFF2-40B4-BE49-F238E27FC236}">
                <a16:creationId xmlns:a16="http://schemas.microsoft.com/office/drawing/2014/main" id="{9C97C2E6-9285-7017-9438-85E2BA257A60}"/>
              </a:ext>
            </a:extLst>
          </p:cNvPr>
          <p:cNvCxnSpPr>
            <a:cxnSpLocks/>
          </p:cNvCxnSpPr>
          <p:nvPr/>
        </p:nvCxnSpPr>
        <p:spPr>
          <a:xfrm rot="10800000" flipV="1">
            <a:off x="4453772" y="1490685"/>
            <a:ext cx="2108249" cy="488254"/>
          </a:xfrm>
          <a:prstGeom prst="curvedConnector3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900D5AD-395F-6305-6159-D9037C450DA3}"/>
              </a:ext>
            </a:extLst>
          </p:cNvPr>
          <p:cNvSpPr/>
          <p:nvPr/>
        </p:nvSpPr>
        <p:spPr>
          <a:xfrm>
            <a:off x="3338827" y="6085116"/>
            <a:ext cx="2229888" cy="576419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333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Aspet strié+++</a:t>
            </a:r>
          </a:p>
        </p:txBody>
      </p:sp>
      <p:cxnSp>
        <p:nvCxnSpPr>
          <p:cNvPr id="15" name="Connector: Curved 14">
            <a:extLst>
              <a:ext uri="{FF2B5EF4-FFF2-40B4-BE49-F238E27FC236}">
                <a16:creationId xmlns:a16="http://schemas.microsoft.com/office/drawing/2014/main" id="{D1C374BE-38BB-78D7-EB16-10DDC45AA2AF}"/>
              </a:ext>
            </a:extLst>
          </p:cNvPr>
          <p:cNvCxnSpPr>
            <a:cxnSpLocks/>
            <a:stCxn id="7" idx="0"/>
          </p:cNvCxnSpPr>
          <p:nvPr/>
        </p:nvCxnSpPr>
        <p:spPr>
          <a:xfrm rot="5400000" flipH="1" flipV="1">
            <a:off x="4992959" y="5281562"/>
            <a:ext cx="264367" cy="1342740"/>
          </a:xfrm>
          <a:prstGeom prst="curvedConnector2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>
            <a:extLst>
              <a:ext uri="{FF2B5EF4-FFF2-40B4-BE49-F238E27FC236}">
                <a16:creationId xmlns:a16="http://schemas.microsoft.com/office/drawing/2014/main" id="{56E3EA7C-BEA4-41B3-577E-EA174A31C46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45" t="15261" r="32084" b="48119"/>
          <a:stretch>
            <a:fillRect/>
          </a:stretch>
        </p:blipFill>
        <p:spPr>
          <a:xfrm>
            <a:off x="101313" y="4659034"/>
            <a:ext cx="2699532" cy="1919223"/>
          </a:xfrm>
          <a:prstGeom prst="rect">
            <a:avLst/>
          </a:prstGeom>
        </p:spPr>
      </p:pic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A3A412FF-B8AC-3D6F-007C-D1C251F6340E}"/>
              </a:ext>
            </a:extLst>
          </p:cNvPr>
          <p:cNvSpPr/>
          <p:nvPr/>
        </p:nvSpPr>
        <p:spPr>
          <a:xfrm>
            <a:off x="3124529" y="4205216"/>
            <a:ext cx="2057400" cy="500664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333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Adénopathie cervicale ++</a:t>
            </a:r>
          </a:p>
        </p:txBody>
      </p:sp>
      <p:cxnSp>
        <p:nvCxnSpPr>
          <p:cNvPr id="31" name="Connector: Curved 30">
            <a:extLst>
              <a:ext uri="{FF2B5EF4-FFF2-40B4-BE49-F238E27FC236}">
                <a16:creationId xmlns:a16="http://schemas.microsoft.com/office/drawing/2014/main" id="{EEF02526-3F85-1ECA-3F7E-DADC60EEE8F0}"/>
              </a:ext>
            </a:extLst>
          </p:cNvPr>
          <p:cNvCxnSpPr>
            <a:cxnSpLocks/>
          </p:cNvCxnSpPr>
          <p:nvPr/>
        </p:nvCxnSpPr>
        <p:spPr>
          <a:xfrm rot="10800000" flipV="1">
            <a:off x="844833" y="4455546"/>
            <a:ext cx="2277181" cy="1548487"/>
          </a:xfrm>
          <a:prstGeom prst="curvedConnector3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6503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51164F-9F65-7A06-85D2-2DAB7837B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22A28E39-FC49-3636-C98E-B62D918C4445}"/>
              </a:ext>
            </a:extLst>
          </p:cNvPr>
          <p:cNvGrpSpPr/>
          <p:nvPr/>
        </p:nvGrpSpPr>
        <p:grpSpPr>
          <a:xfrm>
            <a:off x="-709817" y="0"/>
            <a:ext cx="14273417" cy="6858000"/>
            <a:chOff x="-1064725" y="0"/>
            <a:chExt cx="21410125" cy="10287000"/>
          </a:xfrm>
        </p:grpSpPr>
        <p:sp>
          <p:nvSpPr>
            <p:cNvPr id="2" name="Freeform 2">
              <a:extLst>
                <a:ext uri="{FF2B5EF4-FFF2-40B4-BE49-F238E27FC236}">
                  <a16:creationId xmlns:a16="http://schemas.microsoft.com/office/drawing/2014/main" id="{676D1FE4-F61E-FB81-56E1-6BD3E7792EE8}"/>
                </a:ext>
              </a:extLst>
            </p:cNvPr>
            <p:cNvSpPr/>
            <p:nvPr/>
          </p:nvSpPr>
          <p:spPr>
            <a:xfrm>
              <a:off x="0" y="0"/>
              <a:ext cx="18288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38888" b="-38888"/>
              </a:stretch>
            </a:blipFill>
          </p:spPr>
          <p:txBody>
            <a:bodyPr/>
            <a:lstStyle/>
            <a:p>
              <a:endParaRPr lang="fr-FR" sz="1200"/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7683EA52-BABD-525B-EED7-0C9A5660DD6D}"/>
                </a:ext>
              </a:extLst>
            </p:cNvPr>
            <p:cNvSpPr/>
            <p:nvPr/>
          </p:nvSpPr>
          <p:spPr>
            <a:xfrm>
              <a:off x="9448800" y="0"/>
              <a:ext cx="8039100" cy="876295"/>
            </a:xfrm>
            <a:prstGeom prst="roundRect">
              <a:avLst/>
            </a:prstGeom>
            <a:solidFill>
              <a:srgbClr val="30387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133" b="1" dirty="0" err="1">
                  <a:latin typeface="Cambria" panose="02040503050406030204" pitchFamily="18" charset="0"/>
                  <a:ea typeface="Cambria" panose="02040503050406030204" pitchFamily="18" charset="0"/>
                </a:rPr>
                <a:t>Fibrolipome</a:t>
              </a:r>
              <a:r>
                <a:rPr lang="fr-FR" sz="2133" b="1" dirty="0">
                  <a:latin typeface="Cambria" panose="02040503050406030204" pitchFamily="18" charset="0"/>
                  <a:ea typeface="Cambria" panose="02040503050406030204" pitchFamily="18" charset="0"/>
                </a:rPr>
                <a:t> de la trompe d'Eustache</a:t>
              </a:r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6448C66F-AD50-EBD5-95B4-C96EB21DED94}"/>
                </a:ext>
              </a:extLst>
            </p:cNvPr>
            <p:cNvSpPr/>
            <p:nvPr/>
          </p:nvSpPr>
          <p:spPr>
            <a:xfrm>
              <a:off x="-1064725" y="325164"/>
              <a:ext cx="3291113" cy="1202752"/>
            </a:xfrm>
            <a:custGeom>
              <a:avLst/>
              <a:gdLst/>
              <a:ahLst/>
              <a:cxnLst/>
              <a:rect l="l" t="t" r="r" b="b"/>
              <a:pathLst>
                <a:path w="3291113" h="1202752">
                  <a:moveTo>
                    <a:pt x="0" y="0"/>
                  </a:moveTo>
                  <a:lnTo>
                    <a:pt x="3291112" y="0"/>
                  </a:lnTo>
                  <a:lnTo>
                    <a:pt x="3291112" y="1202752"/>
                  </a:lnTo>
                  <a:lnTo>
                    <a:pt x="0" y="12027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 sz="1200"/>
            </a:p>
          </p:txBody>
        </p:sp>
        <p:grpSp>
          <p:nvGrpSpPr>
            <p:cNvPr id="10" name="Group 2">
              <a:extLst>
                <a:ext uri="{FF2B5EF4-FFF2-40B4-BE49-F238E27FC236}">
                  <a16:creationId xmlns:a16="http://schemas.microsoft.com/office/drawing/2014/main" id="{D1EC5D3E-C633-590C-7802-587986734FF9}"/>
                </a:ext>
              </a:extLst>
            </p:cNvPr>
            <p:cNvGrpSpPr/>
            <p:nvPr/>
          </p:nvGrpSpPr>
          <p:grpSpPr>
            <a:xfrm>
              <a:off x="17259300" y="0"/>
              <a:ext cx="3086100" cy="10287000"/>
              <a:chOff x="0" y="0"/>
              <a:chExt cx="812800" cy="2709333"/>
            </a:xfrm>
          </p:grpSpPr>
          <p:sp>
            <p:nvSpPr>
              <p:cNvPr id="11" name="Freeform 3">
                <a:extLst>
                  <a:ext uri="{FF2B5EF4-FFF2-40B4-BE49-F238E27FC236}">
                    <a16:creationId xmlns:a16="http://schemas.microsoft.com/office/drawing/2014/main" id="{AF64BC3F-5692-F712-F1E0-D5CAA03B4BBE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2709333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2709333">
                    <a:moveTo>
                      <a:pt x="90311" y="0"/>
                    </a:moveTo>
                    <a:lnTo>
                      <a:pt x="722489" y="0"/>
                    </a:lnTo>
                    <a:cubicBezTo>
                      <a:pt x="746441" y="0"/>
                      <a:pt x="769412" y="9515"/>
                      <a:pt x="786348" y="26452"/>
                    </a:cubicBezTo>
                    <a:cubicBezTo>
                      <a:pt x="803285" y="43388"/>
                      <a:pt x="812800" y="66359"/>
                      <a:pt x="812800" y="90311"/>
                    </a:cubicBezTo>
                    <a:lnTo>
                      <a:pt x="812800" y="2619022"/>
                    </a:lnTo>
                    <a:cubicBezTo>
                      <a:pt x="812800" y="2642974"/>
                      <a:pt x="803285" y="2665945"/>
                      <a:pt x="786348" y="2682882"/>
                    </a:cubicBezTo>
                    <a:cubicBezTo>
                      <a:pt x="769412" y="2699818"/>
                      <a:pt x="746441" y="2709333"/>
                      <a:pt x="722489" y="2709333"/>
                    </a:cubicBezTo>
                    <a:lnTo>
                      <a:pt x="90311" y="2709333"/>
                    </a:lnTo>
                    <a:cubicBezTo>
                      <a:pt x="40434" y="2709333"/>
                      <a:pt x="0" y="2668900"/>
                      <a:pt x="0" y="2619022"/>
                    </a:cubicBezTo>
                    <a:lnTo>
                      <a:pt x="0" y="90311"/>
                    </a:lnTo>
                    <a:cubicBezTo>
                      <a:pt x="0" y="66359"/>
                      <a:pt x="9515" y="43388"/>
                      <a:pt x="26452" y="26452"/>
                    </a:cubicBezTo>
                    <a:cubicBezTo>
                      <a:pt x="43388" y="9515"/>
                      <a:pt x="66359" y="0"/>
                      <a:pt x="90311" y="0"/>
                    </a:cubicBezTo>
                    <a:close/>
                  </a:path>
                </a:pathLst>
              </a:custGeom>
              <a:solidFill>
                <a:srgbClr val="303870"/>
              </a:solidFill>
            </p:spPr>
            <p:txBody>
              <a:bodyPr/>
              <a:lstStyle/>
              <a:p>
                <a:endParaRPr lang="fr-FR" sz="1200"/>
              </a:p>
            </p:txBody>
          </p:sp>
          <p:sp>
            <p:nvSpPr>
              <p:cNvPr id="12" name="TextBox 4">
                <a:extLst>
                  <a:ext uri="{FF2B5EF4-FFF2-40B4-BE49-F238E27FC236}">
                    <a16:creationId xmlns:a16="http://schemas.microsoft.com/office/drawing/2014/main" id="{ED293B76-50EF-0833-90A3-FC5C8AEC75CE}"/>
                  </a:ext>
                </a:extLst>
              </p:cNvPr>
              <p:cNvSpPr txBox="1"/>
              <p:nvPr/>
            </p:nvSpPr>
            <p:spPr>
              <a:xfrm>
                <a:off x="0" y="-95250"/>
                <a:ext cx="812800" cy="2804583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2191"/>
                  </a:lnSpc>
                </a:pPr>
                <a:endParaRPr sz="120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p:grpSp>
      </p:grp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9984B11-BC2B-86C1-D2C2-5216DF421B35}"/>
              </a:ext>
            </a:extLst>
          </p:cNvPr>
          <p:cNvSpPr/>
          <p:nvPr/>
        </p:nvSpPr>
        <p:spPr>
          <a:xfrm rot="5400000">
            <a:off x="9696888" y="2864288"/>
            <a:ext cx="4304423" cy="68580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dirty="0">
                <a:solidFill>
                  <a:schemeClr val="bg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LÉSIONS BENIGNES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4343908-0B88-0511-4D86-82AA20D57D3C}"/>
              </a:ext>
            </a:extLst>
          </p:cNvPr>
          <p:cNvSpPr/>
          <p:nvPr/>
        </p:nvSpPr>
        <p:spPr>
          <a:xfrm>
            <a:off x="9029699" y="834528"/>
            <a:ext cx="2209799" cy="99002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28611" indent="-228611">
              <a:buFont typeface="Arial" panose="020B0604020202020204" pitchFamily="34" charset="0"/>
              <a:buChar char="•"/>
            </a:pPr>
            <a:r>
              <a:rPr lang="fr-FR" sz="1333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Tumeur bénigne</a:t>
            </a:r>
          </a:p>
          <a:p>
            <a:pPr marL="228611" indent="-228611">
              <a:buFont typeface="Arial" panose="020B0604020202020204" pitchFamily="34" charset="0"/>
              <a:buChar char="•"/>
            </a:pPr>
            <a:r>
              <a:rPr lang="fr-FR" sz="1333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Croissance lente</a:t>
            </a:r>
          </a:p>
          <a:p>
            <a:pPr marL="228611" indent="-228611">
              <a:buFont typeface="Arial" panose="020B0604020202020204" pitchFamily="34" charset="0"/>
              <a:buChar char="•"/>
            </a:pPr>
            <a:r>
              <a:rPr lang="fr-FR" sz="1333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Composante fibreuse+ graisseuse</a:t>
            </a:r>
          </a:p>
          <a:p>
            <a:pPr marL="228611" indent="-228611">
              <a:buFont typeface="Arial" panose="020B0604020202020204" pitchFamily="34" charset="0"/>
              <a:buChar char="•"/>
            </a:pPr>
            <a:endParaRPr lang="fr-FR" sz="1333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74AAA9B-586B-7B8A-6E3C-CD34BA535ED6}"/>
              </a:ext>
            </a:extLst>
          </p:cNvPr>
          <p:cNvSpPr/>
          <p:nvPr/>
        </p:nvSpPr>
        <p:spPr>
          <a:xfrm>
            <a:off x="4522447" y="893912"/>
            <a:ext cx="2057400" cy="500664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11" indent="-228611">
              <a:buFont typeface="Arial" panose="020B0604020202020204" pitchFamily="34" charset="0"/>
              <a:buChar char="•"/>
            </a:pPr>
            <a:r>
              <a:rPr lang="fr-FR" sz="1333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Hypersignal T1</a:t>
            </a:r>
          </a:p>
          <a:p>
            <a:pPr marL="228611" indent="-228611">
              <a:buFont typeface="Arial" panose="020B0604020202020204" pitchFamily="34" charset="0"/>
              <a:buChar char="•"/>
            </a:pPr>
            <a:r>
              <a:rPr lang="fr-FR" sz="1333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Iso/hyposignal T1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B466B50-B288-AC7B-4C7C-547587C758E1}"/>
              </a:ext>
            </a:extLst>
          </p:cNvPr>
          <p:cNvSpPr/>
          <p:nvPr/>
        </p:nvSpPr>
        <p:spPr>
          <a:xfrm>
            <a:off x="9257837" y="2413349"/>
            <a:ext cx="2229888" cy="500664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11" indent="-228611">
              <a:buFont typeface="Arial" panose="020B0604020202020204" pitchFamily="34" charset="0"/>
              <a:buChar char="•"/>
            </a:pPr>
            <a:r>
              <a:rPr lang="fr-FR" sz="1333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Hypersignal T2</a:t>
            </a:r>
          </a:p>
          <a:p>
            <a:pPr marL="228611" indent="-228611">
              <a:buFont typeface="Arial" panose="020B0604020202020204" pitchFamily="34" charset="0"/>
              <a:buChar char="•"/>
            </a:pPr>
            <a:r>
              <a:rPr lang="fr-FR" sz="1333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Iso/hyposignal T2</a:t>
            </a:r>
          </a:p>
        </p:txBody>
      </p:sp>
      <p:cxnSp>
        <p:nvCxnSpPr>
          <p:cNvPr id="20" name="Connector: Curved 19">
            <a:extLst>
              <a:ext uri="{FF2B5EF4-FFF2-40B4-BE49-F238E27FC236}">
                <a16:creationId xmlns:a16="http://schemas.microsoft.com/office/drawing/2014/main" id="{D33A8165-2DCC-F2B9-4361-526D539E1C64}"/>
              </a:ext>
            </a:extLst>
          </p:cNvPr>
          <p:cNvCxnSpPr>
            <a:cxnSpLocks/>
            <a:stCxn id="19" idx="1"/>
          </p:cNvCxnSpPr>
          <p:nvPr/>
        </p:nvCxnSpPr>
        <p:spPr>
          <a:xfrm rot="10800000" flipV="1">
            <a:off x="7369428" y="2663681"/>
            <a:ext cx="1888410" cy="996535"/>
          </a:xfrm>
          <a:prstGeom prst="curvedConnector3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63C9DD7C-79E9-E4AE-1E85-74A8C0718E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14" t="59738" r="60756"/>
          <a:stretch>
            <a:fillRect/>
          </a:stretch>
        </p:blipFill>
        <p:spPr>
          <a:xfrm>
            <a:off x="8399547" y="4431337"/>
            <a:ext cx="3032107" cy="244381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0176D24-7B53-D5ED-B314-0CD4567E4F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80" t="13433" r="61574" b="42701"/>
          <a:stretch>
            <a:fillRect/>
          </a:stretch>
        </p:blipFill>
        <p:spPr>
          <a:xfrm>
            <a:off x="448618" y="3654"/>
            <a:ext cx="2589088" cy="240969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0FD9055-F7ED-64D5-494B-BC8F86108A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40" t="15419" r="33934" b="42134"/>
          <a:stretch>
            <a:fillRect/>
          </a:stretch>
        </p:blipFill>
        <p:spPr>
          <a:xfrm>
            <a:off x="5313352" y="2481383"/>
            <a:ext cx="2844921" cy="244381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552CE0C-9D42-B4BD-EA6F-92B8A49F5F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92" t="15419" r="6281" b="42134"/>
          <a:stretch>
            <a:fillRect/>
          </a:stretch>
        </p:blipFill>
        <p:spPr>
          <a:xfrm>
            <a:off x="2325378" y="2481383"/>
            <a:ext cx="2844921" cy="2443812"/>
          </a:xfrm>
          <a:prstGeom prst="rect">
            <a:avLst/>
          </a:prstGeom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452D3D00-EDA4-B963-C828-7DD7DBDBA0A9}"/>
              </a:ext>
            </a:extLst>
          </p:cNvPr>
          <p:cNvSpPr/>
          <p:nvPr/>
        </p:nvSpPr>
        <p:spPr>
          <a:xfrm>
            <a:off x="5320967" y="5951931"/>
            <a:ext cx="2229888" cy="576419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333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Discret rehaussement</a:t>
            </a:r>
          </a:p>
          <a:p>
            <a:pPr algn="ctr"/>
            <a:r>
              <a:rPr lang="fr-FR" sz="1333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(composante fibreuse</a:t>
            </a:r>
          </a:p>
        </p:txBody>
      </p:sp>
      <p:cxnSp>
        <p:nvCxnSpPr>
          <p:cNvPr id="22" name="Connector: Curved 21">
            <a:extLst>
              <a:ext uri="{FF2B5EF4-FFF2-40B4-BE49-F238E27FC236}">
                <a16:creationId xmlns:a16="http://schemas.microsoft.com/office/drawing/2014/main" id="{E138FF0C-07D9-DC64-27A0-4D4CDA9F7290}"/>
              </a:ext>
            </a:extLst>
          </p:cNvPr>
          <p:cNvCxnSpPr>
            <a:cxnSpLocks/>
          </p:cNvCxnSpPr>
          <p:nvPr/>
        </p:nvCxnSpPr>
        <p:spPr>
          <a:xfrm flipV="1">
            <a:off x="7560092" y="5646577"/>
            <a:ext cx="1997733" cy="625282"/>
          </a:xfrm>
          <a:prstGeom prst="curvedConnector3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or: Curved 13">
            <a:extLst>
              <a:ext uri="{FF2B5EF4-FFF2-40B4-BE49-F238E27FC236}">
                <a16:creationId xmlns:a16="http://schemas.microsoft.com/office/drawing/2014/main" id="{CDFD00BD-37A1-F979-2DF1-B78A31759614}"/>
              </a:ext>
            </a:extLst>
          </p:cNvPr>
          <p:cNvCxnSpPr>
            <a:cxnSpLocks/>
          </p:cNvCxnSpPr>
          <p:nvPr/>
        </p:nvCxnSpPr>
        <p:spPr>
          <a:xfrm rot="10800000" flipV="1">
            <a:off x="2061143" y="1116748"/>
            <a:ext cx="2461304" cy="277828"/>
          </a:xfrm>
          <a:prstGeom prst="curvedConnector3">
            <a:avLst>
              <a:gd name="adj1" fmla="val 50000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9556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1C5AD6-64CE-2C92-5D8B-AE5C929BA4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6F2DB77-2044-9691-D6FC-20C51F5F3310}"/>
              </a:ext>
            </a:extLst>
          </p:cNvPr>
          <p:cNvGrpSpPr/>
          <p:nvPr/>
        </p:nvGrpSpPr>
        <p:grpSpPr>
          <a:xfrm>
            <a:off x="-709817" y="0"/>
            <a:ext cx="14273417" cy="6858000"/>
            <a:chOff x="-1064725" y="0"/>
            <a:chExt cx="21410125" cy="10287000"/>
          </a:xfrm>
        </p:grpSpPr>
        <p:sp>
          <p:nvSpPr>
            <p:cNvPr id="2" name="Freeform 2">
              <a:extLst>
                <a:ext uri="{FF2B5EF4-FFF2-40B4-BE49-F238E27FC236}">
                  <a16:creationId xmlns:a16="http://schemas.microsoft.com/office/drawing/2014/main" id="{FE7F15AA-E042-5012-2E8E-DBD03A943A63}"/>
                </a:ext>
              </a:extLst>
            </p:cNvPr>
            <p:cNvSpPr/>
            <p:nvPr/>
          </p:nvSpPr>
          <p:spPr>
            <a:xfrm>
              <a:off x="0" y="0"/>
              <a:ext cx="18288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38888" b="-38888"/>
              </a:stretch>
            </a:blipFill>
          </p:spPr>
          <p:txBody>
            <a:bodyPr/>
            <a:lstStyle/>
            <a:p>
              <a:endParaRPr lang="fr-FR" sz="1200"/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01607AE4-D557-0DC6-0692-5654082B1016}"/>
                </a:ext>
              </a:extLst>
            </p:cNvPr>
            <p:cNvSpPr/>
            <p:nvPr/>
          </p:nvSpPr>
          <p:spPr>
            <a:xfrm>
              <a:off x="9448800" y="0"/>
              <a:ext cx="8039100" cy="876295"/>
            </a:xfrm>
            <a:prstGeom prst="roundRect">
              <a:avLst/>
            </a:prstGeom>
            <a:solidFill>
              <a:srgbClr val="30387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133" b="1" dirty="0">
                  <a:latin typeface="Cambria" panose="02040503050406030204" pitchFamily="18" charset="0"/>
                  <a:ea typeface="Cambria" panose="02040503050406030204" pitchFamily="18" charset="0"/>
                </a:rPr>
                <a:t>UCNT du cavum</a:t>
              </a:r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CAC4274D-95F8-6873-1FF6-4E9136717F32}"/>
                </a:ext>
              </a:extLst>
            </p:cNvPr>
            <p:cNvSpPr/>
            <p:nvPr/>
          </p:nvSpPr>
          <p:spPr>
            <a:xfrm>
              <a:off x="-1064725" y="325164"/>
              <a:ext cx="3291113" cy="1202752"/>
            </a:xfrm>
            <a:custGeom>
              <a:avLst/>
              <a:gdLst/>
              <a:ahLst/>
              <a:cxnLst/>
              <a:rect l="l" t="t" r="r" b="b"/>
              <a:pathLst>
                <a:path w="3291113" h="1202752">
                  <a:moveTo>
                    <a:pt x="0" y="0"/>
                  </a:moveTo>
                  <a:lnTo>
                    <a:pt x="3291112" y="0"/>
                  </a:lnTo>
                  <a:lnTo>
                    <a:pt x="3291112" y="1202752"/>
                  </a:lnTo>
                  <a:lnTo>
                    <a:pt x="0" y="12027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 sz="1200"/>
            </a:p>
          </p:txBody>
        </p:sp>
        <p:grpSp>
          <p:nvGrpSpPr>
            <p:cNvPr id="10" name="Group 2">
              <a:extLst>
                <a:ext uri="{FF2B5EF4-FFF2-40B4-BE49-F238E27FC236}">
                  <a16:creationId xmlns:a16="http://schemas.microsoft.com/office/drawing/2014/main" id="{D731095A-44C8-CB80-8121-AA25926FAC53}"/>
                </a:ext>
              </a:extLst>
            </p:cNvPr>
            <p:cNvGrpSpPr/>
            <p:nvPr/>
          </p:nvGrpSpPr>
          <p:grpSpPr>
            <a:xfrm>
              <a:off x="17259300" y="0"/>
              <a:ext cx="3086100" cy="10287000"/>
              <a:chOff x="0" y="0"/>
              <a:chExt cx="812800" cy="2709333"/>
            </a:xfrm>
          </p:grpSpPr>
          <p:sp>
            <p:nvSpPr>
              <p:cNvPr id="11" name="Freeform 3">
                <a:extLst>
                  <a:ext uri="{FF2B5EF4-FFF2-40B4-BE49-F238E27FC236}">
                    <a16:creationId xmlns:a16="http://schemas.microsoft.com/office/drawing/2014/main" id="{DD52FDC5-51E5-4E2D-E9F2-B624CCC99B1C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2709333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2709333">
                    <a:moveTo>
                      <a:pt x="90311" y="0"/>
                    </a:moveTo>
                    <a:lnTo>
                      <a:pt x="722489" y="0"/>
                    </a:lnTo>
                    <a:cubicBezTo>
                      <a:pt x="746441" y="0"/>
                      <a:pt x="769412" y="9515"/>
                      <a:pt x="786348" y="26452"/>
                    </a:cubicBezTo>
                    <a:cubicBezTo>
                      <a:pt x="803285" y="43388"/>
                      <a:pt x="812800" y="66359"/>
                      <a:pt x="812800" y="90311"/>
                    </a:cubicBezTo>
                    <a:lnTo>
                      <a:pt x="812800" y="2619022"/>
                    </a:lnTo>
                    <a:cubicBezTo>
                      <a:pt x="812800" y="2642974"/>
                      <a:pt x="803285" y="2665945"/>
                      <a:pt x="786348" y="2682882"/>
                    </a:cubicBezTo>
                    <a:cubicBezTo>
                      <a:pt x="769412" y="2699818"/>
                      <a:pt x="746441" y="2709333"/>
                      <a:pt x="722489" y="2709333"/>
                    </a:cubicBezTo>
                    <a:lnTo>
                      <a:pt x="90311" y="2709333"/>
                    </a:lnTo>
                    <a:cubicBezTo>
                      <a:pt x="40434" y="2709333"/>
                      <a:pt x="0" y="2668900"/>
                      <a:pt x="0" y="2619022"/>
                    </a:cubicBezTo>
                    <a:lnTo>
                      <a:pt x="0" y="90311"/>
                    </a:lnTo>
                    <a:cubicBezTo>
                      <a:pt x="0" y="66359"/>
                      <a:pt x="9515" y="43388"/>
                      <a:pt x="26452" y="26452"/>
                    </a:cubicBezTo>
                    <a:cubicBezTo>
                      <a:pt x="43388" y="9515"/>
                      <a:pt x="66359" y="0"/>
                      <a:pt x="90311" y="0"/>
                    </a:cubicBezTo>
                    <a:close/>
                  </a:path>
                </a:pathLst>
              </a:custGeom>
              <a:solidFill>
                <a:srgbClr val="303870"/>
              </a:solidFill>
            </p:spPr>
            <p:txBody>
              <a:bodyPr/>
              <a:lstStyle/>
              <a:p>
                <a:endParaRPr lang="fr-FR" sz="1200"/>
              </a:p>
            </p:txBody>
          </p:sp>
          <p:sp>
            <p:nvSpPr>
              <p:cNvPr id="12" name="TextBox 4">
                <a:extLst>
                  <a:ext uri="{FF2B5EF4-FFF2-40B4-BE49-F238E27FC236}">
                    <a16:creationId xmlns:a16="http://schemas.microsoft.com/office/drawing/2014/main" id="{B87E7371-B3CA-5571-F182-F5EA430BDC61}"/>
                  </a:ext>
                </a:extLst>
              </p:cNvPr>
              <p:cNvSpPr txBox="1"/>
              <p:nvPr/>
            </p:nvSpPr>
            <p:spPr>
              <a:xfrm>
                <a:off x="0" y="-95250"/>
                <a:ext cx="812800" cy="2804583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2191"/>
                  </a:lnSpc>
                </a:pPr>
                <a:endParaRPr sz="120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p:grpSp>
      </p:grp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AF03883-A5D1-77D3-5719-1595687A9823}"/>
              </a:ext>
            </a:extLst>
          </p:cNvPr>
          <p:cNvSpPr/>
          <p:nvPr/>
        </p:nvSpPr>
        <p:spPr>
          <a:xfrm rot="5400000">
            <a:off x="9696888" y="2864288"/>
            <a:ext cx="4304423" cy="68580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dirty="0">
                <a:solidFill>
                  <a:schemeClr val="bg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LÉSIONS MALIGNES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DD8B2F0-390F-491A-F4FA-EA5F8BA1001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12" t="16479" r="26155" b="43368"/>
          <a:stretch>
            <a:fillRect/>
          </a:stretch>
        </p:blipFill>
        <p:spPr>
          <a:xfrm>
            <a:off x="280719" y="216776"/>
            <a:ext cx="1883447" cy="1812925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87DC935C-50F8-9786-00D8-978340682642}"/>
              </a:ext>
            </a:extLst>
          </p:cNvPr>
          <p:cNvSpPr/>
          <p:nvPr/>
        </p:nvSpPr>
        <p:spPr>
          <a:xfrm>
            <a:off x="2247907" y="126042"/>
            <a:ext cx="3035293" cy="500664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accent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T1</a:t>
            </a:r>
          </a:p>
          <a:p>
            <a:pPr algn="ctr"/>
            <a:r>
              <a:rPr lang="fr-FR" sz="12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tumeur confinée au nasopharynx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1C0B8C2-A224-433B-5D01-1C60ED8C1E8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67" t="17514" r="26478" b="41454"/>
          <a:stretch>
            <a:fillRect/>
          </a:stretch>
        </p:blipFill>
        <p:spPr>
          <a:xfrm>
            <a:off x="4704731" y="2446673"/>
            <a:ext cx="1941889" cy="191236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64CE2E7-4CEC-7B42-6ECC-A886277BBBA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03" t="17049" r="67929" b="41999"/>
          <a:stretch>
            <a:fillRect/>
          </a:stretch>
        </p:blipFill>
        <p:spPr>
          <a:xfrm>
            <a:off x="2477873" y="1231025"/>
            <a:ext cx="1888499" cy="191236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FEB9F0E-BD50-C74B-F61C-605D6E24FE0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12" t="59695" r="26155"/>
          <a:stretch>
            <a:fillRect/>
          </a:stretch>
        </p:blipFill>
        <p:spPr>
          <a:xfrm>
            <a:off x="280719" y="2118518"/>
            <a:ext cx="1883447" cy="1819787"/>
          </a:xfrm>
          <a:prstGeom prst="rect">
            <a:avLst/>
          </a:prstGeom>
        </p:spPr>
      </p:pic>
      <p:cxnSp>
        <p:nvCxnSpPr>
          <p:cNvPr id="24" name="Connector: Curved 23">
            <a:extLst>
              <a:ext uri="{FF2B5EF4-FFF2-40B4-BE49-F238E27FC236}">
                <a16:creationId xmlns:a16="http://schemas.microsoft.com/office/drawing/2014/main" id="{4DE68654-DF10-9889-502A-95E7EA6490D0}"/>
              </a:ext>
            </a:extLst>
          </p:cNvPr>
          <p:cNvCxnSpPr>
            <a:cxnSpLocks/>
            <a:stCxn id="15" idx="2"/>
          </p:cNvCxnSpPr>
          <p:nvPr/>
        </p:nvCxnSpPr>
        <p:spPr>
          <a:xfrm rot="5400000">
            <a:off x="2716594" y="74280"/>
            <a:ext cx="496533" cy="1601386"/>
          </a:xfrm>
          <a:prstGeom prst="curvedConnector2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05B031C4-82B9-98A1-4AD5-2BAEA2A257B9}"/>
              </a:ext>
            </a:extLst>
          </p:cNvPr>
          <p:cNvSpPr/>
          <p:nvPr/>
        </p:nvSpPr>
        <p:spPr>
          <a:xfrm>
            <a:off x="4793221" y="722035"/>
            <a:ext cx="4086689" cy="100260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accent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T2</a:t>
            </a:r>
          </a:p>
          <a:p>
            <a:pPr algn="ctr"/>
            <a:r>
              <a:rPr lang="fr-FR" sz="1200" b="1" dirty="0">
                <a:solidFill>
                  <a:schemeClr val="accent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tumeur étendue aux tissus mous</a:t>
            </a:r>
          </a:p>
          <a:p>
            <a:pPr marL="228611" indent="-228611">
              <a:buFont typeface="Arial" panose="020B0604020202020204" pitchFamily="34" charset="0"/>
              <a:buChar char="•"/>
            </a:pPr>
            <a:r>
              <a:rPr lang="fr-FR" sz="1200" b="1" dirty="0">
                <a:solidFill>
                  <a:schemeClr val="accent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T2a</a:t>
            </a:r>
            <a:r>
              <a:rPr lang="fr-FR" sz="12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extension à l’oropharynx et/ou la cavité nasale sans extension parapharyngée</a:t>
            </a:r>
          </a:p>
          <a:p>
            <a:pPr marL="228611" indent="-228611">
              <a:buFont typeface="Arial" panose="020B0604020202020204" pitchFamily="34" charset="0"/>
              <a:buChar char="•"/>
            </a:pPr>
            <a:r>
              <a:rPr lang="fr-FR" sz="1200" b="1" dirty="0">
                <a:solidFill>
                  <a:schemeClr val="accent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T2b</a:t>
            </a:r>
            <a:r>
              <a:rPr lang="fr-FR" sz="12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extension parapharyngée</a:t>
            </a:r>
          </a:p>
        </p:txBody>
      </p:sp>
      <p:cxnSp>
        <p:nvCxnSpPr>
          <p:cNvPr id="40" name="Connector: Curved 39">
            <a:extLst>
              <a:ext uri="{FF2B5EF4-FFF2-40B4-BE49-F238E27FC236}">
                <a16:creationId xmlns:a16="http://schemas.microsoft.com/office/drawing/2014/main" id="{C24DD3C4-EA69-DB73-719A-6792C409CD76}"/>
              </a:ext>
            </a:extLst>
          </p:cNvPr>
          <p:cNvCxnSpPr>
            <a:cxnSpLocks/>
          </p:cNvCxnSpPr>
          <p:nvPr/>
        </p:nvCxnSpPr>
        <p:spPr>
          <a:xfrm rot="5400000">
            <a:off x="5034933" y="1040393"/>
            <a:ext cx="496533" cy="1842687"/>
          </a:xfrm>
          <a:prstGeom prst="curvedConnector2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38BAD777-FBDD-FD82-C2A4-E871E09B4E54}"/>
              </a:ext>
            </a:extLst>
          </p:cNvPr>
          <p:cNvSpPr/>
          <p:nvPr/>
        </p:nvSpPr>
        <p:spPr>
          <a:xfrm>
            <a:off x="7158703" y="1791421"/>
            <a:ext cx="4290581" cy="50914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accent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T3</a:t>
            </a:r>
          </a:p>
          <a:p>
            <a:r>
              <a:rPr lang="fr-FR" sz="12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Atteinte des structures osseuses ou des sinus paranasaux</a:t>
            </a:r>
          </a:p>
        </p:txBody>
      </p:sp>
      <p:cxnSp>
        <p:nvCxnSpPr>
          <p:cNvPr id="42" name="Connector: Curved 41">
            <a:extLst>
              <a:ext uri="{FF2B5EF4-FFF2-40B4-BE49-F238E27FC236}">
                <a16:creationId xmlns:a16="http://schemas.microsoft.com/office/drawing/2014/main" id="{B2A89F94-9CF2-F7D1-298B-F43A9F5C89E7}"/>
              </a:ext>
            </a:extLst>
          </p:cNvPr>
          <p:cNvCxnSpPr>
            <a:cxnSpLocks/>
          </p:cNvCxnSpPr>
          <p:nvPr/>
        </p:nvCxnSpPr>
        <p:spPr>
          <a:xfrm rot="5400000">
            <a:off x="7368243" y="1585193"/>
            <a:ext cx="745229" cy="2229028"/>
          </a:xfrm>
          <a:prstGeom prst="curvedConnector2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Picture 44">
            <a:extLst>
              <a:ext uri="{FF2B5EF4-FFF2-40B4-BE49-F238E27FC236}">
                <a16:creationId xmlns:a16="http://schemas.microsoft.com/office/drawing/2014/main" id="{D2EAA51E-2A82-3FCE-51D7-211F41F5DDF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91" t="15714" r="26036" b="41518"/>
          <a:stretch>
            <a:fillRect/>
          </a:stretch>
        </p:blipFill>
        <p:spPr>
          <a:xfrm>
            <a:off x="7502613" y="4305099"/>
            <a:ext cx="1811222" cy="1863723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DC4980A8-A8FB-F2D8-233C-6BD9C709C9F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91" t="58482" r="26036"/>
          <a:stretch>
            <a:fillRect/>
          </a:stretch>
        </p:blipFill>
        <p:spPr>
          <a:xfrm>
            <a:off x="9430165" y="4731017"/>
            <a:ext cx="1865779" cy="1863723"/>
          </a:xfrm>
          <a:prstGeom prst="rect">
            <a:avLst/>
          </a:prstGeom>
        </p:spPr>
      </p:pic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F47961A0-3FC2-13AA-A2CD-1D4D6FFACC35}"/>
              </a:ext>
            </a:extLst>
          </p:cNvPr>
          <p:cNvSpPr/>
          <p:nvPr/>
        </p:nvSpPr>
        <p:spPr>
          <a:xfrm>
            <a:off x="7635940" y="3143392"/>
            <a:ext cx="3833508" cy="1019241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accent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T4</a:t>
            </a:r>
          </a:p>
          <a:p>
            <a:r>
              <a:rPr lang="fr-FR" sz="12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Extension intracrânienne et/ou atteinte des nerfs crâniens, de la fosse </a:t>
            </a:r>
            <a:r>
              <a:rPr lang="fr-FR" sz="1200" b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infratemporale</a:t>
            </a:r>
            <a:r>
              <a:rPr lang="fr-FR" sz="12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de l’hypopharynx, de l’orbite ou de l’espace masticateur</a:t>
            </a:r>
          </a:p>
        </p:txBody>
      </p:sp>
      <p:cxnSp>
        <p:nvCxnSpPr>
          <p:cNvPr id="64" name="Connector: Curved 63">
            <a:extLst>
              <a:ext uri="{FF2B5EF4-FFF2-40B4-BE49-F238E27FC236}">
                <a16:creationId xmlns:a16="http://schemas.microsoft.com/office/drawing/2014/main" id="{32BC13AB-E5AC-64A7-CF42-09EAF1CA4DAB}"/>
              </a:ext>
            </a:extLst>
          </p:cNvPr>
          <p:cNvCxnSpPr>
            <a:cxnSpLocks/>
          </p:cNvCxnSpPr>
          <p:nvPr/>
        </p:nvCxnSpPr>
        <p:spPr>
          <a:xfrm rot="5400000">
            <a:off x="9965600" y="3489556"/>
            <a:ext cx="496533" cy="1842687"/>
          </a:xfrm>
          <a:prstGeom prst="curvedConnector2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" name="Picture 66">
            <a:extLst>
              <a:ext uri="{FF2B5EF4-FFF2-40B4-BE49-F238E27FC236}">
                <a16:creationId xmlns:a16="http://schemas.microsoft.com/office/drawing/2014/main" id="{F4D54A25-0591-737A-90D5-F780107766C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18" t="37269" r="75498" b="29778"/>
          <a:stretch>
            <a:fillRect/>
          </a:stretch>
        </p:blipFill>
        <p:spPr>
          <a:xfrm>
            <a:off x="280719" y="4236356"/>
            <a:ext cx="1924296" cy="2246089"/>
          </a:xfrm>
          <a:prstGeom prst="rect">
            <a:avLst/>
          </a:prstGeom>
        </p:spPr>
      </p:pic>
      <p:sp>
        <p:nvSpPr>
          <p:cNvPr id="68" name="Rectangle: Rounded Corners 67">
            <a:extLst>
              <a:ext uri="{FF2B5EF4-FFF2-40B4-BE49-F238E27FC236}">
                <a16:creationId xmlns:a16="http://schemas.microsoft.com/office/drawing/2014/main" id="{8E75DD60-5B23-4FEC-0811-A48C36CB5138}"/>
              </a:ext>
            </a:extLst>
          </p:cNvPr>
          <p:cNvSpPr/>
          <p:nvPr/>
        </p:nvSpPr>
        <p:spPr>
          <a:xfrm>
            <a:off x="2351967" y="4478620"/>
            <a:ext cx="3035293" cy="2057453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accent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  <a:p>
            <a:pPr marL="190510" indent="-190510">
              <a:buFont typeface="Arial" panose="020B0604020202020204" pitchFamily="34" charset="0"/>
              <a:buChar char="•"/>
            </a:pPr>
            <a:r>
              <a:rPr lang="fr-FR" sz="1200" b="1" dirty="0">
                <a:solidFill>
                  <a:schemeClr val="accent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N0</a:t>
            </a:r>
            <a:r>
              <a:rPr lang="fr-FR" sz="12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 absence d’ADP</a:t>
            </a:r>
          </a:p>
          <a:p>
            <a:pPr marL="190510" indent="-190510">
              <a:buFont typeface="Arial" panose="020B0604020202020204" pitchFamily="34" charset="0"/>
              <a:buChar char="•"/>
            </a:pPr>
            <a:r>
              <a:rPr lang="fr-FR" sz="1200" b="1" dirty="0">
                <a:solidFill>
                  <a:schemeClr val="accent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N1: </a:t>
            </a:r>
            <a:r>
              <a:rPr lang="fr-FR" sz="12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ADP(s) unilatérale(s) &lt; 6 cm</a:t>
            </a:r>
          </a:p>
          <a:p>
            <a:pPr marL="190510" indent="-190510">
              <a:buFont typeface="Arial" panose="020B0604020202020204" pitchFamily="34" charset="0"/>
              <a:buChar char="•"/>
            </a:pPr>
            <a:r>
              <a:rPr lang="fr-FR" sz="1200" b="1" dirty="0">
                <a:solidFill>
                  <a:schemeClr val="accent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N2: </a:t>
            </a:r>
            <a:r>
              <a:rPr lang="fr-FR" sz="12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ADP(s) bilatérale(s) &lt; 6 cm</a:t>
            </a:r>
          </a:p>
          <a:p>
            <a:pPr marL="190510" indent="-190510">
              <a:buFont typeface="Arial" panose="020B0604020202020204" pitchFamily="34" charset="0"/>
              <a:buChar char="•"/>
            </a:pPr>
            <a:r>
              <a:rPr lang="fr-FR" sz="1200" b="1" dirty="0">
                <a:solidFill>
                  <a:schemeClr val="accent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N3: </a:t>
            </a:r>
            <a:r>
              <a:rPr lang="fr-FR" sz="12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ADP(s) &gt; 6 cm (N3a) ou </a:t>
            </a:r>
            <a:r>
              <a:rPr lang="fr-FR" sz="1200" b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sus-claviculaire</a:t>
            </a:r>
            <a:r>
              <a:rPr lang="fr-FR" sz="12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(s) (N3b)</a:t>
            </a:r>
          </a:p>
        </p:txBody>
      </p:sp>
    </p:spTree>
    <p:extLst>
      <p:ext uri="{BB962C8B-B14F-4D97-AF65-F5344CB8AC3E}">
        <p14:creationId xmlns:p14="http://schemas.microsoft.com/office/powerpoint/2010/main" val="974609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7B78FD-F262-8411-3B9D-7CCD64C40F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F1D87D00-8AE2-9E30-6380-9E78748BA444}"/>
              </a:ext>
            </a:extLst>
          </p:cNvPr>
          <p:cNvGrpSpPr/>
          <p:nvPr/>
        </p:nvGrpSpPr>
        <p:grpSpPr>
          <a:xfrm>
            <a:off x="-709817" y="0"/>
            <a:ext cx="14273417" cy="6858000"/>
            <a:chOff x="-1064725" y="0"/>
            <a:chExt cx="21410125" cy="10287000"/>
          </a:xfrm>
        </p:grpSpPr>
        <p:sp>
          <p:nvSpPr>
            <p:cNvPr id="2" name="Freeform 2">
              <a:extLst>
                <a:ext uri="{FF2B5EF4-FFF2-40B4-BE49-F238E27FC236}">
                  <a16:creationId xmlns:a16="http://schemas.microsoft.com/office/drawing/2014/main" id="{132868E3-48F1-0E49-F076-2AD6FD2310CA}"/>
                </a:ext>
              </a:extLst>
            </p:cNvPr>
            <p:cNvSpPr/>
            <p:nvPr/>
          </p:nvSpPr>
          <p:spPr>
            <a:xfrm>
              <a:off x="0" y="0"/>
              <a:ext cx="18288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38888" b="-38888"/>
              </a:stretch>
            </a:blipFill>
          </p:spPr>
          <p:txBody>
            <a:bodyPr/>
            <a:lstStyle/>
            <a:p>
              <a:endParaRPr lang="fr-FR" sz="1200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24E21F66-19B3-B4CC-F3BA-374D0D95B98E}"/>
                </a:ext>
              </a:extLst>
            </p:cNvPr>
            <p:cNvSpPr/>
            <p:nvPr/>
          </p:nvSpPr>
          <p:spPr>
            <a:xfrm>
              <a:off x="-1064725" y="325164"/>
              <a:ext cx="3291113" cy="1202752"/>
            </a:xfrm>
            <a:custGeom>
              <a:avLst/>
              <a:gdLst/>
              <a:ahLst/>
              <a:cxnLst/>
              <a:rect l="l" t="t" r="r" b="b"/>
              <a:pathLst>
                <a:path w="3291113" h="1202752">
                  <a:moveTo>
                    <a:pt x="0" y="0"/>
                  </a:moveTo>
                  <a:lnTo>
                    <a:pt x="3291112" y="0"/>
                  </a:lnTo>
                  <a:lnTo>
                    <a:pt x="3291112" y="1202752"/>
                  </a:lnTo>
                  <a:lnTo>
                    <a:pt x="0" y="12027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 sz="1200"/>
            </a:p>
          </p:txBody>
        </p:sp>
        <p:grpSp>
          <p:nvGrpSpPr>
            <p:cNvPr id="10" name="Group 2">
              <a:extLst>
                <a:ext uri="{FF2B5EF4-FFF2-40B4-BE49-F238E27FC236}">
                  <a16:creationId xmlns:a16="http://schemas.microsoft.com/office/drawing/2014/main" id="{287C0461-56EE-3FF6-4D79-1AEABDC158DE}"/>
                </a:ext>
              </a:extLst>
            </p:cNvPr>
            <p:cNvGrpSpPr/>
            <p:nvPr/>
          </p:nvGrpSpPr>
          <p:grpSpPr>
            <a:xfrm>
              <a:off x="17259300" y="0"/>
              <a:ext cx="3086100" cy="10287000"/>
              <a:chOff x="0" y="0"/>
              <a:chExt cx="812800" cy="2709333"/>
            </a:xfrm>
          </p:grpSpPr>
          <p:sp>
            <p:nvSpPr>
              <p:cNvPr id="11" name="Freeform 3">
                <a:extLst>
                  <a:ext uri="{FF2B5EF4-FFF2-40B4-BE49-F238E27FC236}">
                    <a16:creationId xmlns:a16="http://schemas.microsoft.com/office/drawing/2014/main" id="{D83A5E0E-598B-10B5-4069-F191F052B71E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2709333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2709333">
                    <a:moveTo>
                      <a:pt x="90311" y="0"/>
                    </a:moveTo>
                    <a:lnTo>
                      <a:pt x="722489" y="0"/>
                    </a:lnTo>
                    <a:cubicBezTo>
                      <a:pt x="746441" y="0"/>
                      <a:pt x="769412" y="9515"/>
                      <a:pt x="786348" y="26452"/>
                    </a:cubicBezTo>
                    <a:cubicBezTo>
                      <a:pt x="803285" y="43388"/>
                      <a:pt x="812800" y="66359"/>
                      <a:pt x="812800" y="90311"/>
                    </a:cubicBezTo>
                    <a:lnTo>
                      <a:pt x="812800" y="2619022"/>
                    </a:lnTo>
                    <a:cubicBezTo>
                      <a:pt x="812800" y="2642974"/>
                      <a:pt x="803285" y="2665945"/>
                      <a:pt x="786348" y="2682882"/>
                    </a:cubicBezTo>
                    <a:cubicBezTo>
                      <a:pt x="769412" y="2699818"/>
                      <a:pt x="746441" y="2709333"/>
                      <a:pt x="722489" y="2709333"/>
                    </a:cubicBezTo>
                    <a:lnTo>
                      <a:pt x="90311" y="2709333"/>
                    </a:lnTo>
                    <a:cubicBezTo>
                      <a:pt x="40434" y="2709333"/>
                      <a:pt x="0" y="2668900"/>
                      <a:pt x="0" y="2619022"/>
                    </a:cubicBezTo>
                    <a:lnTo>
                      <a:pt x="0" y="90311"/>
                    </a:lnTo>
                    <a:cubicBezTo>
                      <a:pt x="0" y="66359"/>
                      <a:pt x="9515" y="43388"/>
                      <a:pt x="26452" y="26452"/>
                    </a:cubicBezTo>
                    <a:cubicBezTo>
                      <a:pt x="43388" y="9515"/>
                      <a:pt x="66359" y="0"/>
                      <a:pt x="90311" y="0"/>
                    </a:cubicBezTo>
                    <a:close/>
                  </a:path>
                </a:pathLst>
              </a:custGeom>
              <a:solidFill>
                <a:srgbClr val="303870"/>
              </a:solidFill>
            </p:spPr>
            <p:txBody>
              <a:bodyPr/>
              <a:lstStyle/>
              <a:p>
                <a:endParaRPr lang="fr-FR" sz="1200"/>
              </a:p>
            </p:txBody>
          </p:sp>
          <p:sp>
            <p:nvSpPr>
              <p:cNvPr id="12" name="TextBox 4">
                <a:extLst>
                  <a:ext uri="{FF2B5EF4-FFF2-40B4-BE49-F238E27FC236}">
                    <a16:creationId xmlns:a16="http://schemas.microsoft.com/office/drawing/2014/main" id="{C040B9E1-5186-3EA9-9EF5-75BD1AF677F8}"/>
                  </a:ext>
                </a:extLst>
              </p:cNvPr>
              <p:cNvSpPr txBox="1"/>
              <p:nvPr/>
            </p:nvSpPr>
            <p:spPr>
              <a:xfrm>
                <a:off x="0" y="-95250"/>
                <a:ext cx="812800" cy="2804583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2191"/>
                  </a:lnSpc>
                </a:pPr>
                <a:endParaRPr sz="120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p:grpSp>
      </p:grp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3E0FF47-C82C-6294-447B-E2842F354686}"/>
              </a:ext>
            </a:extLst>
          </p:cNvPr>
          <p:cNvSpPr/>
          <p:nvPr/>
        </p:nvSpPr>
        <p:spPr>
          <a:xfrm rot="5400000">
            <a:off x="9696888" y="2864288"/>
            <a:ext cx="4304423" cy="68580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dirty="0">
                <a:solidFill>
                  <a:schemeClr val="bg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AUTRES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DEE482F0-6439-7FF8-082F-CD7F10A4FFCD}"/>
              </a:ext>
            </a:extLst>
          </p:cNvPr>
          <p:cNvSpPr/>
          <p:nvPr/>
        </p:nvSpPr>
        <p:spPr>
          <a:xfrm>
            <a:off x="9297051" y="204486"/>
            <a:ext cx="2190139" cy="500664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333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CHORDOME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6A202C00-63C3-42D9-5B0D-20740AB25565}"/>
              </a:ext>
            </a:extLst>
          </p:cNvPr>
          <p:cNvSpPr/>
          <p:nvPr/>
        </p:nvSpPr>
        <p:spPr>
          <a:xfrm>
            <a:off x="88781" y="4750678"/>
            <a:ext cx="2229888" cy="576419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333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MENINGIOME DE LA BASE DU CRANE</a:t>
            </a:r>
            <a:endParaRPr lang="fr-FR" sz="1333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22" name="Connector: Curved 21">
            <a:extLst>
              <a:ext uri="{FF2B5EF4-FFF2-40B4-BE49-F238E27FC236}">
                <a16:creationId xmlns:a16="http://schemas.microsoft.com/office/drawing/2014/main" id="{720513E0-C648-4EB8-3719-18870DEC6B63}"/>
              </a:ext>
            </a:extLst>
          </p:cNvPr>
          <p:cNvCxnSpPr>
            <a:cxnSpLocks/>
          </p:cNvCxnSpPr>
          <p:nvPr/>
        </p:nvCxnSpPr>
        <p:spPr>
          <a:xfrm flipV="1">
            <a:off x="2327905" y="4461572"/>
            <a:ext cx="2394320" cy="609034"/>
          </a:xfrm>
          <a:prstGeom prst="curvedConnector3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FD49B55D-D805-B37B-ADD0-9B7F64452B5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4" t="13820" r="38343" b="40992"/>
          <a:stretch>
            <a:fillRect/>
          </a:stretch>
        </p:blipFill>
        <p:spPr>
          <a:xfrm>
            <a:off x="7119001" y="3409475"/>
            <a:ext cx="4356100" cy="202099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0D46CBE-0CDF-E827-7587-A966C975FB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4" t="62475" r="69929"/>
          <a:stretch>
            <a:fillRect/>
          </a:stretch>
        </p:blipFill>
        <p:spPr>
          <a:xfrm>
            <a:off x="6706760" y="396221"/>
            <a:ext cx="2343162" cy="2020991"/>
          </a:xfrm>
          <a:prstGeom prst="rect">
            <a:avLst/>
          </a:prstGeom>
        </p:spPr>
      </p:pic>
      <p:cxnSp>
        <p:nvCxnSpPr>
          <p:cNvPr id="20" name="Connector: Curved 19">
            <a:extLst>
              <a:ext uri="{FF2B5EF4-FFF2-40B4-BE49-F238E27FC236}">
                <a16:creationId xmlns:a16="http://schemas.microsoft.com/office/drawing/2014/main" id="{4F58D7A7-6190-4529-5407-4252FA1501DE}"/>
              </a:ext>
            </a:extLst>
          </p:cNvPr>
          <p:cNvCxnSpPr>
            <a:cxnSpLocks/>
          </p:cNvCxnSpPr>
          <p:nvPr/>
        </p:nvCxnSpPr>
        <p:spPr>
          <a:xfrm rot="10800000" flipV="1">
            <a:off x="9049922" y="736600"/>
            <a:ext cx="1361209" cy="863600"/>
          </a:xfrm>
          <a:prstGeom prst="curvedConnector3">
            <a:avLst>
              <a:gd name="adj1" fmla="val 50000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A0D031E3-3425-2BE6-12A5-751F37D416C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20" t="14076" r="11337" b="41975"/>
          <a:stretch>
            <a:fillRect/>
          </a:stretch>
        </p:blipFill>
        <p:spPr>
          <a:xfrm>
            <a:off x="8193" y="396220"/>
            <a:ext cx="6741291" cy="2020991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ECB0A61B-FA80-6D8E-F7ED-C111BC7F5F1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90" t="60317" r="66697"/>
          <a:stretch>
            <a:fillRect/>
          </a:stretch>
        </p:blipFill>
        <p:spPr>
          <a:xfrm>
            <a:off x="4783861" y="3409939"/>
            <a:ext cx="2343161" cy="2021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45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223</Words>
  <Application>Microsoft Office PowerPoint</Application>
  <PresentationFormat>Widescreen</PresentationFormat>
  <Paragraphs>59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kaoutar k</dc:creator>
  <cp:lastModifiedBy>kaoutar k</cp:lastModifiedBy>
  <cp:revision>2</cp:revision>
  <dcterms:created xsi:type="dcterms:W3CDTF">2026-02-27T12:07:01Z</dcterms:created>
  <dcterms:modified xsi:type="dcterms:W3CDTF">2026-02-27T12:13:12Z</dcterms:modified>
</cp:coreProperties>
</file>