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 showGuides="1">
      <p:cViewPr varScale="1">
        <p:scale>
          <a:sx n="152" d="100"/>
          <a:sy n="152" d="100"/>
        </p:scale>
        <p:origin x="576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175534-7C75-B9D8-433B-6799C14AC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34C8D3A-1043-2531-4892-401CF73CC0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BA7850-7164-CE94-4D79-7788ECF8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AA1D35-77CE-D81A-3425-556965AC2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911FF1-0E31-481D-CDDC-9FE3112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04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8A38F0-BB15-3890-17F9-DE08060E5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C88F85-C0E5-A6E0-4926-9B6B800C7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E5D343-4DD0-9EB2-C77B-E96005C89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8B4470-D49C-2FE3-F3A6-1E9027332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4EFA16-C4F8-BF77-9FA5-54174666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6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BDA289-7320-2517-87D7-DCBAE50D6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EDCC55-8051-EB79-0126-2F4C29693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7E23F5-E340-D46B-584B-799B78327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54D9A6-B058-829E-6429-F76C46B79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31A700-D7C9-8F88-4F23-F6C5AC8AE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008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E07D9E-A1BC-B617-76FD-44267919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87F3BD-867F-D09B-095E-7BD66D268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C3C683-B5E4-D69C-E3EC-87CB9F945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3ED981-4807-4C16-C2AA-0A745299A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D60305-0E53-FAE6-6543-3CDD16590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9B1543-1C50-40BE-CE48-0D30AF4F2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74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0BA79C-8D30-2797-0160-D4AE77157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CB9890-3D4E-5AEC-E7C7-B09A8597A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3124BD-E266-BDFE-A9AA-326925907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DBCF0B-4594-6850-9677-223CA742A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776A0E-EF3D-0151-4AB7-5D86BD667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C4D6DF-2418-75C6-E192-02A1B4299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A7E79BB-D862-9408-916C-2463F4D8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E5460B5-72F6-E42D-D4BA-C9C62D9EE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528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C72D75-56A4-C011-3A8D-BB3137695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7E9DF5-12AD-CD9F-FE04-ABC7D0C4E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A70923-1207-2695-8D4A-03FBC8EA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1B83CF-E349-F097-7FEF-09D1C9AD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996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6F4AAE8-876F-C18A-7C51-37C0E80CD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AB070F-0B52-CFBA-7332-E1314FD2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238E9F-46CD-6553-5D7B-D871402D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303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F460A-6B7A-0F5D-64CD-BF8EED565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289B6B-EDCD-EF57-10CA-F55576632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0DDF68-6548-31EF-D628-92A413F61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115B74-1DE0-3C5D-A4C2-CCC460C1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6249FC-12BD-2412-61B1-EF0B9DCF4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039E2B-02CB-AE85-4967-00FD4F998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835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93D096-F1B1-17F0-40D6-5B3E33EC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8458B05-CC02-15BB-3F6B-EDE20BE23C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2680C0-3626-6987-8E11-78DC6DFB6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06C926-B781-8F8C-68EE-8BF8C6DC0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8A61F6-0E9B-D070-F03A-8346AC8F8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CEA612-78E0-5439-D0EA-1AF5FE542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42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C7E103-EADF-AD84-16A7-FBD50614A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6091DD-8DAD-AD0C-8ABF-C34ECFB2E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8CF87D-AFA5-13B2-B798-FBB4ADC68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E2EC53-7224-BF18-0C72-B01E2158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19B749-A08F-11B6-60C4-38F570DE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63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9CCCA1-BCB1-1A0C-1B12-64F68CE842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8D902E-1AFE-92A6-107D-DEDC66E6B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9CDE26-83BE-1885-FF35-3706CFD5B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E312BE-F6A7-E315-F468-F26B2732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D73E10-0A99-69C2-E23E-FA10080BC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36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E1CC2D-31B6-991D-1058-C35C123D2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1D684C-9278-0267-2A66-E13510030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0C6A96-DA59-3E3F-2C0E-B2D618CC5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5E806-2EB2-4687-9310-4CD69F76D6E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14B546-D793-4273-6532-F566104514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AACB87-8C1A-335B-3F29-346126C2E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4C939-3396-4A82-B8C9-395A98EDD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15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699E52-38C0-5B33-9E7A-67B9932A0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40" y="0"/>
            <a:ext cx="5760720" cy="432054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E8F7336-2F75-837C-487D-C42C85E5CF78}"/>
              </a:ext>
            </a:extLst>
          </p:cNvPr>
          <p:cNvSpPr txBox="1"/>
          <p:nvPr/>
        </p:nvSpPr>
        <p:spPr>
          <a:xfrm>
            <a:off x="330666" y="4320540"/>
            <a:ext cx="11530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Relation entre la </a:t>
            </a:r>
            <a:r>
              <a:rPr lang="fr-FR" dirty="0" err="1"/>
              <a:t>mPAP</a:t>
            </a:r>
            <a:r>
              <a:rPr lang="fr-FR" dirty="0"/>
              <a:t> et l’élastance artérielle pulmonaire (</a:t>
            </a:r>
            <a:r>
              <a:rPr lang="fr-FR" dirty="0" err="1"/>
              <a:t>Ea</a:t>
            </a:r>
            <a:r>
              <a:rPr lang="fr-FR" dirty="0"/>
              <a:t>) stratifiée par sous-groupes de sévérité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Nuage de points représentant les valeurs individuelles de l’élastance artérielle pulmonaire (</a:t>
            </a:r>
            <a:r>
              <a:rPr lang="fr-FR" dirty="0" err="1"/>
              <a:t>Ea</a:t>
            </a:r>
            <a:r>
              <a:rPr lang="fr-FR" dirty="0"/>
              <a:t>) en fonction de la pression artérielle pulmonaire moyenne (</a:t>
            </a:r>
            <a:r>
              <a:rPr lang="fr-FR" dirty="0" err="1"/>
              <a:t>mPAP</a:t>
            </a:r>
            <a:r>
              <a:rPr lang="fr-FR" dirty="0"/>
              <a:t>). Les patients sont stratifiés selon trois sous-groupes de sévérité hémodynamique : 20–35 </a:t>
            </a:r>
            <a:r>
              <a:rPr lang="fr-FR" dirty="0" err="1"/>
              <a:t>mmHg</a:t>
            </a:r>
            <a:r>
              <a:rPr lang="fr-FR" dirty="0"/>
              <a:t>, 36–50 </a:t>
            </a:r>
            <a:r>
              <a:rPr lang="fr-FR" dirty="0" err="1"/>
              <a:t>mmHg</a:t>
            </a:r>
            <a:r>
              <a:rPr lang="fr-FR" dirty="0"/>
              <a:t> et &gt;50 </a:t>
            </a:r>
            <a:r>
              <a:rPr lang="fr-FR" dirty="0" err="1"/>
              <a:t>mmHg</a:t>
            </a:r>
            <a:r>
              <a:rPr lang="fr-FR" dirty="0"/>
              <a:t>. Chaque point correspond à un patient. La distribution des points met en évidence une augmentation progressive de l’</a:t>
            </a:r>
            <a:r>
              <a:rPr lang="fr-FR" dirty="0" err="1"/>
              <a:t>Ea</a:t>
            </a:r>
            <a:r>
              <a:rPr lang="fr-FR" dirty="0"/>
              <a:t> avec l’élévation de la </a:t>
            </a:r>
            <a:r>
              <a:rPr lang="fr-FR" dirty="0" err="1"/>
              <a:t>mPAP</a:t>
            </a:r>
            <a:r>
              <a:rPr lang="fr-FR" dirty="0"/>
              <a:t>, traduisant l’accroissement de la postcharge artérielle pulmonaire aux stades les plus avancés de la maladie.</a:t>
            </a:r>
          </a:p>
        </p:txBody>
      </p:sp>
    </p:spTree>
    <p:extLst>
      <p:ext uri="{BB962C8B-B14F-4D97-AF65-F5344CB8AC3E}">
        <p14:creationId xmlns:p14="http://schemas.microsoft.com/office/powerpoint/2010/main" val="292242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F4778-C379-5B1F-7BCA-99CE9A76F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3BD5212-482F-AFC6-A67E-A4234AB50B89}"/>
              </a:ext>
            </a:extLst>
          </p:cNvPr>
          <p:cNvSpPr txBox="1"/>
          <p:nvPr/>
        </p:nvSpPr>
        <p:spPr>
          <a:xfrm>
            <a:off x="330666" y="4320540"/>
            <a:ext cx="11530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Relation entre la </a:t>
            </a:r>
            <a:r>
              <a:rPr lang="fr-FR" dirty="0" err="1"/>
              <a:t>mPAP</a:t>
            </a:r>
            <a:r>
              <a:rPr lang="fr-FR" dirty="0"/>
              <a:t> et l’élastance artérielle pulmonaire (</a:t>
            </a:r>
            <a:r>
              <a:rPr lang="fr-FR" dirty="0" err="1"/>
              <a:t>Ea</a:t>
            </a:r>
            <a:r>
              <a:rPr lang="fr-FR" dirty="0"/>
              <a:t>) : lissage LOESS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Nuage de points représentant les valeurs individuelles de l’élastance artérielle pulmonaire (</a:t>
            </a:r>
            <a:r>
              <a:rPr lang="fr-FR" dirty="0" err="1"/>
              <a:t>Ea</a:t>
            </a:r>
            <a:r>
              <a:rPr lang="fr-FR" dirty="0"/>
              <a:t>) en fonction de la pression artérielle pulmonaire moyenne (</a:t>
            </a:r>
            <a:r>
              <a:rPr lang="fr-FR" dirty="0" err="1"/>
              <a:t>mPAP</a:t>
            </a:r>
            <a:r>
              <a:rPr lang="fr-FR" dirty="0"/>
              <a:t>). La courbe correspond au lissage LOESS (</a:t>
            </a:r>
            <a:r>
              <a:rPr lang="fr-FR" dirty="0" err="1"/>
              <a:t>Locally</a:t>
            </a:r>
            <a:r>
              <a:rPr lang="fr-FR" dirty="0"/>
              <a:t> </a:t>
            </a:r>
            <a:r>
              <a:rPr lang="fr-FR" dirty="0" err="1"/>
              <a:t>Estimated</a:t>
            </a:r>
            <a:r>
              <a:rPr lang="fr-FR" dirty="0"/>
              <a:t> </a:t>
            </a:r>
            <a:r>
              <a:rPr lang="fr-FR" dirty="0" err="1"/>
              <a:t>Scatterplot</a:t>
            </a:r>
            <a:r>
              <a:rPr lang="fr-FR" dirty="0"/>
              <a:t> </a:t>
            </a:r>
            <a:r>
              <a:rPr lang="fr-FR" dirty="0" err="1"/>
              <a:t>Smoothing</a:t>
            </a:r>
            <a:r>
              <a:rPr lang="fr-FR" dirty="0"/>
              <a:t>), permettant de visualiser la tendance continue de la relation sans hypothèse de linéarité. La courbe met en évidence une augmentation progressive de l’</a:t>
            </a:r>
            <a:r>
              <a:rPr lang="fr-FR" dirty="0" err="1"/>
              <a:t>Ea</a:t>
            </a:r>
            <a:r>
              <a:rPr lang="fr-FR" dirty="0"/>
              <a:t> avec l’élévation de la </a:t>
            </a:r>
            <a:r>
              <a:rPr lang="fr-FR" dirty="0" err="1"/>
              <a:t>mPAP</a:t>
            </a:r>
            <a:r>
              <a:rPr lang="fr-FR" dirty="0"/>
              <a:t>, traduisant l’accroissement graduel de la postcharge pulmonaire.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EBCC48-E20E-99FA-A837-A5DDC74A4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40" y="0"/>
            <a:ext cx="5760720" cy="43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62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9B2B3-055A-A287-F5C4-1ADA19E1B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1B7944F-279F-7F23-7298-DACD35BD821D}"/>
              </a:ext>
            </a:extLst>
          </p:cNvPr>
          <p:cNvSpPr txBox="1"/>
          <p:nvPr/>
        </p:nvSpPr>
        <p:spPr>
          <a:xfrm>
            <a:off x="330666" y="4320540"/>
            <a:ext cx="11530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Ratio </a:t>
            </a:r>
            <a:r>
              <a:rPr lang="fr-FR" dirty="0" err="1"/>
              <a:t>Ees</a:t>
            </a:r>
            <a:r>
              <a:rPr lang="fr-FR" dirty="0"/>
              <a:t>/</a:t>
            </a:r>
            <a:r>
              <a:rPr lang="fr-FR" dirty="0" err="1"/>
              <a:t>Ea</a:t>
            </a:r>
            <a:r>
              <a:rPr lang="fr-FR" dirty="0"/>
              <a:t> selon la sévérité de la </a:t>
            </a:r>
            <a:r>
              <a:rPr lang="fr-FR" dirty="0" err="1"/>
              <a:t>mPAP</a:t>
            </a:r>
            <a:endParaRPr lang="fr-FR" dirty="0"/>
          </a:p>
          <a:p>
            <a:pPr algn="just"/>
            <a:endParaRPr lang="fr-FR" dirty="0"/>
          </a:p>
          <a:p>
            <a:pPr algn="just"/>
            <a:r>
              <a:rPr lang="fr-FR" dirty="0"/>
              <a:t>Variation du ratio </a:t>
            </a:r>
            <a:r>
              <a:rPr lang="fr-FR" dirty="0" err="1"/>
              <a:t>Ees</a:t>
            </a:r>
            <a:r>
              <a:rPr lang="fr-FR" dirty="0"/>
              <a:t>/</a:t>
            </a:r>
            <a:r>
              <a:rPr lang="fr-FR" dirty="0" err="1"/>
              <a:t>Ea</a:t>
            </a:r>
            <a:r>
              <a:rPr lang="fr-FR" dirty="0"/>
              <a:t>, reflet du couplage ventriculo-artériel droit, en fonction de la pression artérielle pulmonaire moyenne (</a:t>
            </a:r>
            <a:r>
              <a:rPr lang="fr-FR" dirty="0" err="1"/>
              <a:t>mPAP</a:t>
            </a:r>
            <a:r>
              <a:rPr lang="fr-FR" dirty="0"/>
              <a:t>) chez des patients au moment du premier diagnostic d’hypertension pulmonaire. Une diminution progressive du ratio est observée avec l’augmentation de la </a:t>
            </a:r>
            <a:r>
              <a:rPr lang="fr-FR" dirty="0" err="1"/>
              <a:t>mPAP</a:t>
            </a:r>
            <a:r>
              <a:rPr lang="fr-FR" dirty="0"/>
              <a:t>, traduisant une altération du couplage ventriculo-artériel. Les boîtes représentent la médiane et l’intervalle interquartile, les moustaches l’étendue des valeurs non extrêmes, et les points les valeurs individuelles.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8D433E-7511-078B-4811-F501E3DE8E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40" y="0"/>
            <a:ext cx="5760720" cy="37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37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CAC2A-6322-2187-128A-5DA0D6A55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7475494-A291-8554-514C-98E67CCB003B}"/>
              </a:ext>
            </a:extLst>
          </p:cNvPr>
          <p:cNvSpPr txBox="1"/>
          <p:nvPr/>
        </p:nvSpPr>
        <p:spPr>
          <a:xfrm>
            <a:off x="330666" y="4320540"/>
            <a:ext cx="115306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Relation entre la </a:t>
            </a:r>
            <a:r>
              <a:rPr lang="fr-FR" dirty="0" err="1"/>
              <a:t>mPAP</a:t>
            </a:r>
            <a:r>
              <a:rPr lang="fr-FR" dirty="0"/>
              <a:t> et le free </a:t>
            </a:r>
            <a:r>
              <a:rPr lang="fr-FR" dirty="0" err="1"/>
              <a:t>wall</a:t>
            </a:r>
            <a:r>
              <a:rPr lang="fr-FR" dirty="0"/>
              <a:t> strain stratifiée par sous-groupes de sévérité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Nuage de points représentant les valeurs individuelles du strain longitudinal de la paroi libre du ventricule droit (free </a:t>
            </a:r>
            <a:r>
              <a:rPr lang="fr-FR" dirty="0" err="1"/>
              <a:t>wall</a:t>
            </a:r>
            <a:r>
              <a:rPr lang="fr-FR" dirty="0"/>
              <a:t> strain) en fonction de la pression artérielle pulmonaire moyenne (</a:t>
            </a:r>
            <a:r>
              <a:rPr lang="fr-FR" dirty="0" err="1"/>
              <a:t>mPAP</a:t>
            </a:r>
            <a:r>
              <a:rPr lang="fr-FR" dirty="0"/>
              <a:t>). Les patients sont stratifiés en trois sous-groupes de sévérité hémodynamique (20–35, 36–50 et &gt;50 </a:t>
            </a:r>
            <a:r>
              <a:rPr lang="fr-FR" dirty="0" err="1"/>
              <a:t>mmHg</a:t>
            </a:r>
            <a:r>
              <a:rPr lang="fr-FR" dirty="0"/>
              <a:t>). Chaque point correspond à un patient. La distribution des données met en évidence une diminution progressive de la déformation longitudinale de la paroi libre avec l’augmentation de la </a:t>
            </a:r>
            <a:r>
              <a:rPr lang="fr-FR" dirty="0" err="1"/>
              <a:t>mPAP</a:t>
            </a:r>
            <a:r>
              <a:rPr lang="fr-FR" dirty="0"/>
              <a:t>, traduisant une altération croissante de la mécanique systolique ventriculaire droite aux stades les plus avancés de la maladie.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D70DC1-C64D-1544-53E6-114FC4513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40" y="0"/>
            <a:ext cx="5760720" cy="43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5B011-4FE6-FC70-23A3-9A7181E9E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AE52C06-06E3-BCF4-CFA3-539D97958A1F}"/>
              </a:ext>
            </a:extLst>
          </p:cNvPr>
          <p:cNvSpPr txBox="1"/>
          <p:nvPr/>
        </p:nvSpPr>
        <p:spPr>
          <a:xfrm>
            <a:off x="330666" y="4320540"/>
            <a:ext cx="115306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Relation entre la </a:t>
            </a:r>
            <a:r>
              <a:rPr lang="fr-FR" dirty="0" err="1"/>
              <a:t>mPAP</a:t>
            </a:r>
            <a:r>
              <a:rPr lang="fr-FR" dirty="0"/>
              <a:t> et le free </a:t>
            </a:r>
            <a:r>
              <a:rPr lang="fr-FR" dirty="0" err="1"/>
              <a:t>wall</a:t>
            </a:r>
            <a:r>
              <a:rPr lang="fr-FR" dirty="0"/>
              <a:t> strain : lissage LOESS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Nuage de points représentant les valeurs individuelles du strain longitudinal de la paroi libre du ventricule droit (free </a:t>
            </a:r>
            <a:r>
              <a:rPr lang="fr-FR" dirty="0" err="1"/>
              <a:t>wall</a:t>
            </a:r>
            <a:r>
              <a:rPr lang="fr-FR" dirty="0"/>
              <a:t> strain) en fonction de la pression artérielle pulmonaire moyenne (</a:t>
            </a:r>
            <a:r>
              <a:rPr lang="fr-FR" dirty="0" err="1"/>
              <a:t>mPAP</a:t>
            </a:r>
            <a:r>
              <a:rPr lang="fr-FR" dirty="0"/>
              <a:t>). La courbe correspond au lissage LOESS (</a:t>
            </a:r>
            <a:r>
              <a:rPr lang="fr-FR" dirty="0" err="1"/>
              <a:t>Locally</a:t>
            </a:r>
            <a:r>
              <a:rPr lang="fr-FR" dirty="0"/>
              <a:t> </a:t>
            </a:r>
            <a:r>
              <a:rPr lang="fr-FR" dirty="0" err="1"/>
              <a:t>Estimated</a:t>
            </a:r>
            <a:r>
              <a:rPr lang="fr-FR" dirty="0"/>
              <a:t> </a:t>
            </a:r>
            <a:r>
              <a:rPr lang="fr-FR" dirty="0" err="1"/>
              <a:t>Scatterplot</a:t>
            </a:r>
            <a:r>
              <a:rPr lang="fr-FR" dirty="0"/>
              <a:t> </a:t>
            </a:r>
            <a:r>
              <a:rPr lang="fr-FR" dirty="0" err="1"/>
              <a:t>Smoothing</a:t>
            </a:r>
            <a:r>
              <a:rPr lang="fr-FR" dirty="0"/>
              <a:t>), permettant de visualiser la tendance continue de la relation sans hypothèse de linéarité. La courbe met en évidence une diminution progressive du free </a:t>
            </a:r>
            <a:r>
              <a:rPr lang="fr-FR" dirty="0" err="1"/>
              <a:t>wall</a:t>
            </a:r>
            <a:r>
              <a:rPr lang="fr-FR" dirty="0"/>
              <a:t> strain avec l’augmentation de la </a:t>
            </a:r>
            <a:r>
              <a:rPr lang="fr-FR" dirty="0" err="1"/>
              <a:t>mPAP</a:t>
            </a:r>
            <a:r>
              <a:rPr lang="fr-FR" dirty="0"/>
              <a:t>, suggérant une altération précoce et graduelle de la mécanique longitudinale ventriculaire droite en lien avec l’aggravation hémodynamique.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CBF888-D309-9601-1A19-1567646EF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40" y="0"/>
            <a:ext cx="5760720" cy="43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509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504</Words>
  <Application>Microsoft Office PowerPoint</Application>
  <PresentationFormat>Grand écran</PresentationFormat>
  <Paragraphs>15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Samer ABI KHALIL</dc:creator>
  <cp:lastModifiedBy>Samer ABI KHALIL</cp:lastModifiedBy>
  <cp:revision>1</cp:revision>
  <dcterms:created xsi:type="dcterms:W3CDTF">2026-02-26T22:15:29Z</dcterms:created>
  <dcterms:modified xsi:type="dcterms:W3CDTF">2026-02-26T22:15:51Z</dcterms:modified>
</cp:coreProperties>
</file>