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7"/>
  </p:notesMasterIdLst>
  <p:sldIdLst>
    <p:sldId id="256" r:id="rId2"/>
    <p:sldId id="258" r:id="rId3"/>
    <p:sldId id="259" r:id="rId4"/>
    <p:sldId id="265" r:id="rId5"/>
    <p:sldId id="266" r:id="rId6"/>
  </p:sldIdLst>
  <p:sldSz cx="18288000" cy="10287000"/>
  <p:notesSz cx="6858000" cy="9144000"/>
  <p:embeddedFontLst>
    <p:embeddedFont>
      <p:font typeface="Calibri" panose="020F0502020204030204" pitchFamily="34" charset="0"/>
      <p:regular r:id="rId8"/>
      <p:bold r:id="rId9"/>
      <p:italic r:id="rId10"/>
      <p:boldItalic r:id="rId11"/>
    </p:embeddedFont>
    <p:embeddedFont>
      <p:font typeface="Crimson Pro" pitchFamily="2" charset="77"/>
      <p:regular r:id="rId12"/>
    </p:embeddedFont>
    <p:embeddedFont>
      <p:font typeface="Noto Serif Display ExtraCondensed" panose="02020506080505020204" pitchFamily="18"/>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2523"/>
    <a:srgbClr val="FF4A4A"/>
    <a:srgbClr val="742423"/>
    <a:srgbClr val="112B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43" autoAdjust="0"/>
    <p:restoredTop sz="94640" autoAdjust="0"/>
  </p:normalViewPr>
  <p:slideViewPr>
    <p:cSldViewPr>
      <p:cViewPr varScale="1">
        <p:scale>
          <a:sx n="58" d="100"/>
          <a:sy n="58" d="100"/>
        </p:scale>
        <p:origin x="456"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840057-4CCB-2C4B-93D9-6D7693A6E612}" type="datetimeFigureOut">
              <a:rPr lang="fr-FR" smtClean="0"/>
              <a:t>27/02/2026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fr-FR"/>
              <a:t>Cliquez pour modifier les styles du texte du masque
Deuxième niveau
Troisième niveau
Quatrième niveau
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BF4DC6-6EAD-D345-BCA2-5B1906D6A891}" type="slidenum">
              <a:rPr lang="fr-FR" smtClean="0"/>
              <a:t>‹N°›</a:t>
            </a:fld>
            <a:endParaRPr lang="fr-FR"/>
          </a:p>
        </p:txBody>
      </p:sp>
    </p:spTree>
    <p:extLst>
      <p:ext uri="{BB962C8B-B14F-4D97-AF65-F5344CB8AC3E}">
        <p14:creationId xmlns:p14="http://schemas.microsoft.com/office/powerpoint/2010/main" val="3844775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8BF4DC6-6EAD-D345-BCA2-5B1906D6A891}" type="slidenum">
              <a:rPr lang="fr-FR" smtClean="0"/>
              <a:t>2</a:t>
            </a:fld>
            <a:endParaRPr lang="fr-FR"/>
          </a:p>
        </p:txBody>
      </p:sp>
    </p:spTree>
    <p:extLst>
      <p:ext uri="{BB962C8B-B14F-4D97-AF65-F5344CB8AC3E}">
        <p14:creationId xmlns:p14="http://schemas.microsoft.com/office/powerpoint/2010/main" val="2992351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8BF4DC6-6EAD-D345-BCA2-5B1906D6A891}" type="slidenum">
              <a:rPr lang="fr-FR" smtClean="0"/>
              <a:t>3</a:t>
            </a:fld>
            <a:endParaRPr lang="fr-FR"/>
          </a:p>
        </p:txBody>
      </p:sp>
    </p:spTree>
    <p:extLst>
      <p:ext uri="{BB962C8B-B14F-4D97-AF65-F5344CB8AC3E}">
        <p14:creationId xmlns:p14="http://schemas.microsoft.com/office/powerpoint/2010/main" val="411316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8BF4DC6-6EAD-D345-BCA2-5B1906D6A891}" type="slidenum">
              <a:rPr lang="fr-FR" smtClean="0"/>
              <a:t>4</a:t>
            </a:fld>
            <a:endParaRPr lang="fr-FR"/>
          </a:p>
        </p:txBody>
      </p:sp>
    </p:spTree>
    <p:extLst>
      <p:ext uri="{BB962C8B-B14F-4D97-AF65-F5344CB8AC3E}">
        <p14:creationId xmlns:p14="http://schemas.microsoft.com/office/powerpoint/2010/main" val="1240276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8BF4DC6-6EAD-D345-BCA2-5B1906D6A891}" type="slidenum">
              <a:rPr lang="fr-FR" smtClean="0"/>
              <a:t>5</a:t>
            </a:fld>
            <a:endParaRPr lang="fr-FR"/>
          </a:p>
        </p:txBody>
      </p:sp>
    </p:spTree>
    <p:extLst>
      <p:ext uri="{BB962C8B-B14F-4D97-AF65-F5344CB8AC3E}">
        <p14:creationId xmlns:p14="http://schemas.microsoft.com/office/powerpoint/2010/main" val="2134570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2"/>
          <p:cNvGrpSpPr/>
          <p:nvPr/>
        </p:nvGrpSpPr>
        <p:grpSpPr>
          <a:xfrm>
            <a:off x="1847478" y="1032425"/>
            <a:ext cx="14593037" cy="3206417"/>
            <a:chOff x="-1" y="-306562"/>
            <a:chExt cx="19457382" cy="4275221"/>
          </a:xfrm>
        </p:grpSpPr>
        <p:sp>
          <p:nvSpPr>
            <p:cNvPr id="3" name="TextBox 3"/>
            <p:cNvSpPr txBox="1"/>
            <p:nvPr/>
          </p:nvSpPr>
          <p:spPr>
            <a:xfrm>
              <a:off x="-1" y="3451134"/>
              <a:ext cx="19457382" cy="517525"/>
            </a:xfrm>
            <a:prstGeom prst="rect">
              <a:avLst/>
            </a:prstGeom>
          </p:spPr>
          <p:txBody>
            <a:bodyPr lIns="0" tIns="0" rIns="0" bIns="0" rtlCol="0" anchor="t">
              <a:spAutoFit/>
            </a:bodyPr>
            <a:lstStyle/>
            <a:p>
              <a:pPr algn="ctr">
                <a:lnSpc>
                  <a:spcPts val="3000"/>
                </a:lnSpc>
              </a:pPr>
              <a:endParaRPr lang="en-US" sz="2500" spc="-75" dirty="0">
                <a:solidFill>
                  <a:srgbClr val="FCFEF1"/>
                </a:solidFill>
                <a:latin typeface="Crimson Pro"/>
                <a:sym typeface="Crimson Pro"/>
              </a:endParaRPr>
            </a:p>
          </p:txBody>
        </p:sp>
        <p:sp>
          <p:nvSpPr>
            <p:cNvPr id="4" name="TextBox 4"/>
            <p:cNvSpPr txBox="1"/>
            <p:nvPr/>
          </p:nvSpPr>
          <p:spPr>
            <a:xfrm>
              <a:off x="-1" y="-306562"/>
              <a:ext cx="19457382" cy="2954653"/>
            </a:xfrm>
            <a:prstGeom prst="rect">
              <a:avLst/>
            </a:prstGeom>
          </p:spPr>
          <p:txBody>
            <a:bodyPr lIns="0" tIns="0" rIns="0" bIns="0" rtlCol="0" anchor="t">
              <a:spAutoFit/>
            </a:bodyPr>
            <a:lstStyle/>
            <a:p>
              <a:pPr algn="ctr"/>
              <a:r>
                <a:rPr lang="fr-MA" sz="7200" spc="-607" dirty="0">
                  <a:solidFill>
                    <a:srgbClr val="FCFEF1"/>
                  </a:solidFill>
                  <a:latin typeface="Times New Roman" panose="02020603050405020304" pitchFamily="18" charset="0"/>
                  <a:ea typeface="Noto Serif Display ExtraCondensed"/>
                  <a:cs typeface="Times New Roman" panose="02020603050405020304" pitchFamily="18" charset="0"/>
                </a:rPr>
                <a:t>Sténose de l’aqueduc de Sylvius : pièges diagnostiques et algorithme IRM décisionnel</a:t>
              </a:r>
            </a:p>
          </p:txBody>
        </p:sp>
      </p:grpSp>
      <p:sp>
        <p:nvSpPr>
          <p:cNvPr id="5" name="AutoShape 5"/>
          <p:cNvSpPr/>
          <p:nvPr/>
        </p:nvSpPr>
        <p:spPr>
          <a:xfrm flipV="1">
            <a:off x="2741855" y="8891563"/>
            <a:ext cx="12804284" cy="85964"/>
          </a:xfrm>
          <a:prstGeom prst="line">
            <a:avLst/>
          </a:prstGeom>
          <a:ln w="9525" cap="flat">
            <a:solidFill>
              <a:srgbClr val="FCFEF1"/>
            </a:solidFill>
            <a:prstDash val="solid"/>
            <a:headEnd type="none" w="sm" len="sm"/>
            <a:tailEnd type="none" w="sm" len="sm"/>
          </a:ln>
        </p:spPr>
      </p:sp>
      <p:sp>
        <p:nvSpPr>
          <p:cNvPr id="6" name="TextBox 6"/>
          <p:cNvSpPr txBox="1"/>
          <p:nvPr/>
        </p:nvSpPr>
        <p:spPr>
          <a:xfrm>
            <a:off x="2488068" y="9314019"/>
            <a:ext cx="13311857" cy="294889"/>
          </a:xfrm>
          <a:prstGeom prst="rect">
            <a:avLst/>
          </a:prstGeom>
        </p:spPr>
        <p:txBody>
          <a:bodyPr lIns="0" tIns="0" rIns="0" bIns="0" rtlCol="0" anchor="t">
            <a:spAutoFit/>
          </a:bodyPr>
          <a:lstStyle/>
          <a:p>
            <a:pPr algn="ctr">
              <a:lnSpc>
                <a:spcPts val="2169"/>
              </a:lnSpc>
              <a:spcBef>
                <a:spcPct val="0"/>
              </a:spcBef>
            </a:pPr>
            <a:endParaRPr lang="en-US" sz="2800" spc="-92" noProof="1">
              <a:solidFill>
                <a:srgbClr val="FCFEF1"/>
              </a:solidFill>
              <a:latin typeface="Crimson Pro"/>
              <a:sym typeface="Open Sans"/>
            </a:endParaRPr>
          </a:p>
        </p:txBody>
      </p:sp>
      <p:pic>
        <p:nvPicPr>
          <p:cNvPr id="8" name="Image 7">
            <a:extLst>
              <a:ext uri="{FF2B5EF4-FFF2-40B4-BE49-F238E27FC236}">
                <a16:creationId xmlns:a16="http://schemas.microsoft.com/office/drawing/2014/main" id="{8223B517-D6FC-294F-A11E-E9CC16897DC8}"/>
              </a:ext>
            </a:extLst>
          </p:cNvPr>
          <p:cNvPicPr>
            <a:picLocks noChangeAspect="1"/>
          </p:cNvPicPr>
          <p:nvPr/>
        </p:nvPicPr>
        <p:blipFill>
          <a:blip r:embed="rId2">
            <a:duotone>
              <a:schemeClr val="accent2">
                <a:shade val="45000"/>
                <a:satMod val="135000"/>
              </a:schemeClr>
              <a:prstClr val="white"/>
            </a:duotone>
            <a:alphaModFix amt="20000"/>
            <a:extLst>
              <a:ext uri="{BEBA8EAE-BF5A-486C-A8C5-ECC9F3942E4B}">
                <a14:imgProps xmlns:a14="http://schemas.microsoft.com/office/drawing/2010/main">
                  <a14:imgLayer r:embed="rId3">
                    <a14:imgEffect>
                      <a14:artisticGlowEdges/>
                    </a14:imgEffect>
                    <a14:imgEffect>
                      <a14:colorTemperature colorTemp="72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391400" y="4511363"/>
            <a:ext cx="4267200" cy="4223302"/>
          </a:xfrm>
          <a:prstGeom prst="rect">
            <a:avLst/>
          </a:prstGeom>
        </p:spPr>
      </p:pic>
      <p:sp>
        <p:nvSpPr>
          <p:cNvPr id="9" name="Rectangle 8">
            <a:extLst>
              <a:ext uri="{FF2B5EF4-FFF2-40B4-BE49-F238E27FC236}">
                <a16:creationId xmlns:a16="http://schemas.microsoft.com/office/drawing/2014/main" id="{3D5A7D25-2DE3-0C49-9651-6946C142618F}"/>
              </a:ext>
            </a:extLst>
          </p:cNvPr>
          <p:cNvSpPr/>
          <p:nvPr/>
        </p:nvSpPr>
        <p:spPr>
          <a:xfrm>
            <a:off x="7391400" y="4511363"/>
            <a:ext cx="4267200" cy="422330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477451"/>
            <a:ext cx="8570898" cy="2130936"/>
            <a:chOff x="0" y="604685"/>
            <a:chExt cx="11427864" cy="2841248"/>
          </a:xfrm>
        </p:grpSpPr>
        <p:sp>
          <p:nvSpPr>
            <p:cNvPr id="3" name="TextBox 3"/>
            <p:cNvSpPr txBox="1"/>
            <p:nvPr/>
          </p:nvSpPr>
          <p:spPr>
            <a:xfrm>
              <a:off x="0" y="604685"/>
              <a:ext cx="11427864" cy="1558713"/>
            </a:xfrm>
            <a:prstGeom prst="rect">
              <a:avLst/>
            </a:prstGeom>
          </p:spPr>
          <p:txBody>
            <a:bodyPr lIns="0" tIns="0" rIns="0" bIns="0" rtlCol="0" anchor="t">
              <a:spAutoFit/>
            </a:bodyPr>
            <a:lstStyle/>
            <a:p>
              <a:pPr algn="l">
                <a:lnSpc>
                  <a:spcPts val="8854"/>
                </a:lnSpc>
              </a:pPr>
              <a:r>
                <a:rPr lang="en-US" sz="8049" spc="-362" dirty="0">
                  <a:solidFill>
                    <a:srgbClr val="802523"/>
                  </a:solidFill>
                  <a:latin typeface="Noto Serif Display ExtraCondensed"/>
                  <a:ea typeface="Noto Serif Display ExtraCondensed"/>
                  <a:cs typeface="Noto Serif Display ExtraCondensed"/>
                  <a:sym typeface="Noto Serif Display ExtraCondensed"/>
                </a:rPr>
                <a:t>Introduction</a:t>
              </a:r>
            </a:p>
          </p:txBody>
        </p:sp>
        <p:sp>
          <p:nvSpPr>
            <p:cNvPr id="4" name="TextBox 4"/>
            <p:cNvSpPr txBox="1"/>
            <p:nvPr/>
          </p:nvSpPr>
          <p:spPr>
            <a:xfrm>
              <a:off x="0" y="2725208"/>
              <a:ext cx="11427864" cy="720725"/>
            </a:xfrm>
            <a:prstGeom prst="rect">
              <a:avLst/>
            </a:prstGeom>
          </p:spPr>
          <p:txBody>
            <a:bodyPr lIns="0" tIns="0" rIns="0" bIns="0" rtlCol="0" anchor="t">
              <a:spAutoFit/>
            </a:bodyPr>
            <a:lstStyle/>
            <a:p>
              <a:pPr algn="l">
                <a:lnSpc>
                  <a:spcPts val="4200"/>
                </a:lnSpc>
              </a:pPr>
              <a:endParaRPr/>
            </a:p>
          </p:txBody>
        </p:sp>
      </p:grpSp>
      <p:sp>
        <p:nvSpPr>
          <p:cNvPr id="5" name="AutoShape 5"/>
          <p:cNvSpPr/>
          <p:nvPr/>
        </p:nvSpPr>
        <p:spPr>
          <a:xfrm flipV="1">
            <a:off x="0" y="1023937"/>
            <a:ext cx="18493007" cy="0"/>
          </a:xfrm>
          <a:prstGeom prst="line">
            <a:avLst/>
          </a:prstGeom>
          <a:ln w="9525" cap="flat">
            <a:solidFill>
              <a:srgbClr val="802523"/>
            </a:solidFill>
            <a:prstDash val="solid"/>
            <a:headEnd type="none" w="sm" len="sm"/>
            <a:tailEnd type="none" w="sm" len="sm"/>
          </a:ln>
        </p:spPr>
      </p:sp>
      <p:sp>
        <p:nvSpPr>
          <p:cNvPr id="7" name="AutoShape 7"/>
          <p:cNvSpPr/>
          <p:nvPr/>
        </p:nvSpPr>
        <p:spPr>
          <a:xfrm flipV="1">
            <a:off x="0" y="9258300"/>
            <a:ext cx="18493007" cy="0"/>
          </a:xfrm>
          <a:prstGeom prst="line">
            <a:avLst/>
          </a:prstGeom>
          <a:ln w="9525" cap="flat">
            <a:solidFill>
              <a:srgbClr val="802523"/>
            </a:solidFill>
            <a:prstDash val="solid"/>
            <a:headEnd type="none" w="sm" len="sm"/>
            <a:tailEnd type="none" w="sm" len="sm"/>
          </a:ln>
        </p:spPr>
      </p:sp>
      <p:sp>
        <p:nvSpPr>
          <p:cNvPr id="8" name="TextBox 8"/>
          <p:cNvSpPr txBox="1"/>
          <p:nvPr/>
        </p:nvSpPr>
        <p:spPr>
          <a:xfrm>
            <a:off x="609600" y="2936223"/>
            <a:ext cx="17068800" cy="5026376"/>
          </a:xfrm>
          <a:prstGeom prst="rect">
            <a:avLst/>
          </a:prstGeom>
        </p:spPr>
        <p:txBody>
          <a:bodyPr wrap="square" lIns="0" tIns="0" rIns="0" bIns="0" rtlCol="0" anchor="t">
            <a:spAutoFit/>
          </a:bodyPr>
          <a:lstStyle/>
          <a:p>
            <a:pPr marL="457200" indent="-457200">
              <a:buFont typeface="Wingdings" pitchFamily="2" charset="2"/>
              <a:buChar char="ü"/>
            </a:pPr>
            <a:r>
              <a:rPr lang="fr-MA" sz="2998" spc="-134" dirty="0">
                <a:solidFill>
                  <a:schemeClr val="bg1"/>
                </a:solidFill>
                <a:latin typeface="Times New Roman" panose="02020603050405020304" pitchFamily="18" charset="0"/>
                <a:cs typeface="Times New Roman" panose="02020603050405020304" pitchFamily="18" charset="0"/>
              </a:rPr>
              <a:t>La sténose de l’aqueduc de Sylvius est une cause fréquente d’hydrocéphalie tri-ventriculaire, mais son diagnostic est souvent piégé par des artefacts ou des variations anatomiques physiologiques.</a:t>
            </a:r>
          </a:p>
          <a:p>
            <a:pPr marL="457200" indent="-457200">
              <a:lnSpc>
                <a:spcPts val="3178"/>
              </a:lnSpc>
              <a:spcBef>
                <a:spcPct val="0"/>
              </a:spcBef>
              <a:buFont typeface="Wingdings" pitchFamily="2" charset="2"/>
              <a:buChar char="ü"/>
            </a:pPr>
            <a:endParaRPr lang="fr-MA" sz="2998" spc="-134" noProof="1">
              <a:solidFill>
                <a:schemeClr val="bg1"/>
              </a:solidFill>
              <a:latin typeface="Times New Roman" panose="02020603050405020304" pitchFamily="18" charset="0"/>
              <a:cs typeface="Times New Roman" panose="02020603050405020304" pitchFamily="18" charset="0"/>
            </a:endParaRPr>
          </a:p>
          <a:p>
            <a:pPr marL="457200" indent="-457200">
              <a:lnSpc>
                <a:spcPts val="3178"/>
              </a:lnSpc>
              <a:spcBef>
                <a:spcPct val="0"/>
              </a:spcBef>
              <a:buFont typeface="Wingdings" pitchFamily="2" charset="2"/>
              <a:buChar char="ü"/>
            </a:pPr>
            <a:r>
              <a:rPr lang="fr-MA" sz="2998" spc="-134" dirty="0">
                <a:solidFill>
                  <a:schemeClr val="bg1"/>
                </a:solidFill>
                <a:latin typeface="Times New Roman" panose="02020603050405020304" pitchFamily="18" charset="0"/>
                <a:cs typeface="Times New Roman" panose="02020603050405020304" pitchFamily="18" charset="0"/>
              </a:rPr>
              <a:t>Cliniquement, la sténose de l’aqueduc se manifeste par les signes d’hypertension intracrânienne dont la sévérité varie selon l’âge et la rapidité d’installation de l’obstacle. Chez le nourrisson, elle représente une cause majeure d’hydrocéphalie congénitale, tandis que chez l’enfant ou l’adulte, elle peut révéler une hydrocéphalie chronique à pression variable.</a:t>
            </a:r>
          </a:p>
          <a:p>
            <a:pPr marL="457200" indent="-457200">
              <a:lnSpc>
                <a:spcPts val="3178"/>
              </a:lnSpc>
              <a:spcBef>
                <a:spcPct val="0"/>
              </a:spcBef>
              <a:buFont typeface="Wingdings" pitchFamily="2" charset="2"/>
              <a:buChar char="ü"/>
            </a:pPr>
            <a:endParaRPr lang="fr-MA" sz="2998" spc="-134" noProof="1">
              <a:solidFill>
                <a:schemeClr val="bg1"/>
              </a:solidFill>
              <a:latin typeface="Times New Roman" panose="02020603050405020304" pitchFamily="18" charset="0"/>
              <a:cs typeface="Times New Roman" panose="02020603050405020304" pitchFamily="18" charset="0"/>
            </a:endParaRPr>
          </a:p>
          <a:p>
            <a:pPr marL="457200" indent="-457200">
              <a:lnSpc>
                <a:spcPts val="3178"/>
              </a:lnSpc>
              <a:spcBef>
                <a:spcPct val="0"/>
              </a:spcBef>
              <a:buFont typeface="Wingdings" pitchFamily="2" charset="2"/>
              <a:buChar char="ü"/>
            </a:pPr>
            <a:r>
              <a:rPr lang="fr-MA" sz="2998" spc="-134" dirty="0">
                <a:solidFill>
                  <a:schemeClr val="bg1"/>
                </a:solidFill>
                <a:latin typeface="Times New Roman" panose="02020603050405020304" pitchFamily="18" charset="0"/>
                <a:cs typeface="Times New Roman" panose="02020603050405020304" pitchFamily="18" charset="0"/>
              </a:rPr>
              <a:t>L’imagerie, et en particulier l’IRM, joue un rôle central dans le diagnostic positif et étiologique. Elle permet de confirmer la dilatation ventriculaire sus-jacente, d’identifier le siège exact de l’obstruction et de rechercher une cause sous-jacente (congénital, obstacle tumoral, kyste arachnoïdien, inflammation post-méningite... ). Une analyse morphologique et fonctionnelle précise conditionne la prise en charge thérapeutique, notamment l’indication d’une ventriculocisternostomie endoscopique ou d’une dérivation ventriculaire.</a:t>
            </a:r>
            <a:endParaRPr lang="en-US" sz="2998" spc="-134" noProof="1">
              <a:solidFill>
                <a:schemeClr val="bg1"/>
              </a:solidFill>
              <a:latin typeface="Times New Roman" panose="02020603050405020304" pitchFamily="18" charset="0"/>
              <a:cs typeface="Times New Roman" panose="02020603050405020304" pitchFamily="18" charset="0"/>
              <a:sym typeface="Crimson Pr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0782"/>
            <a:ext cx="14980553" cy="3587605"/>
            <a:chOff x="0" y="-1337540"/>
            <a:chExt cx="15231614" cy="4783473"/>
          </a:xfrm>
        </p:grpSpPr>
        <p:sp>
          <p:nvSpPr>
            <p:cNvPr id="3" name="TextBox 3"/>
            <p:cNvSpPr txBox="1"/>
            <p:nvPr/>
          </p:nvSpPr>
          <p:spPr>
            <a:xfrm>
              <a:off x="2440527" y="-1337540"/>
              <a:ext cx="12791087" cy="2807351"/>
            </a:xfrm>
            <a:prstGeom prst="rect">
              <a:avLst/>
            </a:prstGeom>
          </p:spPr>
          <p:txBody>
            <a:bodyPr wrap="square" lIns="0" tIns="0" rIns="0" bIns="0" rtlCol="0" anchor="t">
              <a:spAutoFit/>
            </a:bodyPr>
            <a:lstStyle/>
            <a:p>
              <a:pPr>
                <a:lnSpc>
                  <a:spcPts val="8854"/>
                </a:lnSpc>
              </a:pPr>
              <a:r>
                <a:rPr lang="fr-FR" sz="3600" spc="-362" dirty="0">
                  <a:solidFill>
                    <a:srgbClr val="802523"/>
                  </a:solidFill>
                  <a:latin typeface="Times New Roman" panose="02020603050405020304" pitchFamily="18" charset="0"/>
                  <a:ea typeface="Noto Serif Display ExtraCondensed"/>
                  <a:cs typeface="Times New Roman" panose="02020603050405020304" pitchFamily="18" charset="0"/>
                </a:rPr>
                <a:t>11 ans, hydrocéphalie tri-ventriculaire sur sténose de l’aqueduc avec retard scolaire</a:t>
              </a:r>
              <a:endParaRPr lang="fr-MA" sz="3600" spc="-362" dirty="0">
                <a:solidFill>
                  <a:srgbClr val="802523"/>
                </a:solidFill>
                <a:latin typeface="Times New Roman" panose="02020603050405020304" pitchFamily="18" charset="0"/>
                <a:ea typeface="Noto Serif Display ExtraCondensed"/>
                <a:cs typeface="Times New Roman" panose="02020603050405020304" pitchFamily="18" charset="0"/>
              </a:endParaRPr>
            </a:p>
            <a:p>
              <a:pPr>
                <a:lnSpc>
                  <a:spcPts val="8854"/>
                </a:lnSpc>
              </a:pPr>
              <a:endParaRPr lang="en-US" sz="3600" spc="-362" dirty="0">
                <a:solidFill>
                  <a:srgbClr val="802523"/>
                </a:solidFill>
                <a:latin typeface="Times New Roman" panose="02020603050405020304" pitchFamily="18" charset="0"/>
                <a:ea typeface="Noto Serif Display ExtraCondensed"/>
                <a:cs typeface="Times New Roman" panose="02020603050405020304" pitchFamily="18" charset="0"/>
                <a:sym typeface="Noto Serif Display ExtraCondensed"/>
              </a:endParaRPr>
            </a:p>
          </p:txBody>
        </p:sp>
        <p:sp>
          <p:nvSpPr>
            <p:cNvPr id="4" name="TextBox 4"/>
            <p:cNvSpPr txBox="1"/>
            <p:nvPr/>
          </p:nvSpPr>
          <p:spPr>
            <a:xfrm>
              <a:off x="0" y="2725208"/>
              <a:ext cx="11427864" cy="720725"/>
            </a:xfrm>
            <a:prstGeom prst="rect">
              <a:avLst/>
            </a:prstGeom>
          </p:spPr>
          <p:txBody>
            <a:bodyPr lIns="0" tIns="0" rIns="0" bIns="0" rtlCol="0" anchor="t">
              <a:spAutoFit/>
            </a:bodyPr>
            <a:lstStyle/>
            <a:p>
              <a:pPr algn="l">
                <a:lnSpc>
                  <a:spcPts val="4200"/>
                </a:lnSpc>
              </a:pPr>
              <a:endParaRPr/>
            </a:p>
          </p:txBody>
        </p:sp>
      </p:grpSp>
      <p:sp>
        <p:nvSpPr>
          <p:cNvPr id="5" name="AutoShape 5"/>
          <p:cNvSpPr/>
          <p:nvPr/>
        </p:nvSpPr>
        <p:spPr>
          <a:xfrm flipV="1">
            <a:off x="0" y="1023937"/>
            <a:ext cx="18493007" cy="0"/>
          </a:xfrm>
          <a:prstGeom prst="line">
            <a:avLst/>
          </a:prstGeom>
          <a:ln w="9525" cap="flat">
            <a:solidFill>
              <a:srgbClr val="802523"/>
            </a:solidFill>
            <a:prstDash val="solid"/>
            <a:headEnd type="none" w="sm" len="sm"/>
            <a:tailEnd type="none" w="sm" len="sm"/>
          </a:ln>
        </p:spPr>
      </p:sp>
      <p:sp>
        <p:nvSpPr>
          <p:cNvPr id="7" name="AutoShape 7"/>
          <p:cNvSpPr/>
          <p:nvPr/>
        </p:nvSpPr>
        <p:spPr>
          <a:xfrm flipV="1">
            <a:off x="0" y="9258300"/>
            <a:ext cx="18493007" cy="0"/>
          </a:xfrm>
          <a:prstGeom prst="line">
            <a:avLst/>
          </a:prstGeom>
          <a:ln w="9525" cap="flat">
            <a:solidFill>
              <a:srgbClr val="802523"/>
            </a:solidFill>
            <a:prstDash val="solid"/>
            <a:headEnd type="none" w="sm" len="sm"/>
            <a:tailEnd type="none" w="sm" len="sm"/>
          </a:ln>
        </p:spPr>
      </p:sp>
      <p:pic>
        <p:nvPicPr>
          <p:cNvPr id="8" name="Image 7">
            <a:extLst>
              <a:ext uri="{FF2B5EF4-FFF2-40B4-BE49-F238E27FC236}">
                <a16:creationId xmlns:a16="http://schemas.microsoft.com/office/drawing/2014/main" id="{8EF62F65-FDED-F647-9610-6114BA0DB5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720" y="2102647"/>
            <a:ext cx="6126585" cy="6081705"/>
          </a:xfrm>
          <a:prstGeom prst="rect">
            <a:avLst/>
          </a:prstGeom>
        </p:spPr>
      </p:pic>
      <p:cxnSp>
        <p:nvCxnSpPr>
          <p:cNvPr id="10" name="Connecteur droit avec flèche 9">
            <a:extLst>
              <a:ext uri="{FF2B5EF4-FFF2-40B4-BE49-F238E27FC236}">
                <a16:creationId xmlns:a16="http://schemas.microsoft.com/office/drawing/2014/main" id="{6009A961-F606-4E44-AE78-A627C7105470}"/>
              </a:ext>
            </a:extLst>
          </p:cNvPr>
          <p:cNvCxnSpPr>
            <a:cxnSpLocks/>
          </p:cNvCxnSpPr>
          <p:nvPr/>
        </p:nvCxnSpPr>
        <p:spPr>
          <a:xfrm flipH="1">
            <a:off x="4267200" y="4469770"/>
            <a:ext cx="304800" cy="212565"/>
          </a:xfrm>
          <a:prstGeom prst="straightConnector1">
            <a:avLst/>
          </a:prstGeom>
          <a:ln>
            <a:solidFill>
              <a:srgbClr val="802523"/>
            </a:solidFill>
            <a:tailEnd type="triangle"/>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DF038649-D8AA-8744-86A8-EC337287E0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7594" y="1527895"/>
            <a:ext cx="5603063" cy="7231207"/>
          </a:xfrm>
          <a:prstGeom prst="rect">
            <a:avLst/>
          </a:prstGeom>
        </p:spPr>
      </p:pic>
      <p:pic>
        <p:nvPicPr>
          <p:cNvPr id="16" name="Image 15">
            <a:extLst>
              <a:ext uri="{FF2B5EF4-FFF2-40B4-BE49-F238E27FC236}">
                <a16:creationId xmlns:a16="http://schemas.microsoft.com/office/drawing/2014/main" id="{0E096FF2-63E5-FF4F-A1C6-9400B2B44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75946" y="2455240"/>
            <a:ext cx="5359874" cy="5371758"/>
          </a:xfrm>
          <a:prstGeom prst="rect">
            <a:avLst/>
          </a:prstGeom>
        </p:spPr>
      </p:pic>
      <p:cxnSp>
        <p:nvCxnSpPr>
          <p:cNvPr id="17" name="Connecteur droit avec flèche 16">
            <a:extLst>
              <a:ext uri="{FF2B5EF4-FFF2-40B4-BE49-F238E27FC236}">
                <a16:creationId xmlns:a16="http://schemas.microsoft.com/office/drawing/2014/main" id="{890333E4-CC9B-8A4C-8A2D-761C1BD3C70E}"/>
              </a:ext>
            </a:extLst>
          </p:cNvPr>
          <p:cNvCxnSpPr>
            <a:cxnSpLocks/>
          </p:cNvCxnSpPr>
          <p:nvPr/>
        </p:nvCxnSpPr>
        <p:spPr>
          <a:xfrm flipH="1">
            <a:off x="16050815" y="4928553"/>
            <a:ext cx="304800" cy="212565"/>
          </a:xfrm>
          <a:prstGeom prst="straightConnector1">
            <a:avLst/>
          </a:prstGeom>
          <a:ln>
            <a:solidFill>
              <a:srgbClr val="80252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3558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67E8E360-B51E-044C-818E-8B3002A55E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96800" y="2324100"/>
            <a:ext cx="5316182" cy="5638800"/>
          </a:xfrm>
          <a:prstGeom prst="rect">
            <a:avLst/>
          </a:prstGeom>
        </p:spPr>
      </p:pic>
      <p:grpSp>
        <p:nvGrpSpPr>
          <p:cNvPr id="2" name="Group 2"/>
          <p:cNvGrpSpPr/>
          <p:nvPr/>
        </p:nvGrpSpPr>
        <p:grpSpPr>
          <a:xfrm>
            <a:off x="864503" y="59762"/>
            <a:ext cx="16764000" cy="3548625"/>
            <a:chOff x="-166949" y="-1285567"/>
            <a:chExt cx="17044950" cy="4731500"/>
          </a:xfrm>
        </p:grpSpPr>
        <p:sp>
          <p:nvSpPr>
            <p:cNvPr id="3" name="TextBox 3"/>
            <p:cNvSpPr txBox="1"/>
            <p:nvPr/>
          </p:nvSpPr>
          <p:spPr>
            <a:xfrm>
              <a:off x="-166949" y="-1285567"/>
              <a:ext cx="17044950" cy="1285567"/>
            </a:xfrm>
            <a:prstGeom prst="rect">
              <a:avLst/>
            </a:prstGeom>
          </p:spPr>
          <p:txBody>
            <a:bodyPr wrap="square" lIns="0" tIns="0" rIns="0" bIns="0" rtlCol="0" anchor="t">
              <a:spAutoFit/>
            </a:bodyPr>
            <a:lstStyle/>
            <a:p>
              <a:pPr>
                <a:lnSpc>
                  <a:spcPts val="8854"/>
                </a:lnSpc>
              </a:pPr>
              <a:r>
                <a:rPr lang="fr-FR" sz="3600" spc="-362" dirty="0">
                  <a:solidFill>
                    <a:srgbClr val="802523"/>
                  </a:solidFill>
                  <a:latin typeface="Times New Roman" panose="02020603050405020304" pitchFamily="18" charset="0"/>
                  <a:ea typeface="Noto Serif Display ExtraCondensed"/>
                  <a:cs typeface="Times New Roman" panose="02020603050405020304" pitchFamily="18" charset="0"/>
                </a:rPr>
                <a:t>54 ans, ATCD : Méningo-encéphalite à l’âge de 3 ans avec déclin cognitif et une épilepsie tardive à l’âge de 51 ans</a:t>
              </a:r>
              <a:endParaRPr lang="en-US" sz="3600" spc="-362" dirty="0">
                <a:solidFill>
                  <a:srgbClr val="802523"/>
                </a:solidFill>
                <a:latin typeface="Times New Roman" panose="02020603050405020304" pitchFamily="18" charset="0"/>
                <a:ea typeface="Noto Serif Display ExtraCondensed"/>
                <a:cs typeface="Times New Roman" panose="02020603050405020304" pitchFamily="18" charset="0"/>
                <a:sym typeface="Noto Serif Display ExtraCondensed"/>
              </a:endParaRPr>
            </a:p>
          </p:txBody>
        </p:sp>
        <p:sp>
          <p:nvSpPr>
            <p:cNvPr id="4" name="TextBox 4"/>
            <p:cNvSpPr txBox="1"/>
            <p:nvPr/>
          </p:nvSpPr>
          <p:spPr>
            <a:xfrm>
              <a:off x="0" y="2725208"/>
              <a:ext cx="11427864" cy="720725"/>
            </a:xfrm>
            <a:prstGeom prst="rect">
              <a:avLst/>
            </a:prstGeom>
          </p:spPr>
          <p:txBody>
            <a:bodyPr lIns="0" tIns="0" rIns="0" bIns="0" rtlCol="0" anchor="t">
              <a:spAutoFit/>
            </a:bodyPr>
            <a:lstStyle/>
            <a:p>
              <a:pPr algn="l">
                <a:lnSpc>
                  <a:spcPts val="4200"/>
                </a:lnSpc>
              </a:pPr>
              <a:endParaRPr/>
            </a:p>
          </p:txBody>
        </p:sp>
      </p:grpSp>
      <p:sp>
        <p:nvSpPr>
          <p:cNvPr id="5" name="AutoShape 5"/>
          <p:cNvSpPr/>
          <p:nvPr/>
        </p:nvSpPr>
        <p:spPr>
          <a:xfrm flipV="1">
            <a:off x="0" y="1023937"/>
            <a:ext cx="18493007" cy="0"/>
          </a:xfrm>
          <a:prstGeom prst="line">
            <a:avLst/>
          </a:prstGeom>
          <a:ln w="9525" cap="flat">
            <a:solidFill>
              <a:srgbClr val="802523"/>
            </a:solidFill>
            <a:prstDash val="solid"/>
            <a:headEnd type="none" w="sm" len="sm"/>
            <a:tailEnd type="none" w="sm" len="sm"/>
          </a:ln>
        </p:spPr>
      </p:sp>
      <p:sp>
        <p:nvSpPr>
          <p:cNvPr id="7" name="AutoShape 7"/>
          <p:cNvSpPr/>
          <p:nvPr/>
        </p:nvSpPr>
        <p:spPr>
          <a:xfrm flipV="1">
            <a:off x="0" y="9258300"/>
            <a:ext cx="18493007" cy="0"/>
          </a:xfrm>
          <a:prstGeom prst="line">
            <a:avLst/>
          </a:prstGeom>
          <a:ln w="9525" cap="flat">
            <a:solidFill>
              <a:srgbClr val="802523"/>
            </a:solidFill>
            <a:prstDash val="solid"/>
            <a:headEnd type="none" w="sm" len="sm"/>
            <a:tailEnd type="none" w="sm" len="sm"/>
          </a:ln>
        </p:spPr>
      </p:sp>
      <p:cxnSp>
        <p:nvCxnSpPr>
          <p:cNvPr id="10" name="Connecteur droit avec flèche 9">
            <a:extLst>
              <a:ext uri="{FF2B5EF4-FFF2-40B4-BE49-F238E27FC236}">
                <a16:creationId xmlns:a16="http://schemas.microsoft.com/office/drawing/2014/main" id="{6009A961-F606-4E44-AE78-A627C7105470}"/>
              </a:ext>
            </a:extLst>
          </p:cNvPr>
          <p:cNvCxnSpPr>
            <a:cxnSpLocks/>
          </p:cNvCxnSpPr>
          <p:nvPr/>
        </p:nvCxnSpPr>
        <p:spPr>
          <a:xfrm flipH="1">
            <a:off x="14706600" y="5160809"/>
            <a:ext cx="304800" cy="212565"/>
          </a:xfrm>
          <a:prstGeom prst="straightConnector1">
            <a:avLst/>
          </a:prstGeom>
          <a:ln>
            <a:solidFill>
              <a:srgbClr val="802523"/>
            </a:solidFill>
            <a:tailEnd type="triangle"/>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A75046D5-A180-CC47-9398-3A3E8332DE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64802" y="1461811"/>
            <a:ext cx="5854700" cy="7429500"/>
          </a:xfrm>
          <a:prstGeom prst="rect">
            <a:avLst/>
          </a:prstGeom>
        </p:spPr>
      </p:pic>
      <p:pic>
        <p:nvPicPr>
          <p:cNvPr id="17" name="Image 16">
            <a:extLst>
              <a:ext uri="{FF2B5EF4-FFF2-40B4-BE49-F238E27FC236}">
                <a16:creationId xmlns:a16="http://schemas.microsoft.com/office/drawing/2014/main" id="{B1961683-9EFE-8444-BCA8-51CFE6E9F5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797297"/>
            <a:ext cx="6487504" cy="6727024"/>
          </a:xfrm>
          <a:prstGeom prst="rect">
            <a:avLst/>
          </a:prstGeom>
        </p:spPr>
      </p:pic>
      <p:cxnSp>
        <p:nvCxnSpPr>
          <p:cNvPr id="18" name="Connecteur droit avec flèche 17">
            <a:extLst>
              <a:ext uri="{FF2B5EF4-FFF2-40B4-BE49-F238E27FC236}">
                <a16:creationId xmlns:a16="http://schemas.microsoft.com/office/drawing/2014/main" id="{67305054-D75D-F749-A3C5-78EB1C90FD28}"/>
              </a:ext>
            </a:extLst>
          </p:cNvPr>
          <p:cNvCxnSpPr>
            <a:cxnSpLocks/>
          </p:cNvCxnSpPr>
          <p:nvPr/>
        </p:nvCxnSpPr>
        <p:spPr>
          <a:xfrm flipH="1">
            <a:off x="4038600" y="4657709"/>
            <a:ext cx="304800" cy="212565"/>
          </a:xfrm>
          <a:prstGeom prst="straightConnector1">
            <a:avLst/>
          </a:prstGeom>
          <a:ln>
            <a:solidFill>
              <a:srgbClr val="80252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7673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46727BF7-BEBA-6E4E-95C3-98BA218D3E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2278" y="1871207"/>
            <a:ext cx="5238913" cy="5861918"/>
          </a:xfrm>
          <a:prstGeom prst="rect">
            <a:avLst/>
          </a:prstGeom>
        </p:spPr>
      </p:pic>
      <p:pic>
        <p:nvPicPr>
          <p:cNvPr id="8" name="Image 7">
            <a:extLst>
              <a:ext uri="{FF2B5EF4-FFF2-40B4-BE49-F238E27FC236}">
                <a16:creationId xmlns:a16="http://schemas.microsoft.com/office/drawing/2014/main" id="{82B93381-3DB1-9544-AF3C-D14B2686AF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78" y="1547659"/>
            <a:ext cx="7048500" cy="7226300"/>
          </a:xfrm>
          <a:prstGeom prst="rect">
            <a:avLst/>
          </a:prstGeom>
        </p:spPr>
      </p:pic>
      <p:grpSp>
        <p:nvGrpSpPr>
          <p:cNvPr id="2" name="Group 2"/>
          <p:cNvGrpSpPr/>
          <p:nvPr/>
        </p:nvGrpSpPr>
        <p:grpSpPr>
          <a:xfrm>
            <a:off x="864503" y="59762"/>
            <a:ext cx="16764000" cy="3548625"/>
            <a:chOff x="-166949" y="-1285567"/>
            <a:chExt cx="17044950" cy="4731500"/>
          </a:xfrm>
        </p:grpSpPr>
        <p:sp>
          <p:nvSpPr>
            <p:cNvPr id="3" name="TextBox 3"/>
            <p:cNvSpPr txBox="1"/>
            <p:nvPr/>
          </p:nvSpPr>
          <p:spPr>
            <a:xfrm>
              <a:off x="-166949" y="-1285567"/>
              <a:ext cx="17044950" cy="2807351"/>
            </a:xfrm>
            <a:prstGeom prst="rect">
              <a:avLst/>
            </a:prstGeom>
          </p:spPr>
          <p:txBody>
            <a:bodyPr wrap="square" lIns="0" tIns="0" rIns="0" bIns="0" rtlCol="0" anchor="t">
              <a:spAutoFit/>
            </a:bodyPr>
            <a:lstStyle/>
            <a:p>
              <a:pPr algn="ctr">
                <a:lnSpc>
                  <a:spcPts val="8854"/>
                </a:lnSpc>
              </a:pPr>
              <a:r>
                <a:rPr lang="fr-FR" sz="3600" spc="-362" dirty="0">
                  <a:solidFill>
                    <a:srgbClr val="802523"/>
                  </a:solidFill>
                  <a:latin typeface="Times New Roman" panose="02020603050405020304" pitchFamily="18" charset="0"/>
                  <a:ea typeface="Noto Serif Display ExtraCondensed"/>
                  <a:cs typeface="Times New Roman" panose="02020603050405020304" pitchFamily="18" charset="0"/>
                </a:rPr>
                <a:t>56 ans, ATCDs : opéré pour un processus lésionnel du V3 en 2014  et consulte pour des céphalées</a:t>
              </a:r>
              <a:endParaRPr lang="fr-MA" sz="3600" spc="-362" dirty="0">
                <a:solidFill>
                  <a:srgbClr val="802523"/>
                </a:solidFill>
                <a:latin typeface="Times New Roman" panose="02020603050405020304" pitchFamily="18" charset="0"/>
                <a:ea typeface="Noto Serif Display ExtraCondensed"/>
                <a:cs typeface="Times New Roman" panose="02020603050405020304" pitchFamily="18" charset="0"/>
              </a:endParaRPr>
            </a:p>
            <a:p>
              <a:pPr>
                <a:lnSpc>
                  <a:spcPts val="8854"/>
                </a:lnSpc>
              </a:pPr>
              <a:endParaRPr lang="en-US" sz="3600" spc="-362" dirty="0">
                <a:solidFill>
                  <a:srgbClr val="802523"/>
                </a:solidFill>
                <a:latin typeface="Times New Roman" panose="02020603050405020304" pitchFamily="18" charset="0"/>
                <a:ea typeface="Noto Serif Display ExtraCondensed"/>
                <a:cs typeface="Times New Roman" panose="02020603050405020304" pitchFamily="18" charset="0"/>
                <a:sym typeface="Noto Serif Display ExtraCondensed"/>
              </a:endParaRPr>
            </a:p>
          </p:txBody>
        </p:sp>
        <p:sp>
          <p:nvSpPr>
            <p:cNvPr id="4" name="TextBox 4"/>
            <p:cNvSpPr txBox="1"/>
            <p:nvPr/>
          </p:nvSpPr>
          <p:spPr>
            <a:xfrm>
              <a:off x="0" y="2725208"/>
              <a:ext cx="11427864" cy="720725"/>
            </a:xfrm>
            <a:prstGeom prst="rect">
              <a:avLst/>
            </a:prstGeom>
          </p:spPr>
          <p:txBody>
            <a:bodyPr lIns="0" tIns="0" rIns="0" bIns="0" rtlCol="0" anchor="t">
              <a:spAutoFit/>
            </a:bodyPr>
            <a:lstStyle/>
            <a:p>
              <a:pPr algn="l">
                <a:lnSpc>
                  <a:spcPts val="4200"/>
                </a:lnSpc>
              </a:pPr>
              <a:endParaRPr/>
            </a:p>
          </p:txBody>
        </p:sp>
      </p:grpSp>
      <p:sp>
        <p:nvSpPr>
          <p:cNvPr id="5" name="AutoShape 5"/>
          <p:cNvSpPr/>
          <p:nvPr/>
        </p:nvSpPr>
        <p:spPr>
          <a:xfrm flipV="1">
            <a:off x="0" y="1023937"/>
            <a:ext cx="18493007" cy="0"/>
          </a:xfrm>
          <a:prstGeom prst="line">
            <a:avLst/>
          </a:prstGeom>
          <a:ln w="9525" cap="flat">
            <a:solidFill>
              <a:srgbClr val="802523"/>
            </a:solidFill>
            <a:prstDash val="solid"/>
            <a:headEnd type="none" w="sm" len="sm"/>
            <a:tailEnd type="none" w="sm" len="sm"/>
          </a:ln>
        </p:spPr>
      </p:sp>
      <p:sp>
        <p:nvSpPr>
          <p:cNvPr id="7" name="AutoShape 7"/>
          <p:cNvSpPr/>
          <p:nvPr/>
        </p:nvSpPr>
        <p:spPr>
          <a:xfrm flipV="1">
            <a:off x="0" y="9258300"/>
            <a:ext cx="18493007" cy="0"/>
          </a:xfrm>
          <a:prstGeom prst="line">
            <a:avLst/>
          </a:prstGeom>
          <a:ln w="9525" cap="flat">
            <a:solidFill>
              <a:srgbClr val="802523"/>
            </a:solidFill>
            <a:prstDash val="solid"/>
            <a:headEnd type="none" w="sm" len="sm"/>
            <a:tailEnd type="none" w="sm" len="sm"/>
          </a:ln>
        </p:spPr>
      </p:sp>
      <p:cxnSp>
        <p:nvCxnSpPr>
          <p:cNvPr id="10" name="Connecteur droit avec flèche 9">
            <a:extLst>
              <a:ext uri="{FF2B5EF4-FFF2-40B4-BE49-F238E27FC236}">
                <a16:creationId xmlns:a16="http://schemas.microsoft.com/office/drawing/2014/main" id="{6009A961-F606-4E44-AE78-A627C7105470}"/>
              </a:ext>
            </a:extLst>
          </p:cNvPr>
          <p:cNvCxnSpPr>
            <a:cxnSpLocks/>
          </p:cNvCxnSpPr>
          <p:nvPr/>
        </p:nvCxnSpPr>
        <p:spPr>
          <a:xfrm flipH="1">
            <a:off x="9626890" y="4609881"/>
            <a:ext cx="304800" cy="212565"/>
          </a:xfrm>
          <a:prstGeom prst="straightConnector1">
            <a:avLst/>
          </a:prstGeom>
          <a:ln>
            <a:solidFill>
              <a:srgbClr val="802523"/>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67305054-D75D-F749-A3C5-78EB1C90FD28}"/>
              </a:ext>
            </a:extLst>
          </p:cNvPr>
          <p:cNvCxnSpPr>
            <a:cxnSpLocks/>
          </p:cNvCxnSpPr>
          <p:nvPr/>
        </p:nvCxnSpPr>
        <p:spPr>
          <a:xfrm flipH="1">
            <a:off x="4267200" y="4404672"/>
            <a:ext cx="304800" cy="212565"/>
          </a:xfrm>
          <a:prstGeom prst="straightConnector1">
            <a:avLst/>
          </a:prstGeom>
          <a:ln>
            <a:solidFill>
              <a:srgbClr val="802523"/>
            </a:solidFill>
            <a:tailEnd type="triangle"/>
          </a:ln>
        </p:spPr>
        <p:style>
          <a:lnRef idx="1">
            <a:schemeClr val="accent1"/>
          </a:lnRef>
          <a:fillRef idx="0">
            <a:schemeClr val="accent1"/>
          </a:fillRef>
          <a:effectRef idx="0">
            <a:schemeClr val="accent1"/>
          </a:effectRef>
          <a:fontRef idx="minor">
            <a:schemeClr val="tx1"/>
          </a:fontRef>
        </p:style>
      </p:cxnSp>
      <p:pic>
        <p:nvPicPr>
          <p:cNvPr id="20" name="Image 19">
            <a:extLst>
              <a:ext uri="{FF2B5EF4-FFF2-40B4-BE49-F238E27FC236}">
                <a16:creationId xmlns:a16="http://schemas.microsoft.com/office/drawing/2014/main" id="{BB5B165B-DE6E-C04D-8376-FF6D018E78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49438" y="1611453"/>
            <a:ext cx="5871476" cy="7098711"/>
          </a:xfrm>
          <a:prstGeom prst="rect">
            <a:avLst/>
          </a:prstGeom>
        </p:spPr>
      </p:pic>
    </p:spTree>
    <p:extLst>
      <p:ext uri="{BB962C8B-B14F-4D97-AF65-F5344CB8AC3E}">
        <p14:creationId xmlns:p14="http://schemas.microsoft.com/office/powerpoint/2010/main" val="40571504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320</TotalTime>
  <Words>70</Words>
  <Application>Microsoft Macintosh PowerPoint</Application>
  <PresentationFormat>Personnalisé</PresentationFormat>
  <Paragraphs>14</Paragraphs>
  <Slides>5</Slides>
  <Notes>4</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vt:i4>
      </vt:variant>
    </vt:vector>
  </HeadingPairs>
  <TitlesOfParts>
    <vt:vector size="12" baseType="lpstr">
      <vt:lpstr>Calibri</vt:lpstr>
      <vt:lpstr>Wingdings</vt:lpstr>
      <vt:lpstr>Arial</vt:lpstr>
      <vt:lpstr>Crimson Pro</vt:lpstr>
      <vt:lpstr>Noto Serif Display ExtraCondensed</vt:lpstr>
      <vt:lpstr>Times New Roman</vt:lpstr>
      <vt:lpstr>Office Theme</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Stratégie Marketing Élégance Aspirationnelle en Noir et Blanc Vert Émeraude et Menthe</dc:title>
  <cp:lastModifiedBy>Microsoft Office User</cp:lastModifiedBy>
  <cp:revision>30</cp:revision>
  <dcterms:created xsi:type="dcterms:W3CDTF">2006-08-16T00:00:00Z</dcterms:created>
  <dcterms:modified xsi:type="dcterms:W3CDTF">2026-02-27T22:58:44Z</dcterms:modified>
  <dc:identifier>DAGu8Uv4pAo</dc:identifier>
</cp:coreProperties>
</file>