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7"/>
  </p:notesMasterIdLst>
  <p:sldIdLst>
    <p:sldId id="286" r:id="rId2"/>
    <p:sldId id="288" r:id="rId3"/>
    <p:sldId id="289" r:id="rId4"/>
    <p:sldId id="290" r:id="rId5"/>
    <p:sldId id="29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47DDBA-A576-40B7-B578-DAD3A523C3F3}">
          <p14:sldIdLst>
            <p14:sldId id="286"/>
            <p14:sldId id="288"/>
            <p14:sldId id="289"/>
            <p14:sldId id="290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261EF-1865-4237-961B-F591680D8E30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9F00B-32A3-4A2D-9833-DB94D8E26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80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6a60fd912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58" name="Google Shape;358;g36a60fd912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dirty="0"/>
              <a:t>Devant le rehaussement annulaire, on note d’autres dc différentiels qui sont groupés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6a60fd912d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2" name="Google Shape;382;g36a60fd912d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Patient âgé de 54 ans, cancer du rein. Aspect d’hématome intra-parenchymateux occipital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interne gauche au stade subaigu, apparaissant en hypersignal pondéré FLAIR et T1. Après injection, rehaussement d’une portion tissulaire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bordant la ligne médiane.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a IRM, coupe axiale en séquence pondérée FLAIR.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b I RM, coupe axiale en séquence pondérée T1.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c IRM, coupe axiale en séquence pondérée T1, après injection de chélates de Gadolinium et transfert de magnétisation.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>
          <a:extLst>
            <a:ext uri="{FF2B5EF4-FFF2-40B4-BE49-F238E27FC236}">
              <a16:creationId xmlns:a16="http://schemas.microsoft.com/office/drawing/2014/main" id="{31E70B8A-6AAC-22D4-F23F-1B4B99DF7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a1b8c4dae_0_60:notes">
            <a:extLst>
              <a:ext uri="{FF2B5EF4-FFF2-40B4-BE49-F238E27FC236}">
                <a16:creationId xmlns:a16="http://schemas.microsoft.com/office/drawing/2014/main" id="{C86F3997-67EA-81FA-6857-76383DFF88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01" name="Google Shape;301;g36a1b8c4dae_0_60:notes">
            <a:extLst>
              <a:ext uri="{FF2B5EF4-FFF2-40B4-BE49-F238E27FC236}">
                <a16:creationId xmlns:a16="http://schemas.microsoft.com/office/drawing/2014/main" id="{70DCAE6B-392B-B091-B121-09005B895B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585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>
          <a:extLst>
            <a:ext uri="{FF2B5EF4-FFF2-40B4-BE49-F238E27FC236}">
              <a16:creationId xmlns:a16="http://schemas.microsoft.com/office/drawing/2014/main" id="{A251814E-94A5-1EE8-9C0D-3D5873DB2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a1b8c4dae_0_60:notes">
            <a:extLst>
              <a:ext uri="{FF2B5EF4-FFF2-40B4-BE49-F238E27FC236}">
                <a16:creationId xmlns:a16="http://schemas.microsoft.com/office/drawing/2014/main" id="{F4AC20C4-6E20-F0F1-1A26-DFC255AAAE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01" name="Google Shape;301;g36a1b8c4dae_0_60:notes">
            <a:extLst>
              <a:ext uri="{FF2B5EF4-FFF2-40B4-BE49-F238E27FC236}">
                <a16:creationId xmlns:a16="http://schemas.microsoft.com/office/drawing/2014/main" id="{79D28679-C8BB-1EEE-5D7C-1B9A49F752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141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>
          <a:extLst>
            <a:ext uri="{FF2B5EF4-FFF2-40B4-BE49-F238E27FC236}">
              <a16:creationId xmlns:a16="http://schemas.microsoft.com/office/drawing/2014/main" id="{B2B6B43C-4C11-42D8-6053-487B5E8E2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a1b8c4dae_0_60:notes">
            <a:extLst>
              <a:ext uri="{FF2B5EF4-FFF2-40B4-BE49-F238E27FC236}">
                <a16:creationId xmlns:a16="http://schemas.microsoft.com/office/drawing/2014/main" id="{943A30D8-F4A1-4936-755A-3F6A1DE4D5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01" name="Google Shape;301;g36a1b8c4dae_0_60:notes">
            <a:extLst>
              <a:ext uri="{FF2B5EF4-FFF2-40B4-BE49-F238E27FC236}">
                <a16:creationId xmlns:a16="http://schemas.microsoft.com/office/drawing/2014/main" id="{C5C89C49-3BCF-F0D7-E446-C88644D2DA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650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1"/>
            <a:ext cx="121870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46"/>
          <p:cNvSpPr txBox="1">
            <a:spLocks noGrp="1"/>
          </p:cNvSpPr>
          <p:nvPr>
            <p:ph type="ctrTitle"/>
          </p:nvPr>
        </p:nvSpPr>
        <p:spPr>
          <a:xfrm>
            <a:off x="1309067" y="1268137"/>
            <a:ext cx="7326800" cy="24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46"/>
          <p:cNvSpPr txBox="1">
            <a:spLocks noGrp="1"/>
          </p:cNvSpPr>
          <p:nvPr>
            <p:ph type="subTitle" idx="1"/>
          </p:nvPr>
        </p:nvSpPr>
        <p:spPr>
          <a:xfrm>
            <a:off x="7554533" y="3766383"/>
            <a:ext cx="3328400" cy="9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461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1"/>
            <a:ext cx="121870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4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2565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86"/>
            <a:ext cx="12191997" cy="685442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8"/>
          <p:cNvSpPr txBox="1">
            <a:spLocks noGrp="1"/>
          </p:cNvSpPr>
          <p:nvPr>
            <p:ph type="title" idx="2"/>
          </p:nvPr>
        </p:nvSpPr>
        <p:spPr>
          <a:xfrm>
            <a:off x="960000" y="1872911"/>
            <a:ext cx="979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48"/>
          <p:cNvSpPr txBox="1">
            <a:spLocks noGrp="1"/>
          </p:cNvSpPr>
          <p:nvPr>
            <p:ph type="title" idx="3"/>
          </p:nvPr>
        </p:nvSpPr>
        <p:spPr>
          <a:xfrm>
            <a:off x="960000" y="4088921"/>
            <a:ext cx="979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0" name="Google Shape;20;p48"/>
          <p:cNvSpPr txBox="1">
            <a:spLocks noGrp="1"/>
          </p:cNvSpPr>
          <p:nvPr>
            <p:ph type="title" idx="4"/>
          </p:nvPr>
        </p:nvSpPr>
        <p:spPr>
          <a:xfrm>
            <a:off x="4559033" y="1872911"/>
            <a:ext cx="979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1" name="Google Shape;21;p48"/>
          <p:cNvSpPr txBox="1">
            <a:spLocks noGrp="1"/>
          </p:cNvSpPr>
          <p:nvPr>
            <p:ph type="title" idx="5"/>
          </p:nvPr>
        </p:nvSpPr>
        <p:spPr>
          <a:xfrm>
            <a:off x="4559033" y="4088921"/>
            <a:ext cx="979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2" name="Google Shape;22;p48"/>
          <p:cNvSpPr txBox="1">
            <a:spLocks noGrp="1"/>
          </p:cNvSpPr>
          <p:nvPr>
            <p:ph type="title" idx="6"/>
          </p:nvPr>
        </p:nvSpPr>
        <p:spPr>
          <a:xfrm>
            <a:off x="8158067" y="1872911"/>
            <a:ext cx="979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3" name="Google Shape;23;p48"/>
          <p:cNvSpPr txBox="1">
            <a:spLocks noGrp="1"/>
          </p:cNvSpPr>
          <p:nvPr>
            <p:ph type="title" idx="7"/>
          </p:nvPr>
        </p:nvSpPr>
        <p:spPr>
          <a:xfrm>
            <a:off x="8158067" y="4088921"/>
            <a:ext cx="979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4" name="Google Shape;24;p48"/>
          <p:cNvSpPr txBox="1">
            <a:spLocks noGrp="1"/>
          </p:cNvSpPr>
          <p:nvPr>
            <p:ph type="subTitle" idx="1"/>
          </p:nvPr>
        </p:nvSpPr>
        <p:spPr>
          <a:xfrm>
            <a:off x="960000" y="2469700"/>
            <a:ext cx="3074000" cy="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5" name="Google Shape;25;p48"/>
          <p:cNvSpPr txBox="1">
            <a:spLocks noGrp="1"/>
          </p:cNvSpPr>
          <p:nvPr>
            <p:ph type="subTitle" idx="8"/>
          </p:nvPr>
        </p:nvSpPr>
        <p:spPr>
          <a:xfrm>
            <a:off x="4559033" y="2469700"/>
            <a:ext cx="3074000" cy="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6" name="Google Shape;26;p48"/>
          <p:cNvSpPr txBox="1">
            <a:spLocks noGrp="1"/>
          </p:cNvSpPr>
          <p:nvPr>
            <p:ph type="subTitle" idx="9"/>
          </p:nvPr>
        </p:nvSpPr>
        <p:spPr>
          <a:xfrm>
            <a:off x="8158067" y="2469700"/>
            <a:ext cx="3074000" cy="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7" name="Google Shape;27;p48"/>
          <p:cNvSpPr txBox="1">
            <a:spLocks noGrp="1"/>
          </p:cNvSpPr>
          <p:nvPr>
            <p:ph type="subTitle" idx="13"/>
          </p:nvPr>
        </p:nvSpPr>
        <p:spPr>
          <a:xfrm>
            <a:off x="960000" y="4685733"/>
            <a:ext cx="3074000" cy="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8" name="Google Shape;28;p48"/>
          <p:cNvSpPr txBox="1">
            <a:spLocks noGrp="1"/>
          </p:cNvSpPr>
          <p:nvPr>
            <p:ph type="subTitle" idx="14"/>
          </p:nvPr>
        </p:nvSpPr>
        <p:spPr>
          <a:xfrm>
            <a:off x="4559033" y="4685733"/>
            <a:ext cx="3074000" cy="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9" name="Google Shape;29;p48"/>
          <p:cNvSpPr txBox="1">
            <a:spLocks noGrp="1"/>
          </p:cNvSpPr>
          <p:nvPr>
            <p:ph type="subTitle" idx="15"/>
          </p:nvPr>
        </p:nvSpPr>
        <p:spPr>
          <a:xfrm>
            <a:off x="8158067" y="4685733"/>
            <a:ext cx="3074000" cy="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7608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7" cy="686078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9"/>
          <p:cNvSpPr txBox="1">
            <a:spLocks noGrp="1"/>
          </p:cNvSpPr>
          <p:nvPr>
            <p:ph type="title"/>
          </p:nvPr>
        </p:nvSpPr>
        <p:spPr>
          <a:xfrm>
            <a:off x="1505733" y="3449067"/>
            <a:ext cx="4542800" cy="16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49"/>
          <p:cNvSpPr txBox="1">
            <a:spLocks noGrp="1"/>
          </p:cNvSpPr>
          <p:nvPr>
            <p:ph type="title" idx="2"/>
          </p:nvPr>
        </p:nvSpPr>
        <p:spPr>
          <a:xfrm>
            <a:off x="4558500" y="2188784"/>
            <a:ext cx="14900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9"/>
          <p:cNvSpPr>
            <a:spLocks noGrp="1"/>
          </p:cNvSpPr>
          <p:nvPr>
            <p:ph type="pic" idx="3"/>
          </p:nvPr>
        </p:nvSpPr>
        <p:spPr>
          <a:xfrm>
            <a:off x="6488900" y="1616400"/>
            <a:ext cx="4385600" cy="4031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0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-33"/>
            <a:ext cx="121870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0"/>
          <p:cNvSpPr txBox="1">
            <a:spLocks noGrp="1"/>
          </p:cNvSpPr>
          <p:nvPr>
            <p:ph type="title"/>
          </p:nvPr>
        </p:nvSpPr>
        <p:spPr>
          <a:xfrm>
            <a:off x="6096000" y="1090567"/>
            <a:ext cx="5136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0"/>
          <p:cNvSpPr txBox="1">
            <a:spLocks noGrp="1"/>
          </p:cNvSpPr>
          <p:nvPr>
            <p:ph type="body" idx="1"/>
          </p:nvPr>
        </p:nvSpPr>
        <p:spPr>
          <a:xfrm>
            <a:off x="6096000" y="2158967"/>
            <a:ext cx="5136000" cy="36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50"/>
          <p:cNvSpPr>
            <a:spLocks noGrp="1"/>
          </p:cNvSpPr>
          <p:nvPr>
            <p:ph type="pic" idx="2"/>
          </p:nvPr>
        </p:nvSpPr>
        <p:spPr>
          <a:xfrm>
            <a:off x="953467" y="942567"/>
            <a:ext cx="4488000" cy="4972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5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1"/>
            <a:ext cx="121870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1"/>
          <p:cNvSpPr txBox="1">
            <a:spLocks noGrp="1"/>
          </p:cNvSpPr>
          <p:nvPr>
            <p:ph type="subTitle" idx="1"/>
          </p:nvPr>
        </p:nvSpPr>
        <p:spPr>
          <a:xfrm>
            <a:off x="6606416" y="3616113"/>
            <a:ext cx="3642800" cy="1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1"/>
          <p:cNvSpPr txBox="1">
            <a:spLocks noGrp="1"/>
          </p:cNvSpPr>
          <p:nvPr>
            <p:ph type="subTitle" idx="2"/>
          </p:nvPr>
        </p:nvSpPr>
        <p:spPr>
          <a:xfrm>
            <a:off x="1942781" y="3616113"/>
            <a:ext cx="3642800" cy="1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1"/>
          <p:cNvSpPr txBox="1">
            <a:spLocks noGrp="1"/>
          </p:cNvSpPr>
          <p:nvPr>
            <p:ph type="subTitle" idx="3"/>
          </p:nvPr>
        </p:nvSpPr>
        <p:spPr>
          <a:xfrm>
            <a:off x="1942781" y="3006512"/>
            <a:ext cx="3642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46" name="Google Shape;46;p51"/>
          <p:cNvSpPr txBox="1">
            <a:spLocks noGrp="1"/>
          </p:cNvSpPr>
          <p:nvPr>
            <p:ph type="subTitle" idx="4"/>
          </p:nvPr>
        </p:nvSpPr>
        <p:spPr>
          <a:xfrm>
            <a:off x="6606419" y="3006512"/>
            <a:ext cx="3642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48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86"/>
            <a:ext cx="12191997" cy="685442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2"/>
          <p:cNvSpPr txBox="1">
            <a:spLocks noGrp="1"/>
          </p:cNvSpPr>
          <p:nvPr>
            <p:ph type="subTitle" idx="1"/>
          </p:nvPr>
        </p:nvSpPr>
        <p:spPr>
          <a:xfrm>
            <a:off x="1163267" y="3616103"/>
            <a:ext cx="2988000" cy="2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2"/>
          <p:cNvSpPr txBox="1">
            <a:spLocks noGrp="1"/>
          </p:cNvSpPr>
          <p:nvPr>
            <p:ph type="subTitle" idx="2"/>
          </p:nvPr>
        </p:nvSpPr>
        <p:spPr>
          <a:xfrm>
            <a:off x="4602033" y="3616100"/>
            <a:ext cx="2988000" cy="2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2"/>
          <p:cNvSpPr txBox="1">
            <a:spLocks noGrp="1"/>
          </p:cNvSpPr>
          <p:nvPr>
            <p:ph type="subTitle" idx="3"/>
          </p:nvPr>
        </p:nvSpPr>
        <p:spPr>
          <a:xfrm>
            <a:off x="8040799" y="3616100"/>
            <a:ext cx="2988000" cy="2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2"/>
          <p:cNvSpPr txBox="1">
            <a:spLocks noGrp="1"/>
          </p:cNvSpPr>
          <p:nvPr>
            <p:ph type="subTitle" idx="4"/>
          </p:nvPr>
        </p:nvSpPr>
        <p:spPr>
          <a:xfrm>
            <a:off x="1163267" y="3006500"/>
            <a:ext cx="2988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4" name="Google Shape;54;p52"/>
          <p:cNvSpPr txBox="1">
            <a:spLocks noGrp="1"/>
          </p:cNvSpPr>
          <p:nvPr>
            <p:ph type="subTitle" idx="5"/>
          </p:nvPr>
        </p:nvSpPr>
        <p:spPr>
          <a:xfrm>
            <a:off x="4602036" y="3006500"/>
            <a:ext cx="2988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5" name="Google Shape;55;p52"/>
          <p:cNvSpPr txBox="1">
            <a:spLocks noGrp="1"/>
          </p:cNvSpPr>
          <p:nvPr>
            <p:ph type="subTitle" idx="6"/>
          </p:nvPr>
        </p:nvSpPr>
        <p:spPr>
          <a:xfrm>
            <a:off x="8040796" y="3006500"/>
            <a:ext cx="2988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9156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3"/>
          <p:cNvSpPr txBox="1">
            <a:spLocks noGrp="1"/>
          </p:cNvSpPr>
          <p:nvPr>
            <p:ph type="subTitle" idx="1"/>
          </p:nvPr>
        </p:nvSpPr>
        <p:spPr>
          <a:xfrm>
            <a:off x="1551633" y="1670600"/>
            <a:ext cx="3956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9" name="Google Shape;59;p53"/>
          <p:cNvSpPr txBox="1">
            <a:spLocks noGrp="1"/>
          </p:cNvSpPr>
          <p:nvPr>
            <p:ph type="subTitle" idx="2"/>
          </p:nvPr>
        </p:nvSpPr>
        <p:spPr>
          <a:xfrm>
            <a:off x="1551633" y="2280200"/>
            <a:ext cx="39560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3"/>
          <p:cNvSpPr txBox="1">
            <a:spLocks noGrp="1"/>
          </p:cNvSpPr>
          <p:nvPr>
            <p:ph type="subTitle" idx="3"/>
          </p:nvPr>
        </p:nvSpPr>
        <p:spPr>
          <a:xfrm>
            <a:off x="6684333" y="2280200"/>
            <a:ext cx="39560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3"/>
          <p:cNvSpPr txBox="1">
            <a:spLocks noGrp="1"/>
          </p:cNvSpPr>
          <p:nvPr>
            <p:ph type="subTitle" idx="4"/>
          </p:nvPr>
        </p:nvSpPr>
        <p:spPr>
          <a:xfrm>
            <a:off x="1551633" y="4671067"/>
            <a:ext cx="39560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3"/>
          <p:cNvSpPr txBox="1">
            <a:spLocks noGrp="1"/>
          </p:cNvSpPr>
          <p:nvPr>
            <p:ph type="subTitle" idx="5"/>
          </p:nvPr>
        </p:nvSpPr>
        <p:spPr>
          <a:xfrm>
            <a:off x="6684333" y="4671067"/>
            <a:ext cx="39560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3"/>
          <p:cNvSpPr txBox="1">
            <a:spLocks noGrp="1"/>
          </p:cNvSpPr>
          <p:nvPr>
            <p:ph type="subTitle" idx="6"/>
          </p:nvPr>
        </p:nvSpPr>
        <p:spPr>
          <a:xfrm>
            <a:off x="1551633" y="4061467"/>
            <a:ext cx="3956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4" name="Google Shape;64;p53"/>
          <p:cNvSpPr txBox="1">
            <a:spLocks noGrp="1"/>
          </p:cNvSpPr>
          <p:nvPr>
            <p:ph type="subTitle" idx="7"/>
          </p:nvPr>
        </p:nvSpPr>
        <p:spPr>
          <a:xfrm>
            <a:off x="6684333" y="1670600"/>
            <a:ext cx="3956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subTitle" idx="8"/>
          </p:nvPr>
        </p:nvSpPr>
        <p:spPr>
          <a:xfrm>
            <a:off x="6684333" y="4061467"/>
            <a:ext cx="3956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pic>
        <p:nvPicPr>
          <p:cNvPr id="66" name="Google Shape;66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86"/>
            <a:ext cx="12191997" cy="6854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68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1"/>
            <a:ext cx="121870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5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4"/>
          <p:cNvSpPr txBox="1">
            <a:spLocks noGrp="1"/>
          </p:cNvSpPr>
          <p:nvPr>
            <p:ph type="subTitle" idx="1"/>
          </p:nvPr>
        </p:nvSpPr>
        <p:spPr>
          <a:xfrm>
            <a:off x="1156667" y="2280215"/>
            <a:ext cx="29372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4"/>
          <p:cNvSpPr txBox="1">
            <a:spLocks noGrp="1"/>
          </p:cNvSpPr>
          <p:nvPr>
            <p:ph type="subTitle" idx="2"/>
          </p:nvPr>
        </p:nvSpPr>
        <p:spPr>
          <a:xfrm>
            <a:off x="4624133" y="2280215"/>
            <a:ext cx="29372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4"/>
          <p:cNvSpPr txBox="1">
            <a:spLocks noGrp="1"/>
          </p:cNvSpPr>
          <p:nvPr>
            <p:ph type="subTitle" idx="3"/>
          </p:nvPr>
        </p:nvSpPr>
        <p:spPr>
          <a:xfrm>
            <a:off x="1156667" y="4671067"/>
            <a:ext cx="29372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subTitle" idx="4"/>
          </p:nvPr>
        </p:nvSpPr>
        <p:spPr>
          <a:xfrm>
            <a:off x="4624133" y="4671067"/>
            <a:ext cx="29372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4"/>
          <p:cNvSpPr txBox="1">
            <a:spLocks noGrp="1"/>
          </p:cNvSpPr>
          <p:nvPr>
            <p:ph type="subTitle" idx="5"/>
          </p:nvPr>
        </p:nvSpPr>
        <p:spPr>
          <a:xfrm>
            <a:off x="8091600" y="2280215"/>
            <a:ext cx="29372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4"/>
          <p:cNvSpPr txBox="1">
            <a:spLocks noGrp="1"/>
          </p:cNvSpPr>
          <p:nvPr>
            <p:ph type="subTitle" idx="6"/>
          </p:nvPr>
        </p:nvSpPr>
        <p:spPr>
          <a:xfrm>
            <a:off x="8091600" y="4671067"/>
            <a:ext cx="29372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4"/>
          <p:cNvSpPr txBox="1">
            <a:spLocks noGrp="1"/>
          </p:cNvSpPr>
          <p:nvPr>
            <p:ph type="subTitle" idx="7"/>
          </p:nvPr>
        </p:nvSpPr>
        <p:spPr>
          <a:xfrm>
            <a:off x="1156667" y="1670600"/>
            <a:ext cx="293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7" name="Google Shape;77;p54"/>
          <p:cNvSpPr txBox="1">
            <a:spLocks noGrp="1"/>
          </p:cNvSpPr>
          <p:nvPr>
            <p:ph type="subTitle" idx="8"/>
          </p:nvPr>
        </p:nvSpPr>
        <p:spPr>
          <a:xfrm>
            <a:off x="4624133" y="1670600"/>
            <a:ext cx="293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8" name="Google Shape;78;p54"/>
          <p:cNvSpPr txBox="1">
            <a:spLocks noGrp="1"/>
          </p:cNvSpPr>
          <p:nvPr>
            <p:ph type="subTitle" idx="9"/>
          </p:nvPr>
        </p:nvSpPr>
        <p:spPr>
          <a:xfrm>
            <a:off x="8091600" y="1670600"/>
            <a:ext cx="293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9" name="Google Shape;79;p54"/>
          <p:cNvSpPr txBox="1">
            <a:spLocks noGrp="1"/>
          </p:cNvSpPr>
          <p:nvPr>
            <p:ph type="subTitle" idx="13"/>
          </p:nvPr>
        </p:nvSpPr>
        <p:spPr>
          <a:xfrm>
            <a:off x="1156667" y="4061467"/>
            <a:ext cx="293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0" name="Google Shape;80;p54"/>
          <p:cNvSpPr txBox="1">
            <a:spLocks noGrp="1"/>
          </p:cNvSpPr>
          <p:nvPr>
            <p:ph type="subTitle" idx="14"/>
          </p:nvPr>
        </p:nvSpPr>
        <p:spPr>
          <a:xfrm>
            <a:off x="4624133" y="4061467"/>
            <a:ext cx="293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1" name="Google Shape;81;p54"/>
          <p:cNvSpPr txBox="1">
            <a:spLocks noGrp="1"/>
          </p:cNvSpPr>
          <p:nvPr>
            <p:ph type="subTitle" idx="15"/>
          </p:nvPr>
        </p:nvSpPr>
        <p:spPr>
          <a:xfrm>
            <a:off x="8091600" y="4061467"/>
            <a:ext cx="2937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568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86"/>
            <a:ext cx="12191997" cy="685442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5"/>
          <p:cNvSpPr txBox="1">
            <a:spLocks noGrp="1"/>
          </p:cNvSpPr>
          <p:nvPr>
            <p:ph type="title"/>
          </p:nvPr>
        </p:nvSpPr>
        <p:spPr>
          <a:xfrm>
            <a:off x="1344800" y="2438640"/>
            <a:ext cx="4141600" cy="10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4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subTitle" idx="1"/>
          </p:nvPr>
        </p:nvSpPr>
        <p:spPr>
          <a:xfrm>
            <a:off x="5892800" y="2676840"/>
            <a:ext cx="41416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67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title" idx="2"/>
          </p:nvPr>
        </p:nvSpPr>
        <p:spPr>
          <a:xfrm>
            <a:off x="1344803" y="999133"/>
            <a:ext cx="4141600" cy="10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4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subTitle" idx="3"/>
          </p:nvPr>
        </p:nvSpPr>
        <p:spPr>
          <a:xfrm>
            <a:off x="5892800" y="1237333"/>
            <a:ext cx="41416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67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title" idx="4"/>
          </p:nvPr>
        </p:nvSpPr>
        <p:spPr>
          <a:xfrm>
            <a:off x="1344805" y="3878173"/>
            <a:ext cx="4141600" cy="10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4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55"/>
          <p:cNvSpPr txBox="1">
            <a:spLocks noGrp="1"/>
          </p:cNvSpPr>
          <p:nvPr>
            <p:ph type="subTitle" idx="5"/>
          </p:nvPr>
        </p:nvSpPr>
        <p:spPr>
          <a:xfrm>
            <a:off x="5892803" y="4116373"/>
            <a:ext cx="41416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67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418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1"/>
            <a:ext cx="121870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56"/>
          <p:cNvSpPr txBox="1">
            <a:spLocks noGrp="1"/>
          </p:cNvSpPr>
          <p:nvPr>
            <p:ph type="title" hasCustomPrompt="1"/>
          </p:nvPr>
        </p:nvSpPr>
        <p:spPr>
          <a:xfrm>
            <a:off x="1712000" y="2523200"/>
            <a:ext cx="4384000" cy="20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93" name="Google Shape;93;p56"/>
          <p:cNvSpPr txBox="1">
            <a:spLocks noGrp="1"/>
          </p:cNvSpPr>
          <p:nvPr>
            <p:ph type="subTitle" idx="1"/>
          </p:nvPr>
        </p:nvSpPr>
        <p:spPr>
          <a:xfrm>
            <a:off x="6400800" y="2523200"/>
            <a:ext cx="4384000" cy="20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752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-33"/>
            <a:ext cx="121870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5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2232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86"/>
            <a:ext cx="12191997" cy="685442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197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2"/>
          <p:cNvSpPr txBox="1">
            <a:spLocks noGrp="1"/>
          </p:cNvSpPr>
          <p:nvPr>
            <p:ph type="title"/>
          </p:nvPr>
        </p:nvSpPr>
        <p:spPr>
          <a:xfrm>
            <a:off x="3632200" y="1742800"/>
            <a:ext cx="4927600" cy="33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6149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3"/>
          <p:cNvSpPr txBox="1">
            <a:spLocks noGrp="1"/>
          </p:cNvSpPr>
          <p:nvPr>
            <p:ph type="title"/>
          </p:nvPr>
        </p:nvSpPr>
        <p:spPr>
          <a:xfrm>
            <a:off x="2935800" y="2113165"/>
            <a:ext cx="63204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4" name="Google Shape;104;p63"/>
          <p:cNvSpPr txBox="1">
            <a:spLocks noGrp="1"/>
          </p:cNvSpPr>
          <p:nvPr>
            <p:ph type="subTitle" idx="1"/>
          </p:nvPr>
        </p:nvSpPr>
        <p:spPr>
          <a:xfrm>
            <a:off x="2935900" y="3237235"/>
            <a:ext cx="6320400" cy="1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5923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4"/>
          <p:cNvSpPr>
            <a:spLocks noGrp="1"/>
          </p:cNvSpPr>
          <p:nvPr>
            <p:ph type="pic" idx="2"/>
          </p:nvPr>
        </p:nvSpPr>
        <p:spPr>
          <a:xfrm>
            <a:off x="-9167" y="0"/>
            <a:ext cx="12192000" cy="6876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Google Shape;107;p64"/>
          <p:cNvSpPr txBox="1">
            <a:spLocks noGrp="1"/>
          </p:cNvSpPr>
          <p:nvPr>
            <p:ph type="title"/>
          </p:nvPr>
        </p:nvSpPr>
        <p:spPr>
          <a:xfrm>
            <a:off x="960000" y="5384000"/>
            <a:ext cx="10272000" cy="76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541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748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0" y="0"/>
            <a:ext cx="12191997" cy="6860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737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2467" y="1"/>
            <a:ext cx="12187067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795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5"/>
          <p:cNvSpPr txBox="1">
            <a:spLocks noGrp="1"/>
          </p:cNvSpPr>
          <p:nvPr>
            <p:ph type="title"/>
          </p:nvPr>
        </p:nvSpPr>
        <p:spPr>
          <a:xfrm>
            <a:off x="953467" y="593367"/>
            <a:ext cx="10285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stria"/>
              <a:buNone/>
              <a:defRPr sz="3000" b="1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ustria"/>
              <a:buNone/>
              <a:defRPr sz="35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7" name="Google Shape;7;p45"/>
          <p:cNvSpPr txBox="1">
            <a:spLocks noGrp="1"/>
          </p:cNvSpPr>
          <p:nvPr>
            <p:ph type="body" idx="1"/>
          </p:nvPr>
        </p:nvSpPr>
        <p:spPr>
          <a:xfrm>
            <a:off x="953467" y="1536633"/>
            <a:ext cx="10285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●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○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■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●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○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■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●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○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Char char="■"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72396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6a60fd912d_0_68"/>
          <p:cNvSpPr txBox="1">
            <a:spLocks noGrp="1"/>
          </p:cNvSpPr>
          <p:nvPr>
            <p:ph type="subTitle" idx="1"/>
          </p:nvPr>
        </p:nvSpPr>
        <p:spPr>
          <a:xfrm>
            <a:off x="-229200" y="313651"/>
            <a:ext cx="6325200" cy="36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06390">
              <a:lnSpc>
                <a:spcPct val="115000"/>
              </a:lnSpc>
              <a:buClr>
                <a:srgbClr val="0E2A47"/>
              </a:buClr>
              <a:buFont typeface="Lustria"/>
              <a:buChar char="➔"/>
            </a:pPr>
            <a:r>
              <a:rPr lang="fr-FR" sz="1733" b="1" i="1" u="sng" dirty="0">
                <a:solidFill>
                  <a:srgbClr val="0B5394"/>
                </a:solidFill>
                <a:latin typeface="Trebuchet MS"/>
                <a:ea typeface="Trebuchet MS"/>
                <a:cs typeface="Trebuchet MS"/>
                <a:sym typeface="Trebuchet MS"/>
              </a:rPr>
              <a:t>Lésions à rehaussement annulaire : MAGICAL DR !</a:t>
            </a:r>
            <a:endParaRPr sz="1733" b="1" i="1" u="sng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M : Métastases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A : Abcès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G : Glioblastome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I : Infarctus = </a:t>
            </a:r>
            <a:r>
              <a:rPr lang="fr-FR" sz="2000" b="1" i="1" dirty="0" err="1">
                <a:latin typeface="Trebuchet MS"/>
                <a:ea typeface="Trebuchet MS"/>
                <a:cs typeface="Trebuchet MS"/>
                <a:sym typeface="Trebuchet MS"/>
              </a:rPr>
              <a:t>AVCi</a:t>
            </a: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 phase </a:t>
            </a:r>
            <a:r>
              <a:rPr lang="fr-FR" sz="2000" b="1" i="1" dirty="0" err="1">
                <a:latin typeface="Trebuchet MS"/>
                <a:ea typeface="Trebuchet MS"/>
                <a:cs typeface="Trebuchet MS"/>
                <a:sym typeface="Trebuchet MS"/>
              </a:rPr>
              <a:t>subaigue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C : Contusion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A : AIDS </a:t>
            </a:r>
            <a:r>
              <a:rPr lang="fr-FR" sz="2000" b="1" i="1" dirty="0" err="1">
                <a:latin typeface="Trebuchet MS"/>
                <a:ea typeface="Trebuchet MS"/>
                <a:cs typeface="Trebuchet MS"/>
                <a:sym typeface="Trebuchet MS"/>
              </a:rPr>
              <a:t>associated</a:t>
            </a: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fr-FR" sz="2000" b="1" i="1" dirty="0" err="1">
                <a:latin typeface="Trebuchet MS"/>
                <a:ea typeface="Trebuchet MS"/>
                <a:cs typeface="Trebuchet MS"/>
                <a:sym typeface="Trebuchet MS"/>
              </a:rPr>
              <a:t>disease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L : Lymphome chez l’immunodéprimé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D : Lésion Démyélinisante</a:t>
            </a:r>
            <a:endParaRPr sz="2000" b="1" i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609585" indent="0">
              <a:lnSpc>
                <a:spcPct val="115000"/>
              </a:lnSpc>
            </a:pPr>
            <a:r>
              <a:rPr lang="fr-FR" sz="2000" b="1" i="1" dirty="0">
                <a:latin typeface="Trebuchet MS"/>
                <a:ea typeface="Trebuchet MS"/>
                <a:cs typeface="Trebuchet MS"/>
                <a:sym typeface="Trebuchet MS"/>
              </a:rPr>
              <a:t>R : Radionécrose</a:t>
            </a:r>
            <a:endParaRPr sz="2000" b="1" i="1" dirty="0">
              <a:solidFill>
                <a:srgbClr val="0B539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2" name="Google Shape;362;g36a60fd912d_0_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1568" y="0"/>
            <a:ext cx="626043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6a60fd912d_0_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3996965"/>
            <a:ext cx="5931568" cy="286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6a60fd912d_0_113"/>
          <p:cNvSpPr txBox="1">
            <a:spLocks noGrp="1"/>
          </p:cNvSpPr>
          <p:nvPr>
            <p:ph type="subTitle" idx="1"/>
          </p:nvPr>
        </p:nvSpPr>
        <p:spPr>
          <a:xfrm>
            <a:off x="179108" y="103695"/>
            <a:ext cx="10086680" cy="4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440256">
              <a:lnSpc>
                <a:spcPct val="115000"/>
              </a:lnSpc>
              <a:buSzPts val="1600"/>
              <a:buFont typeface="Trebuchet MS"/>
              <a:buChar char="-"/>
            </a:pPr>
            <a:r>
              <a:rPr lang="en-US" sz="1400" b="1" i="1" dirty="0">
                <a:latin typeface="Trebuchet MS"/>
                <a:ea typeface="Trebuchet MS"/>
                <a:cs typeface="Trebuchet MS"/>
                <a:sym typeface="Trebuchet MS"/>
              </a:rPr>
              <a:t>Femme de 5Oans; </a:t>
            </a:r>
            <a:r>
              <a:rPr lang="en-US" sz="1400" b="1" i="1" dirty="0" err="1">
                <a:latin typeface="Trebuchet MS"/>
                <a:ea typeface="Trebuchet MS"/>
                <a:cs typeface="Trebuchet MS"/>
                <a:sym typeface="Trebuchet MS"/>
              </a:rPr>
              <a:t>suivie</a:t>
            </a:r>
            <a:r>
              <a:rPr lang="en-US" sz="1400" b="1" i="1" dirty="0">
                <a:latin typeface="Trebuchet MS"/>
                <a:ea typeface="Trebuchet MS"/>
                <a:cs typeface="Trebuchet MS"/>
                <a:sym typeface="Trebuchet MS"/>
              </a:rPr>
              <a:t> pour CCI du sein HER2+; qui se plain de </a:t>
            </a:r>
            <a:r>
              <a:rPr lang="en-US" sz="1400" b="1" i="1" dirty="0" err="1">
                <a:latin typeface="Trebuchet MS"/>
                <a:ea typeface="Trebuchet MS"/>
                <a:cs typeface="Trebuchet MS"/>
                <a:sym typeface="Trebuchet MS"/>
              </a:rPr>
              <a:t>céphalées</a:t>
            </a:r>
            <a:r>
              <a:rPr lang="en-US" sz="1400" b="1" i="1" dirty="0"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en-US" sz="1400" b="1" i="1" dirty="0" err="1">
                <a:latin typeface="Trebuchet MS"/>
                <a:ea typeface="Trebuchet MS"/>
                <a:cs typeface="Trebuchet MS"/>
                <a:sym typeface="Trebuchet MS"/>
              </a:rPr>
              <a:t>une</a:t>
            </a:r>
            <a:r>
              <a:rPr lang="en-US" sz="1400" b="1" i="1" dirty="0">
                <a:latin typeface="Trebuchet MS"/>
                <a:ea typeface="Trebuchet MS"/>
                <a:cs typeface="Trebuchet MS"/>
                <a:sym typeface="Trebuchet MS"/>
              </a:rPr>
              <a:t> TDM </a:t>
            </a:r>
            <a:r>
              <a:rPr lang="en-US" sz="1400" b="1" i="1" dirty="0" err="1">
                <a:latin typeface="Trebuchet MS"/>
                <a:ea typeface="Trebuchet MS"/>
                <a:cs typeface="Trebuchet MS"/>
                <a:sym typeface="Trebuchet MS"/>
              </a:rPr>
              <a:t>cérébrale</a:t>
            </a:r>
            <a:r>
              <a:rPr lang="en-US" sz="1400" b="1" i="1" dirty="0"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en-US" sz="1400" b="1" i="1" dirty="0" err="1">
                <a:latin typeface="Trebuchet MS"/>
                <a:ea typeface="Trebuchet MS"/>
                <a:cs typeface="Trebuchet MS"/>
                <a:sym typeface="Trebuchet MS"/>
              </a:rPr>
              <a:t>été</a:t>
            </a:r>
            <a:r>
              <a:rPr lang="en-US" sz="1400" b="1" i="1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1400" b="1" i="1" dirty="0" err="1">
                <a:latin typeface="Trebuchet MS"/>
                <a:ea typeface="Trebuchet MS"/>
                <a:cs typeface="Trebuchet MS"/>
                <a:sym typeface="Trebuchet MS"/>
              </a:rPr>
              <a:t>réalisée</a:t>
            </a:r>
            <a:r>
              <a:rPr lang="en-US" sz="1400" b="1" i="1" dirty="0"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1" i="1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D6F61A-C262-013A-F51B-15C4827BD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9304"/>
            <a:ext cx="5656082" cy="4930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30C43D-51FB-77A0-2671-1A09DB802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9204" y="669304"/>
            <a:ext cx="6344238" cy="4930218"/>
          </a:xfrm>
          <a:prstGeom prst="rect">
            <a:avLst/>
          </a:prstGeom>
        </p:spPr>
      </p:pic>
      <p:sp>
        <p:nvSpPr>
          <p:cNvPr id="8" name="Google Shape;384;g36a60fd912d_0_113">
            <a:extLst>
              <a:ext uri="{FF2B5EF4-FFF2-40B4-BE49-F238E27FC236}">
                <a16:creationId xmlns:a16="http://schemas.microsoft.com/office/drawing/2014/main" id="{E6587241-1912-0BB2-6DA3-9C3873D94D06}"/>
              </a:ext>
            </a:extLst>
          </p:cNvPr>
          <p:cNvSpPr txBox="1">
            <a:spLocks/>
          </p:cNvSpPr>
          <p:nvPr/>
        </p:nvSpPr>
        <p:spPr>
          <a:xfrm>
            <a:off x="2501245" y="5745183"/>
            <a:ext cx="10086680" cy="4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16944" indent="0" defTabSz="914400">
              <a:lnSpc>
                <a:spcPct val="115000"/>
              </a:lnSpc>
              <a:buSzPts val="1600"/>
            </a:pPr>
            <a:r>
              <a:rPr lang="fr-FR" sz="1400" b="1" i="1" kern="0" dirty="0">
                <a:latin typeface="Trebuchet MS"/>
                <a:ea typeface="Trebuchet MS"/>
                <a:cs typeface="Trebuchet MS"/>
                <a:sym typeface="Trebuchet MS"/>
              </a:rPr>
              <a:t>Lésions multiples à rehaussement annulaire dans un contexte de néoplasie: Comment raisonner?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0C5EC39-DC16-7821-B025-21B06600717A}"/>
              </a:ext>
            </a:extLst>
          </p:cNvPr>
          <p:cNvSpPr/>
          <p:nvPr/>
        </p:nvSpPr>
        <p:spPr>
          <a:xfrm>
            <a:off x="1602556" y="5821051"/>
            <a:ext cx="659876" cy="36764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>
          <a:extLst>
            <a:ext uri="{FF2B5EF4-FFF2-40B4-BE49-F238E27FC236}">
              <a16:creationId xmlns:a16="http://schemas.microsoft.com/office/drawing/2014/main" id="{216C7306-196F-ABE7-6E4B-34D4CA834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531E3E-ED7C-7963-42D2-6EEE3A1A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02" y="414257"/>
            <a:ext cx="10272000" cy="763600"/>
          </a:xfrm>
        </p:spPr>
        <p:txBody>
          <a:bodyPr/>
          <a:lstStyle/>
          <a:p>
            <a:r>
              <a:rPr lang="en-US" sz="1600" dirty="0"/>
              <a:t>54ans, </a:t>
            </a:r>
            <a:r>
              <a:rPr lang="en-US" sz="1600" dirty="0" err="1"/>
              <a:t>suivi</a:t>
            </a:r>
            <a:r>
              <a:rPr lang="en-US" sz="1600" dirty="0"/>
              <a:t> pour ADK du colon avec </a:t>
            </a:r>
            <a:r>
              <a:rPr lang="en-US" sz="1600" dirty="0" err="1"/>
              <a:t>métastase</a:t>
            </a:r>
            <a:r>
              <a:rPr lang="en-US" sz="1600" dirty="0"/>
              <a:t> </a:t>
            </a:r>
            <a:r>
              <a:rPr lang="en-US" sz="1600" dirty="0" err="1"/>
              <a:t>cérébrale</a:t>
            </a:r>
            <a:r>
              <a:rPr lang="en-US" sz="1600" dirty="0"/>
              <a:t>; le patient a </a:t>
            </a:r>
            <a:r>
              <a:rPr lang="en-US" sz="1600" dirty="0" err="1"/>
              <a:t>bénéficié</a:t>
            </a:r>
            <a:r>
              <a:rPr lang="en-US" sz="1600" dirty="0"/>
              <a:t> </a:t>
            </a:r>
            <a:r>
              <a:rPr lang="en-US" sz="1600" dirty="0" err="1"/>
              <a:t>d’une</a:t>
            </a:r>
            <a:r>
              <a:rPr lang="en-US" sz="1600" dirty="0"/>
              <a:t> </a:t>
            </a:r>
            <a:r>
              <a:rPr lang="en-US" sz="1600" dirty="0" err="1"/>
              <a:t>radiothérapie</a:t>
            </a:r>
            <a:r>
              <a:rPr lang="en-US" sz="1600" dirty="0"/>
              <a:t>; </a:t>
            </a:r>
            <a:r>
              <a:rPr lang="en-US" sz="1600" dirty="0" err="1"/>
              <a:t>une</a:t>
            </a:r>
            <a:r>
              <a:rPr lang="en-US" sz="1600" dirty="0"/>
              <a:t> IRM de </a:t>
            </a:r>
            <a:r>
              <a:rPr lang="en-US" sz="1600" dirty="0" err="1"/>
              <a:t>contrôle</a:t>
            </a:r>
            <a:r>
              <a:rPr lang="en-US" sz="1600" dirty="0"/>
              <a:t> a </a:t>
            </a:r>
            <a:r>
              <a:rPr lang="en-US" sz="1600" dirty="0" err="1"/>
              <a:t>été</a:t>
            </a:r>
            <a:r>
              <a:rPr lang="en-US" sz="1600" dirty="0"/>
              <a:t> </a:t>
            </a:r>
            <a:r>
              <a:rPr lang="en-US" sz="1600" dirty="0" err="1"/>
              <a:t>réalisée</a:t>
            </a:r>
            <a:r>
              <a:rPr lang="en-US" sz="1600" dirty="0"/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FBDBEC-5C0A-ECA6-269D-EEAD29C2A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5" y="1685184"/>
            <a:ext cx="4034672" cy="32167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F94D52-7E20-1268-8653-4636085FB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153" y="1685185"/>
            <a:ext cx="4034672" cy="32167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11B604-C850-B2C4-AE46-90AAA7272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705" y="1685184"/>
            <a:ext cx="3779880" cy="3216754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49E95F42-65AC-12F2-9343-61FD72085E95}"/>
              </a:ext>
            </a:extLst>
          </p:cNvPr>
          <p:cNvSpPr/>
          <p:nvPr/>
        </p:nvSpPr>
        <p:spPr>
          <a:xfrm>
            <a:off x="1300898" y="5500539"/>
            <a:ext cx="659876" cy="36764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Google Shape;384;g36a60fd912d_0_113">
            <a:extLst>
              <a:ext uri="{FF2B5EF4-FFF2-40B4-BE49-F238E27FC236}">
                <a16:creationId xmlns:a16="http://schemas.microsoft.com/office/drawing/2014/main" id="{91FCB320-61F2-1262-AA59-2715906B3F6E}"/>
              </a:ext>
            </a:extLst>
          </p:cNvPr>
          <p:cNvSpPr txBox="1">
            <a:spLocks/>
          </p:cNvSpPr>
          <p:nvPr/>
        </p:nvSpPr>
        <p:spPr>
          <a:xfrm>
            <a:off x="2209015" y="5462604"/>
            <a:ext cx="10086680" cy="4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16944" indent="0" defTabSz="914400">
              <a:lnSpc>
                <a:spcPct val="115000"/>
              </a:lnSpc>
              <a:buSzPts val="1600"/>
            </a:pPr>
            <a:r>
              <a:rPr lang="fr-FR" sz="1400" b="1" i="1" kern="0" dirty="0">
                <a:latin typeface="Trebuchet MS"/>
                <a:ea typeface="Trebuchet MS"/>
                <a:cs typeface="Trebuchet MS"/>
                <a:sym typeface="Trebuchet MS"/>
              </a:rPr>
              <a:t>Lésion unique à rehaussement annulaire dans un contexte de néoplasie traité par radiothérapie: Comment raisonner?</a:t>
            </a:r>
          </a:p>
        </p:txBody>
      </p:sp>
    </p:spTree>
    <p:extLst>
      <p:ext uri="{BB962C8B-B14F-4D97-AF65-F5344CB8AC3E}">
        <p14:creationId xmlns:p14="http://schemas.microsoft.com/office/powerpoint/2010/main" val="1302148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>
          <a:extLst>
            <a:ext uri="{FF2B5EF4-FFF2-40B4-BE49-F238E27FC236}">
              <a16:creationId xmlns:a16="http://schemas.microsoft.com/office/drawing/2014/main" id="{13FDA187-DB01-0C7A-1EDE-7E87A1F0C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FCF93A-66B4-FCDF-B4B3-81136D8E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24" y="188283"/>
            <a:ext cx="10272000" cy="763600"/>
          </a:xfrm>
        </p:spPr>
        <p:txBody>
          <a:bodyPr/>
          <a:lstStyle/>
          <a:p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30ans, hémiplégie d’installation brutale dans un contexte de fièvre et d’altération de l’état général, une IRM cérébrale a été réalisée: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F6BF34E-677C-B3A7-0A0F-CF89B55063AA}"/>
              </a:ext>
            </a:extLst>
          </p:cNvPr>
          <p:cNvSpPr/>
          <p:nvPr/>
        </p:nvSpPr>
        <p:spPr>
          <a:xfrm>
            <a:off x="1300898" y="5500539"/>
            <a:ext cx="659876" cy="36764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Google Shape;384;g36a60fd912d_0_113">
            <a:extLst>
              <a:ext uri="{FF2B5EF4-FFF2-40B4-BE49-F238E27FC236}">
                <a16:creationId xmlns:a16="http://schemas.microsoft.com/office/drawing/2014/main" id="{9F5E46AF-518F-AA3B-507E-E4BC971594FF}"/>
              </a:ext>
            </a:extLst>
          </p:cNvPr>
          <p:cNvSpPr txBox="1">
            <a:spLocks/>
          </p:cNvSpPr>
          <p:nvPr/>
        </p:nvSpPr>
        <p:spPr>
          <a:xfrm>
            <a:off x="2209015" y="5462604"/>
            <a:ext cx="9640478" cy="4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16944" indent="0" defTabSz="914400">
              <a:lnSpc>
                <a:spcPct val="115000"/>
              </a:lnSpc>
              <a:buSzPts val="1600"/>
            </a:pPr>
            <a:r>
              <a:rPr lang="fr-FR" sz="1400" b="1" i="1" kern="0" dirty="0">
                <a:latin typeface="Trebuchet MS"/>
                <a:ea typeface="Trebuchet MS"/>
                <a:cs typeface="Trebuchet MS"/>
                <a:sym typeface="Trebuchet MS"/>
              </a:rPr>
              <a:t>Lésion unique à rehaussement annulaire dans un contexte infectieux: Comment raisonner?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FCC4B-DB34-1E2D-6291-C3BF10CAA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43" y="996733"/>
            <a:ext cx="2692267" cy="41220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FA9986-F5D7-9E3D-1B50-932E0F8ED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785" y="996733"/>
            <a:ext cx="3068445" cy="41094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EC2F22A-9364-1747-B4A9-AD57B22B4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977194"/>
            <a:ext cx="2912624" cy="41220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B93F97-C2B4-8886-B9E0-459F67B50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3954" y="990465"/>
            <a:ext cx="3016339" cy="4122021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798A82-0F03-BC71-975B-0BD0DDF58378}"/>
              </a:ext>
            </a:extLst>
          </p:cNvPr>
          <p:cNvSpPr/>
          <p:nvPr/>
        </p:nvSpPr>
        <p:spPr>
          <a:xfrm>
            <a:off x="5140993" y="4713402"/>
            <a:ext cx="740341" cy="2450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 DIFF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4AE3C77-8B07-14A7-21B7-29FFB227B243}"/>
              </a:ext>
            </a:extLst>
          </p:cNvPr>
          <p:cNvSpPr/>
          <p:nvPr/>
        </p:nvSpPr>
        <p:spPr>
          <a:xfrm>
            <a:off x="2107634" y="4798243"/>
            <a:ext cx="584463" cy="2450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T2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30BD882-97D2-C6FF-BB1C-F273499FB5A5}"/>
              </a:ext>
            </a:extLst>
          </p:cNvPr>
          <p:cNvSpPr/>
          <p:nvPr/>
        </p:nvSpPr>
        <p:spPr>
          <a:xfrm>
            <a:off x="8337595" y="4779389"/>
            <a:ext cx="584463" cy="2450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ADC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8BB1072-DA44-7278-8E93-DA3D09282E10}"/>
              </a:ext>
            </a:extLst>
          </p:cNvPr>
          <p:cNvSpPr/>
          <p:nvPr/>
        </p:nvSpPr>
        <p:spPr>
          <a:xfrm>
            <a:off x="11459194" y="4779389"/>
            <a:ext cx="584463" cy="2450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INJ</a:t>
            </a:r>
          </a:p>
        </p:txBody>
      </p:sp>
    </p:spTree>
    <p:extLst>
      <p:ext uri="{BB962C8B-B14F-4D97-AF65-F5344CB8AC3E}">
        <p14:creationId xmlns:p14="http://schemas.microsoft.com/office/powerpoint/2010/main" val="3516247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>
          <a:extLst>
            <a:ext uri="{FF2B5EF4-FFF2-40B4-BE49-F238E27FC236}">
              <a16:creationId xmlns:a16="http://schemas.microsoft.com/office/drawing/2014/main" id="{1752436D-077B-3273-CE29-43315AC58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40A768-FE85-7876-E2F0-1CC030E34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24" y="188283"/>
            <a:ext cx="10272000" cy="763600"/>
          </a:xfrm>
        </p:spPr>
        <p:txBody>
          <a:bodyPr/>
          <a:lstStyle/>
          <a:p>
            <a:r>
              <a:rPr lang="fr-FR" sz="2400" dirty="0"/>
              <a:t>42ans, hémiplégie d’installation aigue, une IRM cérébrale a été réalisée:</a:t>
            </a:r>
            <a:endParaRPr lang="en-US" sz="12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897C13C-6377-9405-3D8C-9015B2404500}"/>
              </a:ext>
            </a:extLst>
          </p:cNvPr>
          <p:cNvSpPr/>
          <p:nvPr/>
        </p:nvSpPr>
        <p:spPr>
          <a:xfrm>
            <a:off x="1300898" y="5500539"/>
            <a:ext cx="659876" cy="36764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Google Shape;384;g36a60fd912d_0_113">
            <a:extLst>
              <a:ext uri="{FF2B5EF4-FFF2-40B4-BE49-F238E27FC236}">
                <a16:creationId xmlns:a16="http://schemas.microsoft.com/office/drawing/2014/main" id="{1B63BCB7-0308-6236-A44C-BF57E6743015}"/>
              </a:ext>
            </a:extLst>
          </p:cNvPr>
          <p:cNvSpPr txBox="1">
            <a:spLocks/>
          </p:cNvSpPr>
          <p:nvPr/>
        </p:nvSpPr>
        <p:spPr>
          <a:xfrm>
            <a:off x="2209015" y="5462604"/>
            <a:ext cx="10086680" cy="44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ork Sans"/>
              <a:buNone/>
              <a:defRPr sz="12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16944" indent="0" defTabSz="914400">
              <a:lnSpc>
                <a:spcPct val="115000"/>
              </a:lnSpc>
              <a:buSzPts val="1600"/>
            </a:pPr>
            <a:r>
              <a:rPr lang="fr-FR" sz="1400" b="1" i="1" kern="0" dirty="0">
                <a:latin typeface="Trebuchet MS"/>
                <a:ea typeface="Trebuchet MS"/>
                <a:cs typeface="Trebuchet MS"/>
                <a:sym typeface="Trebuchet MS"/>
              </a:rPr>
              <a:t>Lésion multiples à rehaussement annulaire sont-elles toujours synonyme de métastases cérébrales? Comment raisonner?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B12471-95BB-6826-F4BC-6AEC8BF81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4" y="1246221"/>
            <a:ext cx="2556420" cy="3922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188E95-EB32-9E83-2331-6E55288F9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386" y="1246221"/>
            <a:ext cx="2786294" cy="39220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FBE6D8-4CB6-7511-70A9-2B8FEEDEB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1232" y="1246221"/>
            <a:ext cx="3162656" cy="39220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1D66A4-FE85-CCD2-193F-02547035A1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42" y="1246221"/>
            <a:ext cx="3162656" cy="3922044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A8D1DEF-0074-4EA1-3199-CF6E5BC85530}"/>
              </a:ext>
            </a:extLst>
          </p:cNvPr>
          <p:cNvSpPr/>
          <p:nvPr/>
        </p:nvSpPr>
        <p:spPr>
          <a:xfrm>
            <a:off x="1960774" y="4779390"/>
            <a:ext cx="584463" cy="2450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T2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16B3215-CA9C-D1C8-FD86-A10768E23259}"/>
              </a:ext>
            </a:extLst>
          </p:cNvPr>
          <p:cNvSpPr/>
          <p:nvPr/>
        </p:nvSpPr>
        <p:spPr>
          <a:xfrm>
            <a:off x="4730347" y="4779390"/>
            <a:ext cx="740341" cy="2450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 DIFF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5AF3FCD-43AA-47E1-CE34-74426780D328}"/>
              </a:ext>
            </a:extLst>
          </p:cNvPr>
          <p:cNvSpPr/>
          <p:nvPr/>
        </p:nvSpPr>
        <p:spPr>
          <a:xfrm>
            <a:off x="8048881" y="4839093"/>
            <a:ext cx="584463" cy="2450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ADC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01C0546-8D71-7464-09C5-CD370844C26C}"/>
              </a:ext>
            </a:extLst>
          </p:cNvPr>
          <p:cNvSpPr/>
          <p:nvPr/>
        </p:nvSpPr>
        <p:spPr>
          <a:xfrm>
            <a:off x="11376543" y="4839093"/>
            <a:ext cx="584463" cy="2450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INJ</a:t>
            </a:r>
          </a:p>
        </p:txBody>
      </p:sp>
    </p:spTree>
    <p:extLst>
      <p:ext uri="{BB962C8B-B14F-4D97-AF65-F5344CB8AC3E}">
        <p14:creationId xmlns:p14="http://schemas.microsoft.com/office/powerpoint/2010/main" val="2577695766"/>
      </p:ext>
    </p:extLst>
  </p:cSld>
  <p:clrMapOvr>
    <a:masterClrMapping/>
  </p:clrMapOvr>
</p:sld>
</file>

<file path=ppt/theme/theme1.xml><?xml version="1.0" encoding="utf-8"?>
<a:theme xmlns:a="http://schemas.openxmlformats.org/drawingml/2006/main" name="Assisted Suicide Case Report by Slidesgo">
  <a:themeElements>
    <a:clrScheme name="Simple Light">
      <a:dk1>
        <a:srgbClr val="262626"/>
      </a:dk1>
      <a:lt1>
        <a:srgbClr val="FFFFFF"/>
      </a:lt1>
      <a:dk2>
        <a:srgbClr val="737373"/>
      </a:dk2>
      <a:lt2>
        <a:srgbClr val="A6A6A6"/>
      </a:lt2>
      <a:accent1>
        <a:srgbClr val="D9D9D9"/>
      </a:accent1>
      <a:accent2>
        <a:srgbClr val="F2F2F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626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{B67833FA-1123-4F74-97B5-19673097122F}TFc3084226-2d0c-440f-9f46-6b48c7a7f670e6ba4a85-fc4a2881d6b3</Template>
  <TotalTime>4444</TotalTime>
  <Words>294</Words>
  <Application>Microsoft Office PowerPoint</Application>
  <PresentationFormat>Widescreen</PresentationFormat>
  <Paragraphs>33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Lustria</vt:lpstr>
      <vt:lpstr>Raleway</vt:lpstr>
      <vt:lpstr>Times New Roman</vt:lpstr>
      <vt:lpstr>Trebuchet MS</vt:lpstr>
      <vt:lpstr>Work Sans</vt:lpstr>
      <vt:lpstr>Assisted Suicide Case Report by Slidesgo</vt:lpstr>
      <vt:lpstr>PowerPoint Presentation</vt:lpstr>
      <vt:lpstr>PowerPoint Presentation</vt:lpstr>
      <vt:lpstr>54ans, suivi pour ADK du colon avec métastase cérébrale; le patient a bénéficié d’une radiothérapie; une IRM de contrôle a été réalisée:</vt:lpstr>
      <vt:lpstr>30ans, hémiplégie d’installation brutale dans un contexte de fièvre et d’altération de l’état général, une IRM cérébrale a été réalisée:</vt:lpstr>
      <vt:lpstr>42ans, hémiplégie d’installation aigue, une IRM cérébrale a été réalisée: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Mouad Bensada</dc:creator>
  <cp:lastModifiedBy>Mouad Bensada</cp:lastModifiedBy>
  <cp:revision>8</cp:revision>
  <dcterms:created xsi:type="dcterms:W3CDTF">2026-02-18T11:15:41Z</dcterms:created>
  <dcterms:modified xsi:type="dcterms:W3CDTF">2026-02-28T02:36:41Z</dcterms:modified>
</cp:coreProperties>
</file>