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6" r:id="rId3"/>
    <p:sldId id="257" r:id="rId4"/>
    <p:sldId id="260" r:id="rId5"/>
  </p:sldIdLst>
  <p:sldSz cx="18288000" cy="102870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Helvetica World" panose="020B0604020202020204" charset="-128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2550487"/>
            <a:ext cx="18288000" cy="0"/>
          </a:xfrm>
          <a:prstGeom prst="line">
            <a:avLst/>
          </a:prstGeom>
          <a:ln w="9525" cap="flat">
            <a:solidFill>
              <a:srgbClr val="1A191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11215733" y="1039432"/>
            <a:ext cx="6083692" cy="151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849"/>
              </a:lnSpc>
            </a:pPr>
            <a:r>
              <a:rPr lang="en-US" sz="6499" spc="-389" dirty="0" smtClean="0">
                <a:solidFill>
                  <a:srgbClr val="1A1912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PROTOCOLES D’IRM </a:t>
            </a:r>
            <a:endParaRPr lang="en-US" sz="6499" spc="-389" dirty="0">
              <a:solidFill>
                <a:srgbClr val="1A1912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1039432"/>
            <a:ext cx="1486779" cy="800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49"/>
              </a:lnSpc>
            </a:pPr>
            <a:r>
              <a:rPr lang="en-US" sz="6499" spc="-389" dirty="0">
                <a:solidFill>
                  <a:srgbClr val="1A1912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02 /</a:t>
            </a:r>
          </a:p>
        </p:txBody>
      </p:sp>
      <p:sp>
        <p:nvSpPr>
          <p:cNvPr id="33" name="AutoShape 2" descr="https://ajronline.org/cms/10.2214/AJR.19.21924/asset/images/large/02_10_21924_01_cmyk.jpeg"/>
          <p:cNvSpPr>
            <a:spLocks noChangeAspect="1" noChangeArrowheads="1"/>
          </p:cNvSpPr>
          <p:nvPr/>
        </p:nvSpPr>
        <p:spPr bwMode="auto">
          <a:xfrm>
            <a:off x="155574" y="-144463"/>
            <a:ext cx="3763951" cy="376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350586"/>
            <a:ext cx="9208316" cy="6322127"/>
          </a:xfrm>
          <a:prstGeom prst="rect">
            <a:avLst/>
          </a:prstGeom>
        </p:spPr>
      </p:pic>
      <p:sp>
        <p:nvSpPr>
          <p:cNvPr id="35" name="ZoneTexte 34"/>
          <p:cNvSpPr txBox="1"/>
          <p:nvPr/>
        </p:nvSpPr>
        <p:spPr>
          <a:xfrm>
            <a:off x="9448800" y="5905500"/>
            <a:ext cx="86868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i="1" u="sng" dirty="0" smtClean="0"/>
              <a:t>Figure 1. Protocoles d’IRM mammaire</a:t>
            </a:r>
          </a:p>
          <a:p>
            <a:pPr algn="just"/>
            <a:r>
              <a:rPr lang="fr-FR" sz="2000" b="1" dirty="0" smtClean="0"/>
              <a:t>A</a:t>
            </a:r>
            <a:r>
              <a:rPr lang="fr-FR" sz="2000" b="1" dirty="0"/>
              <a:t>.</a:t>
            </a:r>
            <a:r>
              <a:rPr lang="fr-FR" sz="2000" dirty="0"/>
              <a:t> Protocole complet : séquences T1 et T2 avant injection, puis séquences T1 haute résolution répétées après injection pour l’analyse morphologique et cinétique (courbes de rehaussement).</a:t>
            </a:r>
          </a:p>
          <a:p>
            <a:pPr algn="just"/>
            <a:r>
              <a:rPr lang="fr-FR" sz="2000" b="1" dirty="0"/>
              <a:t>B.</a:t>
            </a:r>
            <a:r>
              <a:rPr lang="fr-FR" sz="2000" dirty="0"/>
              <a:t> Protocole rapide : séquence T1 haute résolution avant et après injection </a:t>
            </a:r>
            <a:r>
              <a:rPr lang="fr-FR" sz="2000" dirty="0" smtClean="0"/>
              <a:t>uniquement.</a:t>
            </a:r>
          </a:p>
          <a:p>
            <a:pPr algn="just"/>
            <a:r>
              <a:rPr lang="fr-FR" sz="2000" b="1" dirty="0" smtClean="0"/>
              <a:t>C</a:t>
            </a:r>
            <a:r>
              <a:rPr lang="fr-FR" sz="2000" b="1" dirty="0"/>
              <a:t>.</a:t>
            </a:r>
            <a:r>
              <a:rPr lang="fr-FR" sz="2000" dirty="0"/>
              <a:t> Protocole rapide avec T2 : séquence T2 + T1 haute résolution avant et après injection </a:t>
            </a:r>
            <a:endParaRPr lang="fr-FR" sz="2000" dirty="0" smtClean="0"/>
          </a:p>
          <a:p>
            <a:pPr algn="just"/>
            <a:r>
              <a:rPr lang="fr-FR" sz="2000" b="1" dirty="0" smtClean="0"/>
              <a:t>D</a:t>
            </a:r>
            <a:r>
              <a:rPr lang="fr-FR" sz="2000" b="1" dirty="0"/>
              <a:t>.</a:t>
            </a:r>
            <a:r>
              <a:rPr lang="fr-FR" sz="2000" dirty="0"/>
              <a:t> Protocole abrégé : protocole rapide complété par une séquence ultrarapide pour l’analyse des paramètres précoces de </a:t>
            </a:r>
            <a:r>
              <a:rPr lang="fr-FR" sz="2000" dirty="0" smtClean="0"/>
              <a:t>rehaussement. </a:t>
            </a:r>
          </a:p>
          <a:p>
            <a:pPr algn="just"/>
            <a:r>
              <a:rPr lang="fr-FR" sz="2000" b="1" dirty="0" smtClean="0"/>
              <a:t>E</a:t>
            </a:r>
            <a:r>
              <a:rPr lang="fr-FR" sz="2000" b="1" dirty="0"/>
              <a:t>.</a:t>
            </a:r>
            <a:r>
              <a:rPr lang="fr-FR" sz="2000" dirty="0"/>
              <a:t> Protocole ultrarapide seul : analyse cinétique précoce possible, sans analyse morphologique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2689860"/>
            <a:ext cx="18288001" cy="7907243"/>
            <a:chOff x="0" y="0"/>
            <a:chExt cx="4876045" cy="16549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76045" cy="1654901"/>
            </a:xfrm>
            <a:custGeom>
              <a:avLst/>
              <a:gdLst/>
              <a:ahLst/>
              <a:cxnLst/>
              <a:rect l="l" t="t" r="r" b="b"/>
              <a:pathLst>
                <a:path w="4876045" h="1654901">
                  <a:moveTo>
                    <a:pt x="0" y="0"/>
                  </a:moveTo>
                  <a:lnTo>
                    <a:pt x="4876045" y="0"/>
                  </a:lnTo>
                  <a:lnTo>
                    <a:pt x="4876045" y="1654901"/>
                  </a:lnTo>
                  <a:lnTo>
                    <a:pt x="0" y="1654901"/>
                  </a:lnTo>
                  <a:close/>
                </a:path>
              </a:pathLst>
            </a:custGeom>
            <a:solidFill>
              <a:srgbClr val="F2F3EE"/>
            </a:solidFill>
            <a:ln w="9525" cap="sq">
              <a:solidFill>
                <a:srgbClr val="1A1912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19050"/>
              <a:ext cx="4876045" cy="16358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16"/>
                </a:lnSpc>
              </a:pPr>
              <a:endParaRPr/>
            </a:p>
          </p:txBody>
        </p:sp>
      </p:grpSp>
      <p:pic>
        <p:nvPicPr>
          <p:cNvPr id="20" name="Imag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113928"/>
            <a:ext cx="11658600" cy="4009354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10714279" y="8019503"/>
            <a:ext cx="70866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i="1" u="sng" dirty="0"/>
              <a:t>Figure 2</a:t>
            </a:r>
            <a:r>
              <a:rPr lang="fr-FR" sz="2000" b="1" dirty="0"/>
              <a:t>.</a:t>
            </a:r>
            <a:r>
              <a:rPr lang="fr-FR" sz="2000" dirty="0"/>
              <a:t> Schéma explicatif </a:t>
            </a:r>
            <a:r>
              <a:rPr lang="fr-FR" sz="2000" dirty="0" smtClean="0"/>
              <a:t>des différents protocoles </a:t>
            </a:r>
            <a:r>
              <a:rPr lang="fr-FR" sz="2000" dirty="0"/>
              <a:t>dynamiques, incluant l’IRM dynamique ultrarapide (UF DCE-MRI).</a:t>
            </a:r>
          </a:p>
          <a:p>
            <a:pPr algn="just"/>
            <a:r>
              <a:rPr lang="fr-FR" sz="2000" dirty="0"/>
              <a:t>L’UF DCE-MRI réalisée en séquence CS-VIBE comprend 20 acquisitions (une pré-contraste + 19 post-contraste), avec une résolution temporelle de 3,7 secondes par image.</a:t>
            </a:r>
          </a:p>
          <a:p>
            <a:endParaRPr lang="fr-FR" dirty="0"/>
          </a:p>
        </p:txBody>
      </p:sp>
      <p:sp>
        <p:nvSpPr>
          <p:cNvPr id="23" name="TextBox 7"/>
          <p:cNvSpPr txBox="1"/>
          <p:nvPr/>
        </p:nvSpPr>
        <p:spPr>
          <a:xfrm>
            <a:off x="11215733" y="1039432"/>
            <a:ext cx="6083692" cy="151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849"/>
              </a:lnSpc>
            </a:pPr>
            <a:r>
              <a:rPr lang="en-US" sz="6499" spc="-389" dirty="0" smtClean="0">
                <a:solidFill>
                  <a:srgbClr val="1A1912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PROTOCOLES D’IRM </a:t>
            </a:r>
            <a:endParaRPr lang="en-US" sz="6499" spc="-389" dirty="0">
              <a:solidFill>
                <a:srgbClr val="1A1912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1028700" y="1039432"/>
            <a:ext cx="1486779" cy="800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49"/>
              </a:lnSpc>
            </a:pPr>
            <a:r>
              <a:rPr lang="en-US" sz="6499" spc="-389" dirty="0">
                <a:solidFill>
                  <a:srgbClr val="1A1912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02 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3766257" y="8191500"/>
            <a:ext cx="115062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2000" b="1" i="1" u="sng" dirty="0"/>
              <a:t>Figure </a:t>
            </a:r>
            <a:r>
              <a:rPr lang="fr-FR" sz="2000" b="1" i="1" u="sng" dirty="0" smtClean="0"/>
              <a:t>5. </a:t>
            </a:r>
            <a:r>
              <a:rPr lang="fr-FR" sz="2000" dirty="0"/>
              <a:t>Carcinome canalaire infiltrant (CCI) chez une femme de 54 ans présentant une masse irrégulière rehaussée du quadrant externe du sein droit, détectée lors d’une IRM de dépistage.</a:t>
            </a:r>
          </a:p>
          <a:p>
            <a:pPr algn="ctr"/>
            <a:r>
              <a:rPr lang="fr-FR" sz="2000" dirty="0"/>
              <a:t>L’image axiale </a:t>
            </a:r>
            <a:r>
              <a:rPr lang="fr-FR" sz="2000" dirty="0" smtClean="0"/>
              <a:t>pondérée en </a:t>
            </a:r>
            <a:r>
              <a:rPr lang="fr-FR" sz="2000" dirty="0"/>
              <a:t>T1 après injection de produit de contraste, issue d’une séquence IRM ultrarapide, montre que la masse (repérée par des croisillons verts) présente un rehaussement initial </a:t>
            </a:r>
            <a:r>
              <a:rPr lang="fr-FR" sz="2000" dirty="0" smtClean="0"/>
              <a:t>rapide, </a:t>
            </a:r>
            <a:r>
              <a:rPr lang="fr-FR" sz="2000" dirty="0"/>
              <a:t>objectivé par une pente maximale abrupte de la courbe temps–intensité.</a:t>
            </a:r>
          </a:p>
          <a:p>
            <a:pPr algn="ctr"/>
            <a:r>
              <a:rPr lang="fr-FR" sz="2000" dirty="0"/>
              <a:t>La biopsie de la lésion a confirmé un carcinome canalaire infiltrant (CCI).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543" y="0"/>
            <a:ext cx="11494914" cy="80038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0"/>
            <a:ext cx="12015696" cy="7944358"/>
          </a:xfrm>
          <a:prstGeom prst="rect">
            <a:avLst/>
          </a:prstGeom>
        </p:spPr>
      </p:pic>
      <p:sp>
        <p:nvSpPr>
          <p:cNvPr id="29" name="ZoneTexte 28"/>
          <p:cNvSpPr txBox="1"/>
          <p:nvPr/>
        </p:nvSpPr>
        <p:spPr>
          <a:xfrm>
            <a:off x="3276600" y="7944358"/>
            <a:ext cx="1209189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u="sng" dirty="0" smtClean="0"/>
              <a:t>Figure 6. </a:t>
            </a:r>
            <a:r>
              <a:rPr lang="fr-FR" sz="2000" b="1" dirty="0" smtClean="0"/>
              <a:t>(A</a:t>
            </a:r>
            <a:r>
              <a:rPr lang="fr-FR" sz="2000" b="1" dirty="0"/>
              <a:t>)</a:t>
            </a:r>
            <a:r>
              <a:rPr lang="fr-FR" sz="2000" dirty="0"/>
              <a:t> Image d’IRM ultrarapide obtenue 14 secondes après l’opacification aortique montrant un foyer de 4 mm (flèche) dans le sein gauche, à 3 heures, situé à 4,5 cm du cancer index (non représenté).</a:t>
            </a:r>
          </a:p>
          <a:p>
            <a:pPr algn="ctr"/>
            <a:r>
              <a:rPr lang="fr-FR" sz="2000" b="1" dirty="0"/>
              <a:t>(B)</a:t>
            </a:r>
            <a:r>
              <a:rPr lang="fr-FR" sz="2000" dirty="0"/>
              <a:t> Image d’IRM ultrarapide obtenue 23 secondes après l’opacification aortique montrant le </a:t>
            </a:r>
            <a:r>
              <a:rPr lang="fr-FR" sz="2000" dirty="0" smtClean="0"/>
              <a:t>Wash-in </a:t>
            </a:r>
            <a:r>
              <a:rPr lang="fr-FR" sz="2000" dirty="0"/>
              <a:t>(flèche) du rehaussement parenchymateux de fond (BPE).</a:t>
            </a:r>
          </a:p>
          <a:p>
            <a:pPr algn="ctr"/>
            <a:r>
              <a:rPr lang="fr-FR" sz="2000" b="1" dirty="0"/>
              <a:t>(C) et (D)</a:t>
            </a:r>
            <a:r>
              <a:rPr lang="fr-FR" sz="2000" dirty="0"/>
              <a:t> Sur les premières images soustraites standard après injection, le foyer (flèche, C) et le rehaussement parenchymateux de fond (flèche, D) sont indiscernables.</a:t>
            </a:r>
          </a:p>
          <a:p>
            <a:pPr algn="ctr"/>
            <a:r>
              <a:rPr lang="fr-FR" sz="2000" dirty="0"/>
              <a:t>La biopsie guidée par IRM du foyer a conclu à un carcinome lobulaire infiltrant de grade 2.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373</Words>
  <Application>Microsoft Office PowerPoint</Application>
  <PresentationFormat>Personnalisé</PresentationFormat>
  <Paragraphs>19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Calibri</vt:lpstr>
      <vt:lpstr>Arial</vt:lpstr>
      <vt:lpstr>Helvetica World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hp</cp:lastModifiedBy>
  <cp:revision>6</cp:revision>
  <dcterms:created xsi:type="dcterms:W3CDTF">2006-08-16T00:00:00Z</dcterms:created>
  <dcterms:modified xsi:type="dcterms:W3CDTF">2026-02-21T11:53:23Z</dcterms:modified>
  <dc:identifier>DAHB8zUb5Io</dc:identifier>
</cp:coreProperties>
</file>