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63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3728C61-BAE0-4350-8F27-945C020D2F3F}" type="datetimeFigureOut">
              <a:rPr lang="fr-FR" smtClean="0"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ADFD3FE-6BAB-4F4B-A825-BB2E88EB2C64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780928"/>
            <a:ext cx="7772400" cy="2664296"/>
          </a:xfrm>
          <a:effectLst/>
        </p:spPr>
        <p:txBody>
          <a:bodyPr>
            <a:normAutofit fontScale="90000"/>
          </a:bodyPr>
          <a:lstStyle/>
          <a:p>
            <a:r>
              <a:rPr lang="fr-FR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Thermoablation de métastases hépatiques sous capteur plan couplé à une artériographie </a:t>
            </a:r>
            <a:r>
              <a:rPr lang="fr-FR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:</a:t>
            </a:r>
            <a:br>
              <a:rPr lang="fr-FR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fr-FR" dirty="0">
                <a:effectLst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fr-FR" dirty="0">
                <a:effectLst>
                  <a:reflection blurRad="6350" stA="55000" endA="300" endPos="45500" dir="5400000" sy="-100000" algn="bl" rotWithShape="0"/>
                </a:effectLst>
              </a:rPr>
            </a:br>
            <a:r>
              <a:rPr lang="fr-FR" dirty="0"/>
              <a:t>Le rôle du manipulateur</a:t>
            </a:r>
            <a:br>
              <a:rPr lang="fr-FR" dirty="0"/>
            </a:br>
            <a:r>
              <a:rPr lang="fr-FR" sz="4800" dirty="0"/>
              <a:t/>
            </a:r>
            <a:br>
              <a:rPr lang="fr-FR" sz="4800" dirty="0"/>
            </a:b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5411562"/>
            <a:ext cx="1368152" cy="1368152"/>
          </a:xfrm>
        </p:spPr>
        <p:txBody>
          <a:bodyPr>
            <a:normAutofit lnSpcReduction="10000"/>
          </a:bodyPr>
          <a:lstStyle/>
          <a:p>
            <a:r>
              <a:rPr lang="fr-FR" sz="150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E. Geledan</a:t>
            </a:r>
          </a:p>
          <a:p>
            <a:r>
              <a:rPr lang="fr-FR" sz="150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C. Le </a:t>
            </a:r>
            <a:r>
              <a:rPr lang="fr-FR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Rest</a:t>
            </a:r>
            <a:endParaRPr lang="fr-FR" sz="1500" i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  <a:p>
            <a:r>
              <a:rPr lang="fr-FR" sz="150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J. </a:t>
            </a:r>
            <a:r>
              <a:rPr lang="fr-FR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Palussiere</a:t>
            </a:r>
            <a:endParaRPr lang="fr-FR" sz="1500" i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  <a:p>
            <a:r>
              <a:rPr lang="fr-FR" sz="150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X. </a:t>
            </a:r>
            <a:r>
              <a:rPr lang="fr-FR" sz="1500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Buy</a:t>
            </a:r>
            <a:endParaRPr lang="fr-FR" sz="1500" i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  <a:p>
            <a:r>
              <a:rPr lang="fr-FR" sz="150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L. Ayache</a:t>
            </a:r>
          </a:p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229200"/>
            <a:ext cx="1698303" cy="796772"/>
          </a:xfrm>
          <a:prstGeom prst="rect">
            <a:avLst/>
          </a:prstGeom>
          <a:noFill/>
          <a:ln w="9525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59644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3530" y="548680"/>
            <a:ext cx="8153400" cy="968152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Déroulement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3" t="13392" r="2632" b="9923"/>
          <a:stretch/>
        </p:blipFill>
        <p:spPr>
          <a:xfrm>
            <a:off x="967099" y="3542931"/>
            <a:ext cx="3104293" cy="262237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15089" y="6242272"/>
            <a:ext cx="28083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i="1" dirty="0" err="1"/>
              <a:t>Contourage</a:t>
            </a:r>
            <a:r>
              <a:rPr lang="fr-FR" sz="1200" i="1" dirty="0"/>
              <a:t> de la lésion</a:t>
            </a:r>
          </a:p>
          <a:p>
            <a:pPr algn="ctr"/>
            <a:r>
              <a:rPr lang="fr-FR" sz="1200" i="1" dirty="0"/>
              <a:t>Simulation de la trajectoire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4" t="10853" r="5467" b="14197"/>
          <a:stretch/>
        </p:blipFill>
        <p:spPr>
          <a:xfrm>
            <a:off x="4932040" y="3542930"/>
            <a:ext cx="3104293" cy="2622374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569957" y="1700808"/>
            <a:ext cx="7408333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>
                <a:solidFill>
                  <a:schemeClr val="tx1"/>
                </a:solidFill>
              </a:rPr>
              <a:t>Après une acquisition en CBCT </a:t>
            </a:r>
            <a:r>
              <a:rPr lang="fr-FR" sz="1800" dirty="0" smtClean="0">
                <a:solidFill>
                  <a:schemeClr val="tx1"/>
                </a:solidFill>
              </a:rPr>
              <a:t>injectée, </a:t>
            </a:r>
            <a:r>
              <a:rPr lang="fr-FR" sz="1800" dirty="0">
                <a:solidFill>
                  <a:schemeClr val="tx1"/>
                </a:solidFill>
              </a:rPr>
              <a:t>l’utilisation de plusieurs logiciels nous permet </a:t>
            </a:r>
            <a:r>
              <a:rPr lang="fr-FR" sz="1800" dirty="0" smtClean="0">
                <a:solidFill>
                  <a:schemeClr val="tx1"/>
                </a:solidFill>
              </a:rPr>
              <a:t>de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 err="1" smtClean="0">
                <a:solidFill>
                  <a:schemeClr val="tx1"/>
                </a:solidFill>
              </a:rPr>
              <a:t>contourer</a:t>
            </a:r>
            <a:r>
              <a:rPr lang="fr-FR" sz="1800" dirty="0" smtClean="0">
                <a:solidFill>
                  <a:schemeClr val="tx1"/>
                </a:solidFill>
              </a:rPr>
              <a:t> </a:t>
            </a:r>
            <a:r>
              <a:rPr lang="fr-FR" sz="1800" dirty="0">
                <a:solidFill>
                  <a:schemeClr val="tx1"/>
                </a:solidFill>
              </a:rPr>
              <a:t>la </a:t>
            </a:r>
            <a:r>
              <a:rPr lang="fr-FR" sz="1800" dirty="0" smtClean="0">
                <a:solidFill>
                  <a:schemeClr val="tx1"/>
                </a:solidFill>
              </a:rPr>
              <a:t>lésion</a:t>
            </a:r>
            <a:endParaRPr lang="fr-FR" sz="18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simuler </a:t>
            </a:r>
            <a:r>
              <a:rPr lang="fr-FR" sz="1800" dirty="0">
                <a:solidFill>
                  <a:schemeClr val="tx1"/>
                </a:solidFill>
              </a:rPr>
              <a:t>la trajectoire de l’aiguille </a:t>
            </a:r>
            <a:endParaRPr lang="fr-FR" sz="1800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matérialiser </a:t>
            </a:r>
            <a:r>
              <a:rPr lang="fr-FR" sz="1800" dirty="0">
                <a:solidFill>
                  <a:schemeClr val="tx1"/>
                </a:solidFill>
              </a:rPr>
              <a:t>la zone d’ablation</a:t>
            </a:r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044026" y="6242272"/>
            <a:ext cx="2880320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i="1" dirty="0"/>
              <a:t>Simulation de la zone de </a:t>
            </a:r>
            <a:r>
              <a:rPr lang="fr-FR" sz="1200" i="1" dirty="0" smtClean="0"/>
              <a:t>traitement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4069252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5278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/>
            </a:r>
            <a:br>
              <a:rPr lang="fr-FR" sz="2800" dirty="0"/>
            </a:br>
            <a:r>
              <a:rPr lang="fr-FR" sz="4900" dirty="0"/>
              <a:t>Contrôle final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39552" y="2244669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superposition des différents CBCT nous permet de visualiser la zone traitée et de pouvoir s’assurer d’un traitement complet en </a:t>
            </a:r>
            <a:r>
              <a:rPr lang="fr-FR" dirty="0" err="1"/>
              <a:t>per-opératoire</a:t>
            </a:r>
            <a:r>
              <a:rPr lang="fr-FR" dirty="0"/>
              <a:t> immédiat</a:t>
            </a:r>
            <a:endParaRPr lang="fr-FR" i="1" dirty="0"/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139952" y="6165304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0070C0"/>
                </a:solidFill>
              </a:rPr>
              <a:t>Visualisation du nodule hépatique à traiter</a:t>
            </a:r>
          </a:p>
        </p:txBody>
      </p:sp>
      <p:pic>
        <p:nvPicPr>
          <p:cNvPr id="12" name="Espace réservé du contenu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9" t="13589" r="6328" b="8408"/>
          <a:stretch/>
        </p:blipFill>
        <p:spPr>
          <a:xfrm>
            <a:off x="2204693" y="3284984"/>
            <a:ext cx="4392488" cy="2864202"/>
          </a:xfrm>
          <a:prstGeom prst="rect">
            <a:avLst/>
          </a:prstGeom>
        </p:spPr>
      </p:pic>
      <p:sp>
        <p:nvSpPr>
          <p:cNvPr id="13" name="Flèche gauche 12"/>
          <p:cNvSpPr/>
          <p:nvPr/>
        </p:nvSpPr>
        <p:spPr>
          <a:xfrm rot="3379004" flipV="1">
            <a:off x="3689026" y="5395138"/>
            <a:ext cx="841267" cy="99856"/>
          </a:xfrm>
          <a:prstGeom prst="leftArrow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 rot="20514461">
            <a:off x="2276463" y="4227873"/>
            <a:ext cx="688688" cy="11384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95598" y="4581128"/>
            <a:ext cx="1521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FF0000"/>
                </a:solidFill>
              </a:rPr>
              <a:t>Visualisation de la zone traitée</a:t>
            </a:r>
          </a:p>
        </p:txBody>
      </p:sp>
    </p:spTree>
    <p:extLst>
      <p:ext uri="{BB962C8B-B14F-4D97-AF65-F5344CB8AC3E}">
        <p14:creationId xmlns:p14="http://schemas.microsoft.com/office/powerpoint/2010/main" val="3588720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67833" y="2276872"/>
            <a:ext cx="7408333" cy="43204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tx1"/>
                </a:solidFill>
              </a:rPr>
              <a:t>Bonne visualisation des nodules hépatiques </a:t>
            </a: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tx1"/>
                </a:solidFill>
              </a:rPr>
              <a:t>Reproductibilité des CBCT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tx1"/>
                </a:solidFill>
              </a:rPr>
              <a:t>Faible quantité de contraste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AVANTAGES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23" y="2895364"/>
            <a:ext cx="1925127" cy="172080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330" y="2895364"/>
            <a:ext cx="1944216" cy="171503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000" y="2895364"/>
            <a:ext cx="2088232" cy="171893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9" t="8415" r="2821" b="7921"/>
          <a:stretch/>
        </p:blipFill>
        <p:spPr>
          <a:xfrm>
            <a:off x="6906339" y="2936507"/>
            <a:ext cx="1949508" cy="170987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82316" y="4646379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Avant </a:t>
            </a:r>
            <a:r>
              <a:rPr lang="fr-FR" sz="1400" i="1" dirty="0" err="1"/>
              <a:t>ttt</a:t>
            </a:r>
            <a:r>
              <a:rPr lang="fr-FR" sz="1400" i="1" dirty="0"/>
              <a:t> : IRM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865548" y="4634891"/>
            <a:ext cx="19902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/>
              <a:t>CBCT le jour de l’intervention,</a:t>
            </a:r>
          </a:p>
          <a:p>
            <a:pPr algn="ctr"/>
            <a:r>
              <a:rPr lang="fr-FR" sz="1400" i="1" dirty="0"/>
              <a:t>nodule </a:t>
            </a:r>
            <a:r>
              <a:rPr lang="fr-FR" sz="1400" b="1" i="1" dirty="0"/>
              <a:t>parfaitement</a:t>
            </a:r>
            <a:r>
              <a:rPr lang="fr-FR" sz="1400" i="1" dirty="0"/>
              <a:t> visible avec seulement </a:t>
            </a:r>
            <a:r>
              <a:rPr lang="fr-FR" sz="1400" b="1" i="1" dirty="0"/>
              <a:t>10cc </a:t>
            </a:r>
            <a:r>
              <a:rPr lang="fr-FR" sz="1400" i="1" dirty="0"/>
              <a:t>de contraste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572625" y="4605752"/>
            <a:ext cx="1622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Échographie, </a:t>
            </a:r>
          </a:p>
          <a:p>
            <a:r>
              <a:rPr lang="fr-FR" sz="1400" i="1" dirty="0"/>
              <a:t>nodule </a:t>
            </a:r>
            <a:r>
              <a:rPr lang="fr-FR" sz="1400" b="1" i="1" dirty="0"/>
              <a:t>NON</a:t>
            </a:r>
            <a:r>
              <a:rPr lang="fr-FR" sz="1400" i="1" dirty="0"/>
              <a:t> visible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206509" y="4610398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/>
              <a:t>TDM de contrôle, nodule visible avec 75 cc de </a:t>
            </a:r>
            <a:r>
              <a:rPr lang="fr-FR" sz="1400" i="1" dirty="0" err="1"/>
              <a:t>contrste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29868341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agues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236</TotalTime>
  <Words>149</Words>
  <Application>Microsoft Office PowerPoint</Application>
  <PresentationFormat>Affichage à l'écran 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Vagues</vt:lpstr>
      <vt:lpstr>Thermoablation de métastases hépatiques sous capteur plan couplé à une artériographie :  Le rôle du manipulateur  </vt:lpstr>
      <vt:lpstr>Déroulement</vt:lpstr>
      <vt:lpstr> Contrôle final</vt:lpstr>
      <vt:lpstr>AVANTAGES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Thermoablation de métastases hépatiques sous capteur plan couplé à une artériographie : un binôme qui a de l’avenir</dc:title>
  <dc:creator>DENIZET Gaetan</dc:creator>
  <cp:lastModifiedBy>Le Rest Charlotte</cp:lastModifiedBy>
  <cp:revision>21</cp:revision>
  <dcterms:created xsi:type="dcterms:W3CDTF">2026-02-02T09:17:22Z</dcterms:created>
  <dcterms:modified xsi:type="dcterms:W3CDTF">2026-02-16T10:00:53Z</dcterms:modified>
</cp:coreProperties>
</file>