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9" r:id="rId2"/>
    <p:sldId id="277" r:id="rId3"/>
    <p:sldId id="278" r:id="rId4"/>
    <p:sldId id="274" r:id="rId5"/>
    <p:sldId id="284"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0" d="100"/>
          <a:sy n="50" d="100"/>
        </p:scale>
        <p:origin x="12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5C88E-CE3F-4F95-9EEB-B6AD5B4D41E4}" type="datetimeFigureOut">
              <a:rPr lang="fr-MA" smtClean="0"/>
              <a:t>24/02/2026</a:t>
            </a:fld>
            <a:endParaRPr lang="fr-M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AC95F-8CAC-482F-9796-87C43AD26645}" type="slidenum">
              <a:rPr lang="fr-MA" smtClean="0"/>
              <a:t>‹N°›</a:t>
            </a:fld>
            <a:endParaRPr lang="fr-MA"/>
          </a:p>
        </p:txBody>
      </p:sp>
    </p:spTree>
    <p:extLst>
      <p:ext uri="{BB962C8B-B14F-4D97-AF65-F5344CB8AC3E}">
        <p14:creationId xmlns:p14="http://schemas.microsoft.com/office/powerpoint/2010/main" val="196408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Les entrées vers le cervelet sont acheminées principalement par les pédoncules cérébelleux inférieurs et moyens, tandis que les sorties sont principalement transmises par le pédoncule cérébelleux supérieur. </a:t>
            </a:r>
          </a:p>
          <a:p>
            <a:r>
              <a:rPr lang="fr-FR" sz="1200" b="0" i="0" kern="1200" dirty="0">
                <a:solidFill>
                  <a:schemeClr val="tx1"/>
                </a:solidFill>
                <a:effectLst/>
                <a:latin typeface="+mn-lt"/>
                <a:ea typeface="+mn-ea"/>
                <a:cs typeface="+mn-cs"/>
              </a:rPr>
              <a:t>Le vermis est une </a:t>
            </a:r>
            <a:r>
              <a:rPr lang="fr-FR" sz="1200" b="0" i="0" kern="1200" dirty="0" err="1">
                <a:solidFill>
                  <a:schemeClr val="tx1"/>
                </a:solidFill>
                <a:effectLst/>
                <a:latin typeface="+mn-lt"/>
                <a:ea typeface="+mn-ea"/>
                <a:cs typeface="+mn-cs"/>
              </a:rPr>
              <a:t>structire</a:t>
            </a:r>
            <a:r>
              <a:rPr lang="fr-FR" sz="1200" b="0" i="0" kern="1200" dirty="0">
                <a:solidFill>
                  <a:schemeClr val="tx1"/>
                </a:solidFill>
                <a:effectLst/>
                <a:latin typeface="+mn-lt"/>
                <a:ea typeface="+mn-ea"/>
                <a:cs typeface="+mn-cs"/>
              </a:rPr>
              <a:t> médiane du cervelet il est séparé en un petit lobe antérieur et un lobe postérieur beaucoup plus grand par la fissure primaire. Il peut être subdivisé en neuf lobules formés par des groupes de </a:t>
            </a:r>
            <a:r>
              <a:rPr lang="fr-FR" sz="1200" b="0" i="0" kern="1200" dirty="0" err="1">
                <a:solidFill>
                  <a:schemeClr val="tx1"/>
                </a:solidFill>
                <a:effectLst/>
                <a:latin typeface="+mn-lt"/>
                <a:ea typeface="+mn-ea"/>
                <a:cs typeface="+mn-cs"/>
              </a:rPr>
              <a:t>folia</a:t>
            </a:r>
            <a:r>
              <a:rPr lang="fr-FR" sz="1200" b="0" i="0" kern="1200" dirty="0">
                <a:solidFill>
                  <a:schemeClr val="tx1"/>
                </a:solidFill>
                <a:effectLst/>
                <a:latin typeface="+mn-lt"/>
                <a:ea typeface="+mn-ea"/>
                <a:cs typeface="+mn-cs"/>
              </a:rPr>
              <a:t>.</a:t>
            </a:r>
            <a:br>
              <a:rPr lang="fr-FR" sz="1200" b="0" i="0" kern="1200" dirty="0">
                <a:solidFill>
                  <a:schemeClr val="tx1"/>
                </a:solidFill>
                <a:effectLst/>
                <a:latin typeface="+mn-lt"/>
                <a:ea typeface="+mn-ea"/>
                <a:cs typeface="+mn-cs"/>
              </a:rPr>
            </a:br>
            <a:endParaRPr lang="fr-MA" dirty="0"/>
          </a:p>
        </p:txBody>
      </p:sp>
      <p:sp>
        <p:nvSpPr>
          <p:cNvPr id="4" name="Espace réservé du numéro de diapositive 3"/>
          <p:cNvSpPr>
            <a:spLocks noGrp="1"/>
          </p:cNvSpPr>
          <p:nvPr>
            <p:ph type="sldNum" sz="quarter" idx="5"/>
          </p:nvPr>
        </p:nvSpPr>
        <p:spPr/>
        <p:txBody>
          <a:bodyPr/>
          <a:lstStyle/>
          <a:p>
            <a:fld id="{C5613A49-3DA7-4D27-9170-894252BE8EED}" type="slidenum">
              <a:rPr lang="fr-MA" smtClean="0"/>
              <a:t>2</a:t>
            </a:fld>
            <a:endParaRPr lang="fr-MA"/>
          </a:p>
        </p:txBody>
      </p:sp>
    </p:spTree>
    <p:extLst>
      <p:ext uri="{BB962C8B-B14F-4D97-AF65-F5344CB8AC3E}">
        <p14:creationId xmlns:p14="http://schemas.microsoft.com/office/powerpoint/2010/main" val="3049892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61662-A8ED-58BE-E582-9E9B97CAC0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743417-55D9-AB7D-E050-526D051E57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979D59-A8E1-5AB7-C6D2-DE73B304B65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Mesoaxial</a:t>
            </a:r>
            <a:r>
              <a:rPr lang="en-US" sz="1200" b="0" i="0" kern="1200" dirty="0">
                <a:solidFill>
                  <a:schemeClr val="tx1"/>
                </a:solidFill>
                <a:effectLst/>
                <a:latin typeface="+mn-lt"/>
                <a:ea typeface="+mn-ea"/>
                <a:cs typeface="+mn-cs"/>
              </a:rPr>
              <a:t> polydactyly hands. (</a:t>
            </a:r>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Mild preaxial polydactyly feet (bifid great toes).</a:t>
            </a:r>
            <a:endParaRPr lang="fr-MA" dirty="0"/>
          </a:p>
        </p:txBody>
      </p:sp>
      <p:sp>
        <p:nvSpPr>
          <p:cNvPr id="4" name="Espace réservé du numéro de diapositive 3">
            <a:extLst>
              <a:ext uri="{FF2B5EF4-FFF2-40B4-BE49-F238E27FC236}">
                <a16:creationId xmlns:a16="http://schemas.microsoft.com/office/drawing/2014/main" id="{0DB6350D-1C55-051B-C3BA-5C8580D7615A}"/>
              </a:ext>
            </a:extLst>
          </p:cNvPr>
          <p:cNvSpPr>
            <a:spLocks noGrp="1"/>
          </p:cNvSpPr>
          <p:nvPr>
            <p:ph type="sldNum" sz="quarter" idx="5"/>
          </p:nvPr>
        </p:nvSpPr>
        <p:spPr/>
        <p:txBody>
          <a:bodyPr/>
          <a:lstStyle/>
          <a:p>
            <a:fld id="{C5613A49-3DA7-4D27-9170-894252BE8EED}" type="slidenum">
              <a:rPr lang="fr-MA" smtClean="0"/>
              <a:t>3</a:t>
            </a:fld>
            <a:endParaRPr lang="fr-MA"/>
          </a:p>
        </p:txBody>
      </p:sp>
    </p:spTree>
    <p:extLst>
      <p:ext uri="{BB962C8B-B14F-4D97-AF65-F5344CB8AC3E}">
        <p14:creationId xmlns:p14="http://schemas.microsoft.com/office/powerpoint/2010/main" val="408304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A" dirty="0"/>
              <a:t>La décussation est située chez un sujet sain au niveau du mésencéphale </a:t>
            </a:r>
            <a:r>
              <a:rPr lang="fr-FR" dirty="0"/>
              <a:t>Les fibres décussées ont une orientation transversale et présentent donc un « codage couleur rouge. Tandis qu’à gauche chez un patient atteint de </a:t>
            </a:r>
            <a:r>
              <a:rPr lang="fr-FR" dirty="0" err="1"/>
              <a:t>synddrome</a:t>
            </a:r>
            <a:r>
              <a:rPr lang="fr-FR" dirty="0"/>
              <a:t> d </a:t>
            </a:r>
            <a:r>
              <a:rPr lang="fr-FR" dirty="0" err="1"/>
              <a:t>eJoubert</a:t>
            </a:r>
            <a:r>
              <a:rPr lang="fr-FR" dirty="0"/>
              <a:t>  les fibres qui relient le noyau denté au noyau rouge ne se croisent pas </a:t>
            </a:r>
            <a:endParaRPr lang="fr-MA" dirty="0"/>
          </a:p>
        </p:txBody>
      </p:sp>
      <p:sp>
        <p:nvSpPr>
          <p:cNvPr id="4" name="Espace réservé du numéro de diapositive 3"/>
          <p:cNvSpPr>
            <a:spLocks noGrp="1"/>
          </p:cNvSpPr>
          <p:nvPr>
            <p:ph type="sldNum" sz="quarter" idx="5"/>
          </p:nvPr>
        </p:nvSpPr>
        <p:spPr/>
        <p:txBody>
          <a:bodyPr/>
          <a:lstStyle/>
          <a:p>
            <a:fld id="{C5613A49-3DA7-4D27-9170-894252BE8EED}" type="slidenum">
              <a:rPr lang="fr-MA" smtClean="0"/>
              <a:t>5</a:t>
            </a:fld>
            <a:endParaRPr lang="fr-MA"/>
          </a:p>
        </p:txBody>
      </p:sp>
    </p:spTree>
    <p:extLst>
      <p:ext uri="{BB962C8B-B14F-4D97-AF65-F5344CB8AC3E}">
        <p14:creationId xmlns:p14="http://schemas.microsoft.com/office/powerpoint/2010/main" val="1391259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0D8145-AFB2-3F0E-B89E-DADB6632B8A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A"/>
          </a:p>
        </p:txBody>
      </p:sp>
      <p:sp>
        <p:nvSpPr>
          <p:cNvPr id="3" name="Sous-titre 2">
            <a:extLst>
              <a:ext uri="{FF2B5EF4-FFF2-40B4-BE49-F238E27FC236}">
                <a16:creationId xmlns:a16="http://schemas.microsoft.com/office/drawing/2014/main" id="{B972D958-3A26-AFEA-CCAE-E8C5B81BB7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7570C483-1441-5C90-0804-912D973120A1}"/>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5" name="Espace réservé du pied de page 4">
            <a:extLst>
              <a:ext uri="{FF2B5EF4-FFF2-40B4-BE49-F238E27FC236}">
                <a16:creationId xmlns:a16="http://schemas.microsoft.com/office/drawing/2014/main" id="{10A47151-0890-6CC7-7081-1BDAA5BFEEC3}"/>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57112C22-6E77-E08C-E9E6-877CADC2E1EB}"/>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4209203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709005-A506-AFAF-31FA-6151979E0D07}"/>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2C123BF8-7785-661C-2ACA-17C7341601C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836AF8E6-556F-10D7-A7D1-7F44473B0550}"/>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5" name="Espace réservé du pied de page 4">
            <a:extLst>
              <a:ext uri="{FF2B5EF4-FFF2-40B4-BE49-F238E27FC236}">
                <a16:creationId xmlns:a16="http://schemas.microsoft.com/office/drawing/2014/main" id="{BF29C769-D859-0E6B-59A8-E963220DA15B}"/>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66304A4-144D-AB90-34D0-C1311335F976}"/>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242334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A9764-3BD1-216B-30DA-CD89AF87BED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429B14AA-FD4D-12BF-0612-C55889C221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C912930-CCB4-3C1C-300B-B6B3AF82D2BD}"/>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5" name="Espace réservé du pied de page 4">
            <a:extLst>
              <a:ext uri="{FF2B5EF4-FFF2-40B4-BE49-F238E27FC236}">
                <a16:creationId xmlns:a16="http://schemas.microsoft.com/office/drawing/2014/main" id="{DE07E4D8-0B41-D00F-002D-CB434116CAD1}"/>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5726E77A-D262-6FD7-EF0B-7CEDA7265C1C}"/>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4048698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66F98D-DF17-C2C6-7E6C-D7B1D5B47497}"/>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6409E170-94E7-060F-DC5A-4035FE80203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D4D8CD75-671C-E033-30A1-FAF08E1FE3F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93569957-2D18-5A04-FCD6-5A9E040DED59}"/>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6" name="Espace réservé du pied de page 5">
            <a:extLst>
              <a:ext uri="{FF2B5EF4-FFF2-40B4-BE49-F238E27FC236}">
                <a16:creationId xmlns:a16="http://schemas.microsoft.com/office/drawing/2014/main" id="{098A12F2-BAEE-B119-1340-DE1CD083C477}"/>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D4D9ADF0-614A-071B-D1FB-40CDB5F38DFF}"/>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1319333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53E9BB-E2D8-D12E-FF44-B81D82F165E2}"/>
              </a:ext>
            </a:extLst>
          </p:cNvPr>
          <p:cNvSpPr>
            <a:spLocks noGrp="1"/>
          </p:cNvSpPr>
          <p:nvPr>
            <p:ph type="title"/>
          </p:nvPr>
        </p:nvSpPr>
        <p:spPr>
          <a:xfrm>
            <a:off x="839788" y="365125"/>
            <a:ext cx="10515600" cy="1325563"/>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3BA783C8-A51A-30AB-1BB5-4A70E4E516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3D0921-59B8-E134-4D54-72E2154153D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66060B35-BCA8-3644-FD0A-7EAF6DB53E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82F945E-30A1-A54A-542E-5A7FC17805A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28E29ADE-1143-8E3C-5228-E4A25E1054FC}"/>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8" name="Espace réservé du pied de page 7">
            <a:extLst>
              <a:ext uri="{FF2B5EF4-FFF2-40B4-BE49-F238E27FC236}">
                <a16:creationId xmlns:a16="http://schemas.microsoft.com/office/drawing/2014/main" id="{3D270524-03CC-ACE2-1133-DE8843476EB7}"/>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C7CFE47E-BE10-32C4-EB0A-71720692A348}"/>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3399147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E11B6F-81CF-EB24-5579-F18E84FCAC28}"/>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624303AB-69ED-58DD-A3D8-95684D72CB78}"/>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4" name="Espace réservé du pied de page 3">
            <a:extLst>
              <a:ext uri="{FF2B5EF4-FFF2-40B4-BE49-F238E27FC236}">
                <a16:creationId xmlns:a16="http://schemas.microsoft.com/office/drawing/2014/main" id="{D98215C9-90F0-C240-0C87-B91DBB115FF2}"/>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B3B235BA-6DEA-E152-D9DC-D64E70D7882D}"/>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3788752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99A21CA-D944-781E-E6D8-B2D4F9E63C82}"/>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3" name="Espace réservé du pied de page 2">
            <a:extLst>
              <a:ext uri="{FF2B5EF4-FFF2-40B4-BE49-F238E27FC236}">
                <a16:creationId xmlns:a16="http://schemas.microsoft.com/office/drawing/2014/main" id="{CC47EA16-D492-43F0-6337-39E135D93034}"/>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1FFCD13B-1B17-25AD-9B4A-F7A1431691D3}"/>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70676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0DA78C-86F3-5746-52AA-5540C8448A8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DAE89104-CECB-E152-0AF8-F56F02815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34F3EB54-B382-D0F8-7636-B2DC718F4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F970135-812C-ACDE-BA67-BADE5F6253FA}"/>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6" name="Espace réservé du pied de page 5">
            <a:extLst>
              <a:ext uri="{FF2B5EF4-FFF2-40B4-BE49-F238E27FC236}">
                <a16:creationId xmlns:a16="http://schemas.microsoft.com/office/drawing/2014/main" id="{E7C7D8F3-5989-6AB5-8F24-036542B0B98D}"/>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19860428-8417-FB60-F4EE-47AFA2FDA3B5}"/>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4227712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915FF8-1993-01EC-B6FB-D710C01117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4579B6E6-DFCE-6D45-DFA8-315FAF9E20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A"/>
          </a:p>
        </p:txBody>
      </p:sp>
      <p:sp>
        <p:nvSpPr>
          <p:cNvPr id="4" name="Espace réservé du texte 3">
            <a:extLst>
              <a:ext uri="{FF2B5EF4-FFF2-40B4-BE49-F238E27FC236}">
                <a16:creationId xmlns:a16="http://schemas.microsoft.com/office/drawing/2014/main" id="{F3074F7A-5620-4C06-EC60-1B422BE26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CCF2F9-EAF2-610A-D054-EAB2AC9035F9}"/>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6" name="Espace réservé du pied de page 5">
            <a:extLst>
              <a:ext uri="{FF2B5EF4-FFF2-40B4-BE49-F238E27FC236}">
                <a16:creationId xmlns:a16="http://schemas.microsoft.com/office/drawing/2014/main" id="{AA38F475-2D1D-D368-2AA6-1AC85D60DA91}"/>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4C79CEF3-DCCE-2D3B-D9D1-162FFFA871C8}"/>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1025855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A6A6AA-99D5-44C8-33EB-61550D0FADB0}"/>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902B02D4-B06D-7026-90BB-A6F4FF31EEE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3EC161DA-1408-7831-85C2-A32686D5C9FD}"/>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5" name="Espace réservé du pied de page 4">
            <a:extLst>
              <a:ext uri="{FF2B5EF4-FFF2-40B4-BE49-F238E27FC236}">
                <a16:creationId xmlns:a16="http://schemas.microsoft.com/office/drawing/2014/main" id="{8F37BA4D-7FF0-0357-92C1-FA1EC33F5E90}"/>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A819EE5F-8DA6-4843-5C64-2F7D2F06CF3B}"/>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96901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DD2A4EC-BF97-E6EF-2C3F-1D2E36F5B29E}"/>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11DE9DA6-3F97-3C81-3C31-BE298F47346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DF039F2D-C8E1-2C58-57B5-B55469C72C80}"/>
              </a:ext>
            </a:extLst>
          </p:cNvPr>
          <p:cNvSpPr>
            <a:spLocks noGrp="1"/>
          </p:cNvSpPr>
          <p:nvPr>
            <p:ph type="dt" sz="half" idx="10"/>
          </p:nvPr>
        </p:nvSpPr>
        <p:spPr/>
        <p:txBody>
          <a:bodyPr/>
          <a:lstStyle/>
          <a:p>
            <a:fld id="{C5DE1EEB-2957-49A5-9B91-0A9AB020BF8C}" type="datetimeFigureOut">
              <a:rPr lang="fr-MA" smtClean="0"/>
              <a:t>24/02/2026</a:t>
            </a:fld>
            <a:endParaRPr lang="fr-MA"/>
          </a:p>
        </p:txBody>
      </p:sp>
      <p:sp>
        <p:nvSpPr>
          <p:cNvPr id="5" name="Espace réservé du pied de page 4">
            <a:extLst>
              <a:ext uri="{FF2B5EF4-FFF2-40B4-BE49-F238E27FC236}">
                <a16:creationId xmlns:a16="http://schemas.microsoft.com/office/drawing/2014/main" id="{46F4697A-8FB8-C301-FAEA-72FA9AC22B5F}"/>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0809DAE2-C00D-B7B5-C781-0E164B872AA3}"/>
              </a:ext>
            </a:extLst>
          </p:cNvPr>
          <p:cNvSpPr>
            <a:spLocks noGrp="1"/>
          </p:cNvSpPr>
          <p:nvPr>
            <p:ph type="sldNum" sz="quarter" idx="12"/>
          </p:nvPr>
        </p:nvSpPr>
        <p:spPr/>
        <p:txBody>
          <a:bodyPr/>
          <a:lstStyle/>
          <a:p>
            <a:fld id="{E0C21BBE-C517-4F6C-B61A-107F4CB1E375}" type="slidenum">
              <a:rPr lang="fr-MA" smtClean="0"/>
              <a:t>‹N°›</a:t>
            </a:fld>
            <a:endParaRPr lang="fr-MA"/>
          </a:p>
        </p:txBody>
      </p:sp>
    </p:spTree>
    <p:extLst>
      <p:ext uri="{BB962C8B-B14F-4D97-AF65-F5344CB8AC3E}">
        <p14:creationId xmlns:p14="http://schemas.microsoft.com/office/powerpoint/2010/main" val="393448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D10DCB3-7837-BD06-3578-DE8CE706AF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76F92736-3E93-C251-129B-38E0EE94A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20592961-9056-8936-C38A-EB38A054B9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DE1EEB-2957-49A5-9B91-0A9AB020BF8C}" type="datetimeFigureOut">
              <a:rPr lang="fr-MA" smtClean="0"/>
              <a:t>24/02/2026</a:t>
            </a:fld>
            <a:endParaRPr lang="fr-MA"/>
          </a:p>
        </p:txBody>
      </p:sp>
      <p:sp>
        <p:nvSpPr>
          <p:cNvPr id="5" name="Espace réservé du pied de page 4">
            <a:extLst>
              <a:ext uri="{FF2B5EF4-FFF2-40B4-BE49-F238E27FC236}">
                <a16:creationId xmlns:a16="http://schemas.microsoft.com/office/drawing/2014/main" id="{708E5174-53C5-D8E4-9C72-5C3862C3B1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D09CBA2D-3F7B-4694-6A50-1C9C4D1A1A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C21BBE-C517-4F6C-B61A-107F4CB1E375}" type="slidenum">
              <a:rPr lang="fr-MA" smtClean="0"/>
              <a:t>‹N°›</a:t>
            </a:fld>
            <a:endParaRPr lang="fr-MA"/>
          </a:p>
        </p:txBody>
      </p:sp>
    </p:spTree>
    <p:extLst>
      <p:ext uri="{BB962C8B-B14F-4D97-AF65-F5344CB8AC3E}">
        <p14:creationId xmlns:p14="http://schemas.microsoft.com/office/powerpoint/2010/main" val="2911371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C7C0D95-0EE3-B82C-B390-B2E406D4E8C7}"/>
              </a:ext>
            </a:extLst>
          </p:cNvPr>
          <p:cNvSpPr>
            <a:spLocks noGrp="1"/>
          </p:cNvSpPr>
          <p:nvPr>
            <p:ph idx="1"/>
          </p:nvPr>
        </p:nvSpPr>
        <p:spPr>
          <a:xfrm>
            <a:off x="989400" y="1685925"/>
            <a:ext cx="7945280" cy="4040191"/>
          </a:xfrm>
        </p:spPr>
        <p:txBody>
          <a:bodyPr>
            <a:normAutofit fontScale="92500" lnSpcReduction="10000"/>
          </a:bodyPr>
          <a:lstStyle/>
          <a:p>
            <a:r>
              <a:rPr lang="fr-FR" dirty="0">
                <a:latin typeface="Times New Roman" panose="02020603050405020304" pitchFamily="18" charset="0"/>
                <a:cs typeface="Times New Roman" panose="02020603050405020304" pitchFamily="18" charset="0"/>
              </a:rPr>
              <a:t>Le syndrome de Joubert est une affection génétique rare.</a:t>
            </a:r>
          </a:p>
          <a:p>
            <a:r>
              <a:rPr lang="fr-FR" dirty="0">
                <a:latin typeface="Times New Roman" panose="02020603050405020304" pitchFamily="18" charset="0"/>
                <a:cs typeface="Times New Roman" panose="02020603050405020304" pitchFamily="18" charset="0"/>
              </a:rPr>
              <a:t>Prévalence de 1 sur 100 000 naissances.</a:t>
            </a:r>
          </a:p>
          <a:p>
            <a:r>
              <a:rPr lang="fr-FR" dirty="0">
                <a:latin typeface="Times New Roman" panose="02020603050405020304" pitchFamily="18" charset="0"/>
                <a:cs typeface="Times New Roman" panose="02020603050405020304" pitchFamily="18" charset="0"/>
              </a:rPr>
              <a:t>Ataxie cérébelleuse congénitale, de transmission autosomique récessive, caractérisée par :  </a:t>
            </a:r>
          </a:p>
          <a:p>
            <a:pPr lvl="2"/>
            <a:r>
              <a:rPr lang="fr-FR" dirty="0">
                <a:latin typeface="Times New Roman" panose="02020603050405020304" pitchFamily="18" charset="0"/>
                <a:cs typeface="Times New Roman" panose="02020603050405020304" pitchFamily="18" charset="0"/>
              </a:rPr>
              <a:t>une malformation congénitale du tronc cérébral </a:t>
            </a:r>
          </a:p>
          <a:p>
            <a:pPr lvl="2"/>
            <a:r>
              <a:rPr lang="fr-FR" dirty="0">
                <a:latin typeface="Times New Roman" panose="02020603050405020304" pitchFamily="18" charset="0"/>
                <a:cs typeface="Times New Roman" panose="02020603050405020304" pitchFamily="18" charset="0"/>
              </a:rPr>
              <a:t>une agénésie ou une hypoplasie du vermis cérébelleux entraînant des troubles respiratoires, un nystagmus, une hypotonie, une ataxie et un retard du développement moteur.</a:t>
            </a:r>
          </a:p>
          <a:p>
            <a:r>
              <a:rPr lang="fr-FR" dirty="0">
                <a:latin typeface="Times New Roman" panose="02020603050405020304" pitchFamily="18" charset="0"/>
                <a:cs typeface="Times New Roman" panose="02020603050405020304" pitchFamily="18" charset="0"/>
              </a:rPr>
              <a:t>Association avec polykystose rénale (7%), une poly ou une syndactylie (10%)++</a:t>
            </a:r>
            <a:endParaRPr lang="fr-MA"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Pronostic péjoratif.</a:t>
            </a:r>
          </a:p>
        </p:txBody>
      </p:sp>
      <p:sp>
        <p:nvSpPr>
          <p:cNvPr id="4" name="Titre 1">
            <a:extLst>
              <a:ext uri="{FF2B5EF4-FFF2-40B4-BE49-F238E27FC236}">
                <a16:creationId xmlns:a16="http://schemas.microsoft.com/office/drawing/2014/main" id="{E72FF962-7F21-6BEE-27D8-A6F8BACE5FBE}"/>
              </a:ext>
            </a:extLst>
          </p:cNvPr>
          <p:cNvSpPr txBox="1">
            <a:spLocks/>
          </p:cNvSpPr>
          <p:nvPr/>
        </p:nvSpPr>
        <p:spPr>
          <a:xfrm>
            <a:off x="989400" y="664029"/>
            <a:ext cx="10213200" cy="653142"/>
          </a:xfrm>
          <a:prstGeom prst="rect">
            <a:avLst/>
          </a:prstGeom>
          <a:solidFill>
            <a:schemeClr val="accent2">
              <a:lumMod val="60000"/>
              <a:lumOff val="40000"/>
            </a:schemeClr>
          </a:solidFill>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pPr algn="ctr"/>
            <a:r>
              <a:rPr lang="fr-MA" dirty="0"/>
              <a:t>INTRODUCTION </a:t>
            </a:r>
          </a:p>
        </p:txBody>
      </p:sp>
      <p:pic>
        <p:nvPicPr>
          <p:cNvPr id="6" name="Image 5" descr="Une image contenant ligne, diagramme, Tracé, origami&#10;&#10;Le contenu généré par l’IA peut être incorrect.">
            <a:extLst>
              <a:ext uri="{FF2B5EF4-FFF2-40B4-BE49-F238E27FC236}">
                <a16:creationId xmlns:a16="http://schemas.microsoft.com/office/drawing/2014/main" id="{A4B0EE72-D0B1-926A-DF95-9F56C4096D54}"/>
              </a:ext>
            </a:extLst>
          </p:cNvPr>
          <p:cNvPicPr>
            <a:picLocks noChangeAspect="1"/>
          </p:cNvPicPr>
          <p:nvPr/>
        </p:nvPicPr>
        <p:blipFill>
          <a:blip r:embed="rId2"/>
          <a:stretch>
            <a:fillRect/>
          </a:stretch>
        </p:blipFill>
        <p:spPr>
          <a:xfrm>
            <a:off x="9463491" y="1553377"/>
            <a:ext cx="2433660" cy="1753511"/>
          </a:xfrm>
          <a:prstGeom prst="rect">
            <a:avLst/>
          </a:prstGeom>
        </p:spPr>
      </p:pic>
      <p:pic>
        <p:nvPicPr>
          <p:cNvPr id="8" name="Image 7" descr="Une image contenant art&#10;&#10;Le contenu généré par l’IA peut être incorrect.">
            <a:extLst>
              <a:ext uri="{FF2B5EF4-FFF2-40B4-BE49-F238E27FC236}">
                <a16:creationId xmlns:a16="http://schemas.microsoft.com/office/drawing/2014/main" id="{9A7632F5-6300-53C7-EBCB-A284CD14F183}"/>
              </a:ext>
            </a:extLst>
          </p:cNvPr>
          <p:cNvPicPr>
            <a:picLocks noChangeAspect="1"/>
          </p:cNvPicPr>
          <p:nvPr/>
        </p:nvPicPr>
        <p:blipFill>
          <a:blip r:embed="rId3"/>
          <a:stretch>
            <a:fillRect/>
          </a:stretch>
        </p:blipFill>
        <p:spPr>
          <a:xfrm>
            <a:off x="9253753" y="3706020"/>
            <a:ext cx="2853136" cy="2757873"/>
          </a:xfrm>
          <a:prstGeom prst="rect">
            <a:avLst/>
          </a:prstGeom>
        </p:spPr>
      </p:pic>
    </p:spTree>
    <p:extLst>
      <p:ext uri="{BB962C8B-B14F-4D97-AF65-F5344CB8AC3E}">
        <p14:creationId xmlns:p14="http://schemas.microsoft.com/office/powerpoint/2010/main" val="97316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02FB-0D62-DDC7-CC6C-757B1CB51C7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839221E-A7E1-E4B2-9975-00EB48AD80EB}"/>
              </a:ext>
            </a:extLst>
          </p:cNvPr>
          <p:cNvSpPr txBox="1">
            <a:spLocks/>
          </p:cNvSpPr>
          <p:nvPr/>
        </p:nvSpPr>
        <p:spPr>
          <a:xfrm>
            <a:off x="1110586" y="805313"/>
            <a:ext cx="10213200" cy="653142"/>
          </a:xfrm>
          <a:prstGeom prst="rect">
            <a:avLst/>
          </a:prstGeom>
          <a:solidFill>
            <a:schemeClr val="accent2"/>
          </a:solidFill>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pPr algn="ctr"/>
            <a:r>
              <a:rPr lang="fr-MA" dirty="0"/>
              <a:t>RAPPEL ANATOMIQUE </a:t>
            </a:r>
          </a:p>
        </p:txBody>
      </p:sp>
      <p:pic>
        <p:nvPicPr>
          <p:cNvPr id="14" name="Image 13" descr="Une image contenant Cerveau&#10;&#10;Le contenu généré par l’IA peut être incorrect.">
            <a:extLst>
              <a:ext uri="{FF2B5EF4-FFF2-40B4-BE49-F238E27FC236}">
                <a16:creationId xmlns:a16="http://schemas.microsoft.com/office/drawing/2014/main" id="{6AE6A0EF-7CA9-2A08-864B-33252956F48A}"/>
              </a:ext>
            </a:extLst>
          </p:cNvPr>
          <p:cNvPicPr>
            <a:picLocks noChangeAspect="1"/>
          </p:cNvPicPr>
          <p:nvPr/>
        </p:nvPicPr>
        <p:blipFill>
          <a:blip r:embed="rId3"/>
          <a:stretch>
            <a:fillRect/>
          </a:stretch>
        </p:blipFill>
        <p:spPr>
          <a:xfrm>
            <a:off x="99234" y="1954633"/>
            <a:ext cx="3464080" cy="2529561"/>
          </a:xfrm>
          <a:prstGeom prst="rect">
            <a:avLst/>
          </a:prstGeom>
        </p:spPr>
      </p:pic>
      <p:pic>
        <p:nvPicPr>
          <p:cNvPr id="16" name="Image 15" descr="Une image contenant diagramme, carte&#10;&#10;Le contenu généré par l’IA peut être incorrect.">
            <a:extLst>
              <a:ext uri="{FF2B5EF4-FFF2-40B4-BE49-F238E27FC236}">
                <a16:creationId xmlns:a16="http://schemas.microsoft.com/office/drawing/2014/main" id="{9BD1B8F9-3D6C-A564-84A2-BF555C87492F}"/>
              </a:ext>
            </a:extLst>
          </p:cNvPr>
          <p:cNvPicPr>
            <a:picLocks noChangeAspect="1"/>
          </p:cNvPicPr>
          <p:nvPr/>
        </p:nvPicPr>
        <p:blipFill>
          <a:blip r:embed="rId4"/>
          <a:stretch>
            <a:fillRect/>
          </a:stretch>
        </p:blipFill>
        <p:spPr>
          <a:xfrm>
            <a:off x="3956897" y="1645301"/>
            <a:ext cx="4142074" cy="5136922"/>
          </a:xfrm>
          <a:prstGeom prst="rect">
            <a:avLst/>
          </a:prstGeom>
        </p:spPr>
      </p:pic>
      <p:pic>
        <p:nvPicPr>
          <p:cNvPr id="18" name="Image 17" descr="Une image contenant texte, capture d’écran, conception&#10;&#10;Le contenu généré par l’IA peut être incorrect.">
            <a:extLst>
              <a:ext uri="{FF2B5EF4-FFF2-40B4-BE49-F238E27FC236}">
                <a16:creationId xmlns:a16="http://schemas.microsoft.com/office/drawing/2014/main" id="{B878C805-5ACB-7127-EC26-56612C032215}"/>
              </a:ext>
            </a:extLst>
          </p:cNvPr>
          <p:cNvPicPr>
            <a:picLocks noChangeAspect="1"/>
          </p:cNvPicPr>
          <p:nvPr/>
        </p:nvPicPr>
        <p:blipFill>
          <a:blip r:embed="rId5"/>
          <a:stretch>
            <a:fillRect/>
          </a:stretch>
        </p:blipFill>
        <p:spPr>
          <a:xfrm>
            <a:off x="8405854" y="1645301"/>
            <a:ext cx="3750240" cy="3236852"/>
          </a:xfrm>
          <a:prstGeom prst="rect">
            <a:avLst/>
          </a:prstGeom>
        </p:spPr>
      </p:pic>
    </p:spTree>
    <p:extLst>
      <p:ext uri="{BB962C8B-B14F-4D97-AF65-F5344CB8AC3E}">
        <p14:creationId xmlns:p14="http://schemas.microsoft.com/office/powerpoint/2010/main" val="229802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20EE8-2AFA-3A0B-575D-79D7EE63DA1D}"/>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C456FB8-DFB0-7309-C72A-3E6BB94F9758}"/>
              </a:ext>
            </a:extLst>
          </p:cNvPr>
          <p:cNvSpPr>
            <a:spLocks noGrp="1"/>
          </p:cNvSpPr>
          <p:nvPr>
            <p:ph idx="1"/>
          </p:nvPr>
        </p:nvSpPr>
        <p:spPr>
          <a:xfrm>
            <a:off x="1110586" y="2012496"/>
            <a:ext cx="6986867" cy="4040191"/>
          </a:xfrm>
        </p:spPr>
        <p:txBody>
          <a:bodyPr>
            <a:normAutofit fontScale="85000" lnSpcReduction="20000"/>
          </a:bodyPr>
          <a:lstStyle/>
          <a:p>
            <a:r>
              <a:rPr lang="fr-MA" b="1" dirty="0"/>
              <a:t>Syndrome cérébelleux et retard de développement psychomoteur : </a:t>
            </a:r>
            <a:r>
              <a:rPr lang="fr-MA" dirty="0"/>
              <a:t>hypotonie axiale en néonatal puis ataxie cérébelleuse par la suite.</a:t>
            </a:r>
          </a:p>
          <a:p>
            <a:r>
              <a:rPr lang="fr-MA" b="1" dirty="0"/>
              <a:t>Atteinte respiratoire </a:t>
            </a:r>
            <a:r>
              <a:rPr lang="fr-MA" dirty="0"/>
              <a:t>: </a:t>
            </a:r>
            <a:r>
              <a:rPr lang="fr-FR" dirty="0"/>
              <a:t>des accès d’hyperpnée superficielle non </a:t>
            </a:r>
            <a:r>
              <a:rPr lang="fr-FR" dirty="0" err="1"/>
              <a:t>cyanosantes</a:t>
            </a:r>
            <a:r>
              <a:rPr lang="fr-MA" dirty="0"/>
              <a:t> </a:t>
            </a:r>
            <a:r>
              <a:rPr lang="fr-FR" dirty="0"/>
              <a:t> sans signe de détresse respiratoire et sans perturbation gazométrique associée.</a:t>
            </a:r>
          </a:p>
          <a:p>
            <a:r>
              <a:rPr lang="fr-FR" b="1" dirty="0"/>
              <a:t>Atteinte de l’o</a:t>
            </a:r>
            <a:r>
              <a:rPr lang="fr-MA" b="1" dirty="0" err="1"/>
              <a:t>culomotricité</a:t>
            </a:r>
            <a:r>
              <a:rPr lang="fr-MA" b="1" dirty="0"/>
              <a:t> et troubles visuels :</a:t>
            </a:r>
          </a:p>
          <a:p>
            <a:pPr lvl="2"/>
            <a:r>
              <a:rPr lang="fr-MA" dirty="0"/>
              <a:t> Apraxie oculomotrice :  difficulté des saccades et poursuite  visuelles</a:t>
            </a:r>
          </a:p>
          <a:p>
            <a:pPr lvl="2"/>
            <a:r>
              <a:rPr lang="fr-MA" dirty="0"/>
              <a:t>Nystagmus </a:t>
            </a:r>
          </a:p>
          <a:p>
            <a:pPr lvl="2"/>
            <a:r>
              <a:rPr lang="fr-MA" dirty="0"/>
              <a:t>Atteinte rétinienne </a:t>
            </a:r>
          </a:p>
          <a:p>
            <a:pPr lvl="2"/>
            <a:r>
              <a:rPr lang="fr-MA" dirty="0"/>
              <a:t>Autres : Fibrose des muscles oculomoteurs , colobome </a:t>
            </a:r>
          </a:p>
        </p:txBody>
      </p:sp>
      <p:sp>
        <p:nvSpPr>
          <p:cNvPr id="4" name="Titre 1">
            <a:extLst>
              <a:ext uri="{FF2B5EF4-FFF2-40B4-BE49-F238E27FC236}">
                <a16:creationId xmlns:a16="http://schemas.microsoft.com/office/drawing/2014/main" id="{C0A2FA7F-8403-1ABC-2C56-B7BF36B9522B}"/>
              </a:ext>
            </a:extLst>
          </p:cNvPr>
          <p:cNvSpPr txBox="1">
            <a:spLocks/>
          </p:cNvSpPr>
          <p:nvPr/>
        </p:nvSpPr>
        <p:spPr>
          <a:xfrm>
            <a:off x="1110586" y="805313"/>
            <a:ext cx="10213200" cy="653142"/>
          </a:xfrm>
          <a:prstGeom prst="rect">
            <a:avLst/>
          </a:prstGeom>
          <a:solidFill>
            <a:schemeClr val="accent2"/>
          </a:solidFill>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pPr algn="ctr"/>
            <a:r>
              <a:rPr lang="fr-MA" dirty="0"/>
              <a:t>PRESENTATION CLINIQUE</a:t>
            </a:r>
          </a:p>
        </p:txBody>
      </p:sp>
    </p:spTree>
    <p:extLst>
      <p:ext uri="{BB962C8B-B14F-4D97-AF65-F5344CB8AC3E}">
        <p14:creationId xmlns:p14="http://schemas.microsoft.com/office/powerpoint/2010/main" val="5080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film radiographique, noir, Imagerie médicale, noir et blanc&#10;&#10;Le contenu généré par l’IA peut être incorrect.">
            <a:extLst>
              <a:ext uri="{FF2B5EF4-FFF2-40B4-BE49-F238E27FC236}">
                <a16:creationId xmlns:a16="http://schemas.microsoft.com/office/drawing/2014/main" id="{B4EDDB97-9327-6607-6496-38180ED1D8FB}"/>
              </a:ext>
            </a:extLst>
          </p:cNvPr>
          <p:cNvPicPr>
            <a:picLocks noGrp="1" noChangeAspect="1"/>
          </p:cNvPicPr>
          <p:nvPr>
            <p:ph idx="1"/>
          </p:nvPr>
        </p:nvPicPr>
        <p:blipFill>
          <a:blip r:embed="rId2"/>
          <a:stretch>
            <a:fillRect/>
          </a:stretch>
        </p:blipFill>
        <p:spPr>
          <a:xfrm>
            <a:off x="1732941" y="2219911"/>
            <a:ext cx="8726118" cy="2972215"/>
          </a:xfrm>
          <a:prstGeom prst="rect">
            <a:avLst/>
          </a:prstGeom>
        </p:spPr>
      </p:pic>
      <p:sp>
        <p:nvSpPr>
          <p:cNvPr id="6" name="ZoneTexte 5">
            <a:extLst>
              <a:ext uri="{FF2B5EF4-FFF2-40B4-BE49-F238E27FC236}">
                <a16:creationId xmlns:a16="http://schemas.microsoft.com/office/drawing/2014/main" id="{E3A4CE0C-DA4B-40A8-971C-401F66CB984D}"/>
              </a:ext>
            </a:extLst>
          </p:cNvPr>
          <p:cNvSpPr txBox="1"/>
          <p:nvPr/>
        </p:nvSpPr>
        <p:spPr>
          <a:xfrm>
            <a:off x="2060154" y="5539381"/>
            <a:ext cx="7711807" cy="923330"/>
          </a:xfrm>
          <a:prstGeom prst="rect">
            <a:avLst/>
          </a:prstGeom>
          <a:noFill/>
        </p:spPr>
        <p:txBody>
          <a:bodyPr wrap="square" rtlCol="0">
            <a:spAutoFit/>
          </a:bodyPr>
          <a:lstStyle/>
          <a:p>
            <a:pPr algn="ctr"/>
            <a:r>
              <a:rPr lang="fr-FR" dirty="0"/>
              <a:t>Les images axiales pondérées en T1 et T2 montrent : </a:t>
            </a:r>
          </a:p>
          <a:p>
            <a:pPr algn="ctr"/>
            <a:r>
              <a:rPr lang="fr-FR" dirty="0"/>
              <a:t> des pédoncules cérébelleux supérieurs </a:t>
            </a:r>
            <a:r>
              <a:rPr lang="fr-FR" b="1" dirty="0"/>
              <a:t>parallèles</a:t>
            </a:r>
            <a:r>
              <a:rPr lang="fr-FR" dirty="0"/>
              <a:t> (A), </a:t>
            </a:r>
            <a:r>
              <a:rPr lang="fr-FR" b="1" dirty="0"/>
              <a:t>de type Y </a:t>
            </a:r>
            <a:r>
              <a:rPr lang="fr-FR" dirty="0"/>
              <a:t>(B),</a:t>
            </a:r>
            <a:r>
              <a:rPr lang="fr-FR" b="1" dirty="0"/>
              <a:t> de type A </a:t>
            </a:r>
            <a:r>
              <a:rPr lang="fr-FR" dirty="0"/>
              <a:t>(C) et </a:t>
            </a:r>
            <a:r>
              <a:rPr lang="fr-FR" b="1" dirty="0"/>
              <a:t>incurvés </a:t>
            </a:r>
            <a:r>
              <a:rPr lang="fr-FR" dirty="0"/>
              <a:t>(D).</a:t>
            </a:r>
            <a:endParaRPr lang="fr-MA" dirty="0"/>
          </a:p>
        </p:txBody>
      </p:sp>
      <p:sp>
        <p:nvSpPr>
          <p:cNvPr id="7" name="Titre 1">
            <a:extLst>
              <a:ext uri="{FF2B5EF4-FFF2-40B4-BE49-F238E27FC236}">
                <a16:creationId xmlns:a16="http://schemas.microsoft.com/office/drawing/2014/main" id="{96EA87E7-4EE7-A5F7-45E9-8A5A8B119253}"/>
              </a:ext>
            </a:extLst>
          </p:cNvPr>
          <p:cNvSpPr txBox="1">
            <a:spLocks/>
          </p:cNvSpPr>
          <p:nvPr/>
        </p:nvSpPr>
        <p:spPr>
          <a:xfrm>
            <a:off x="989400" y="664029"/>
            <a:ext cx="10213200" cy="653142"/>
          </a:xfrm>
          <a:prstGeom prst="rect">
            <a:avLst/>
          </a:prstGeom>
          <a:solidFill>
            <a:schemeClr val="accent2"/>
          </a:solidFill>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pPr algn="ctr"/>
            <a:r>
              <a:rPr lang="fr-MA" dirty="0"/>
              <a:t>IMAGERIE</a:t>
            </a:r>
          </a:p>
        </p:txBody>
      </p:sp>
    </p:spTree>
    <p:extLst>
      <p:ext uri="{BB962C8B-B14F-4D97-AF65-F5344CB8AC3E}">
        <p14:creationId xmlns:p14="http://schemas.microsoft.com/office/powerpoint/2010/main" val="3793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1CB90-03C5-F3CA-40C3-9BA56F0F9C8B}"/>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D361534-3326-DE86-2126-7A4BD9A111E8}"/>
              </a:ext>
            </a:extLst>
          </p:cNvPr>
          <p:cNvSpPr txBox="1">
            <a:spLocks/>
          </p:cNvSpPr>
          <p:nvPr/>
        </p:nvSpPr>
        <p:spPr>
          <a:xfrm>
            <a:off x="989400" y="664029"/>
            <a:ext cx="10213200" cy="653142"/>
          </a:xfrm>
          <a:prstGeom prst="rect">
            <a:avLst/>
          </a:prstGeom>
          <a:solidFill>
            <a:schemeClr val="accent2"/>
          </a:solidFill>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pPr algn="ctr"/>
            <a:r>
              <a:rPr lang="fr-MA" dirty="0"/>
              <a:t>IMAGERIE</a:t>
            </a:r>
          </a:p>
        </p:txBody>
      </p:sp>
      <p:pic>
        <p:nvPicPr>
          <p:cNvPr id="8" name="Image 7" descr="Une image contenant art, Art fractal&#10;&#10;Le contenu généré par l’IA peut être incorrect.">
            <a:extLst>
              <a:ext uri="{FF2B5EF4-FFF2-40B4-BE49-F238E27FC236}">
                <a16:creationId xmlns:a16="http://schemas.microsoft.com/office/drawing/2014/main" id="{956D03C6-421B-D8EC-355F-0BB8BC360CF2}"/>
              </a:ext>
            </a:extLst>
          </p:cNvPr>
          <p:cNvPicPr>
            <a:picLocks noChangeAspect="1"/>
          </p:cNvPicPr>
          <p:nvPr/>
        </p:nvPicPr>
        <p:blipFill>
          <a:blip r:embed="rId3"/>
          <a:stretch>
            <a:fillRect/>
          </a:stretch>
        </p:blipFill>
        <p:spPr>
          <a:xfrm>
            <a:off x="8506102" y="1861358"/>
            <a:ext cx="3229476" cy="4332613"/>
          </a:xfrm>
          <a:prstGeom prst="rect">
            <a:avLst/>
          </a:prstGeom>
        </p:spPr>
      </p:pic>
      <p:pic>
        <p:nvPicPr>
          <p:cNvPr id="13" name="Image 12" descr="Une image contenant capture d’écran, sphère&#10;&#10;Le contenu généré par l’IA peut être incorrect.">
            <a:extLst>
              <a:ext uri="{FF2B5EF4-FFF2-40B4-BE49-F238E27FC236}">
                <a16:creationId xmlns:a16="http://schemas.microsoft.com/office/drawing/2014/main" id="{29F55045-5A7C-4C0A-000C-86EF2A6740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20" y="1861358"/>
            <a:ext cx="3332780" cy="4332613"/>
          </a:xfrm>
          <a:prstGeom prst="rect">
            <a:avLst/>
          </a:prstGeom>
        </p:spPr>
      </p:pic>
      <p:sp>
        <p:nvSpPr>
          <p:cNvPr id="14" name="ZoneTexte 13">
            <a:extLst>
              <a:ext uri="{FF2B5EF4-FFF2-40B4-BE49-F238E27FC236}">
                <a16:creationId xmlns:a16="http://schemas.microsoft.com/office/drawing/2014/main" id="{844F5632-F1B1-87E7-8D2F-677AE11E59AE}"/>
              </a:ext>
            </a:extLst>
          </p:cNvPr>
          <p:cNvSpPr txBox="1"/>
          <p:nvPr/>
        </p:nvSpPr>
        <p:spPr>
          <a:xfrm>
            <a:off x="511794" y="2256312"/>
            <a:ext cx="3847605" cy="1754326"/>
          </a:xfrm>
          <a:prstGeom prst="rect">
            <a:avLst/>
          </a:prstGeom>
          <a:noFill/>
        </p:spPr>
        <p:txBody>
          <a:bodyPr wrap="square" rtlCol="0">
            <a:spAutoFit/>
          </a:bodyPr>
          <a:lstStyle/>
          <a:p>
            <a:r>
              <a:rPr lang="fr-MA" b="1" dirty="0"/>
              <a:t>Tenseur de Diffusion avec tractographie  </a:t>
            </a:r>
            <a:r>
              <a:rPr lang="fr-MA" dirty="0"/>
              <a:t>: </a:t>
            </a:r>
          </a:p>
          <a:p>
            <a:r>
              <a:rPr lang="fr-MA" dirty="0"/>
              <a:t>technique qui étudie l’organisation des fibres neuronales à travers un logiciel de  reconstruction</a:t>
            </a:r>
          </a:p>
          <a:p>
            <a:r>
              <a:rPr lang="fr-MA" dirty="0"/>
              <a:t> </a:t>
            </a:r>
          </a:p>
        </p:txBody>
      </p:sp>
    </p:spTree>
    <p:extLst>
      <p:ext uri="{BB962C8B-B14F-4D97-AF65-F5344CB8AC3E}">
        <p14:creationId xmlns:p14="http://schemas.microsoft.com/office/powerpoint/2010/main" val="232916658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360</Words>
  <Application>Microsoft Office PowerPoint</Application>
  <PresentationFormat>Grand écran</PresentationFormat>
  <Paragraphs>31</Paragraphs>
  <Slides>5</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Aptos</vt:lpstr>
      <vt:lpstr>Aptos Display</vt:lpstr>
      <vt:lpstr>Arial</vt:lpstr>
      <vt:lpstr>Times New Roman</vt:lpstr>
      <vt:lpstr>Thème Office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Lejaine Msoune</dc:creator>
  <cp:lastModifiedBy>Lejaine Msoune</cp:lastModifiedBy>
  <cp:revision>1</cp:revision>
  <dcterms:created xsi:type="dcterms:W3CDTF">2026-02-24T21:44:08Z</dcterms:created>
  <dcterms:modified xsi:type="dcterms:W3CDTF">2026-02-24T21:47:58Z</dcterms:modified>
</cp:coreProperties>
</file>