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48" r:id="rId2"/>
    <p:sldId id="342" r:id="rId3"/>
    <p:sldId id="368" r:id="rId4"/>
    <p:sldId id="355" r:id="rId5"/>
    <p:sldId id="35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3"/>
    <p:restoredTop sz="92529"/>
  </p:normalViewPr>
  <p:slideViewPr>
    <p:cSldViewPr snapToGrid="0" showGuides="1">
      <p:cViewPr varScale="1">
        <p:scale>
          <a:sx n="68" d="100"/>
          <a:sy n="68" d="100"/>
        </p:scale>
        <p:origin x="240" y="1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D2706-8854-9442-858D-05CAE8F70392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F5C28-DF33-1848-8B81-C6397E9AE6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4227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A0A61-B180-2044-80EE-AFA7591D12B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254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80454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6EC5"/>
              </a:buClr>
              <a:buSzPct val="85416"/>
              <a:buFontTx/>
              <a:buNone/>
              <a:tabLst>
                <a:tab pos="286385" algn="l"/>
              </a:tabLst>
              <a:defRPr/>
            </a:pPr>
            <a:endParaRPr lang="fr-MA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endParaRPr lang="fr-MA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A0A61-B180-2044-80EE-AFA7591D12B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821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A0A61-B180-2044-80EE-AFA7591D12B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237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A0A61-B180-2044-80EE-AFA7591D12B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518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8A0A61-B180-2044-80EE-AFA7591D12B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052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310030-57B1-1475-5CB1-D3B24A26F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0EA37D-EB6C-82A5-A759-595FDAACC6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B39018-544F-DB31-789A-EAA36BC18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3CD901-0919-B671-D770-E36B8D0EB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8940AE-C697-6320-9510-5776E059F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041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7823E-C3F7-AD05-AFE8-A88B13F48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419755-CFBE-BEFA-20BB-FC3F86F50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257E34-537C-C37E-37DC-8C751C34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7DD26-0548-D97B-2C2C-118F075DF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BB79DF-7B7A-5D54-5AA8-C184C8B46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412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CE7E8-F811-328B-B215-14562AFF1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C85C402-EE5E-204D-356F-EBA72A2C5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F354F7-3EA4-6A53-DB79-46009E82C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077BC9C-66A0-F946-CFD7-28261D07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133E09C-0B40-3F51-A5D2-8E7DF1B04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49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9301F-8B43-A2F5-49B0-AE95F83B7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A3C739-A593-B36D-D739-C16D0E8F0D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874E8B-B61D-E706-38D1-C4916E01F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603BAC-F8D3-514F-41BF-A55ABE8A3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A90E2BB-5E3E-E4C4-13DF-A03B864EF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81EC10-83DD-7735-4CF2-BE0C97FD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3243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A7F585-6C9F-6DF0-67F7-BB5E42BC1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D77ADF-4FE1-636C-EF3C-B6F7067E0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293412-C811-1037-1F8E-157BB2F7C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C95B04B-1F9D-C256-64D7-6F7DD930C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108C39B-E0D9-FF14-12FF-725E66369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96FED84-8229-F9CB-1C43-EF0F1D297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B1653C3-4375-1C9A-DC54-90EA6F0D6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2C4DC5E-84D4-0A26-DC65-F689B8C0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56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F14A5F-97A4-E3D6-4780-C220E5427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68BA95-D612-8265-9484-BFAFF4519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2B0780-48E0-74C7-74F9-B6FB5948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3322C70-7A20-D2ED-584E-40EAFF9A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2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08B14D-C59E-A5F8-109B-0011FF24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CAF0BD6-606F-CD0A-E9D8-B2A65A03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53F81A-9934-0D99-4049-FD46B49D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12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AEC65-8A54-7245-82FE-3006AC271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3C30BB-9062-45FB-5874-40B5D731E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F4D21B0-B80F-C79B-D430-333C6E5D2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A63F0A-73F2-59C7-0C68-92CBA01A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4D557E-FABF-3978-3512-A919D7A55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5A64C7-DA1E-E023-BD76-339B9575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6402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A43C9-3414-3238-F0E6-08E704F65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3EC5C0-587D-92C4-A290-6F9AAD749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0E289C-7FF1-D497-3E86-59CAF082AB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041999-5BB5-F838-B64D-4C3601AC0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19117A-D7F1-7D34-E859-57D740C33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543243-3E08-45C2-60DF-93DB9D058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198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5AAB93-CB27-BB2F-210A-F00D37D32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6327CC7-1F73-136C-342E-58E3D0986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32C0A-CE50-023C-7BD7-EF2CA76E6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185098-9F3B-3FBE-DEE1-5D24DF86A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C1BC03-BD27-4FD9-5132-82EEFE33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892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B6CD0CE-19FD-0030-E9EC-4350E7A4CB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BDCF9A0-ECF2-1CAC-472C-DD328BCB3B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72D455-62DD-CFD8-4F2E-49355603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CA3011-F7A8-3042-4C57-F3332536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566A7F2-CFA8-B101-D1E6-41A0751A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5598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E977F69-A1A5-7BF1-ADCA-8DAD75330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211C3F-B923-9EB2-EF8F-EE32D8B92F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1A9FF8-85E1-4134-72FF-244436115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DE2CF-60CF-234B-A9E2-EBDA199B707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28C534-7927-67F1-6D2F-EDCA87B1D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7C9382-EC0E-20A5-2642-AC36226FF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181D-6F63-B44D-8661-F41B1BBB8E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2235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18317F-C5C1-98A8-CEE0-B9E7993DD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333" y="2982160"/>
            <a:ext cx="10503724" cy="3288011"/>
          </a:xfrm>
          <a:ln w="317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MA" sz="2200" b="1" dirty="0">
                <a:effectLst/>
                <a:latin typeface="Cambria" panose="02040503050406030204" pitchFamily="18" charset="0"/>
              </a:rPr>
              <a:t>Le bilan d'imagerie </a:t>
            </a:r>
            <a:r>
              <a:rPr lang="fr-MA" sz="2200" dirty="0">
                <a:effectLst/>
                <a:latin typeface="Cambria" panose="02040503050406030204" pitchFamily="18" charset="0"/>
              </a:rPr>
              <a:t>doit être étendu, il doit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200" dirty="0">
                <a:latin typeface="Cambria" panose="02040503050406030204" pitchFamily="18" charset="0"/>
              </a:rPr>
              <a:t>P</a:t>
            </a:r>
            <a:r>
              <a:rPr lang="fr-MA" sz="2200" dirty="0">
                <a:effectLst/>
                <a:latin typeface="Cambria" panose="02040503050406030204" pitchFamily="18" charset="0"/>
              </a:rPr>
              <a:t>réciser le siège, le degré de distension et l'extension du kyste </a:t>
            </a:r>
            <a:r>
              <a:rPr lang="fr-MA" sz="2200" dirty="0" err="1">
                <a:effectLst/>
                <a:latin typeface="Cambria" panose="02040503050406030204" pitchFamily="18" charset="0"/>
              </a:rPr>
              <a:t>syringomyélique</a:t>
            </a:r>
            <a:r>
              <a:rPr lang="fr-MA" sz="2200" dirty="0">
                <a:latin typeface="Cambria" panose="02040503050406030204" pitchFamily="18" charset="0"/>
              </a:rPr>
              <a:t>.</a:t>
            </a:r>
          </a:p>
          <a:p>
            <a:r>
              <a:rPr lang="fr-MA" sz="2200" b="1" dirty="0">
                <a:latin typeface="Cambria" panose="02040503050406030204" pitchFamily="18" charset="0"/>
              </a:rPr>
              <a:t>Caractéristiques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200" dirty="0">
                <a:effectLst/>
                <a:latin typeface="Cambria" panose="02040503050406030204" pitchFamily="18" charset="0"/>
              </a:rPr>
              <a:t>Formation centro-médullaire, de signal liquidien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200" dirty="0">
                <a:latin typeface="Cambria" panose="02040503050406030204" pitchFamily="18" charset="0"/>
              </a:rPr>
              <a:t>Extrémité supérieure effilée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200" dirty="0">
                <a:latin typeface="Cambria" panose="02040503050406030204" pitchFamily="18" charset="0"/>
              </a:rPr>
              <a:t>L'étude de la charnière cervico-occipitale : Malformations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200" dirty="0">
                <a:latin typeface="Cambria" panose="02040503050406030204" pitchFamily="18" charset="0"/>
              </a:rPr>
              <a:t>Antécédents du malade : traumatisme, chirurgie récente 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200" dirty="0">
                <a:latin typeface="Cambria" panose="02040503050406030204" pitchFamily="18" charset="0"/>
              </a:rPr>
              <a:t>Pas de rehaussement après injection (si doute)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MA" dirty="0">
              <a:effectLst/>
              <a:latin typeface="Helvetica" pitchFamily="2" charset="0"/>
            </a:endParaRPr>
          </a:p>
          <a:p>
            <a:endParaRPr lang="fr-MA" dirty="0">
              <a:effectLst/>
              <a:latin typeface="Helvetica" pitchFamily="2" charset="0"/>
            </a:endParaRPr>
          </a:p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endParaRPr lang="fr-MA" sz="28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B1A1FB-9CE5-C717-546F-EDA2CE9E9455}"/>
              </a:ext>
            </a:extLst>
          </p:cNvPr>
          <p:cNvSpPr/>
          <p:nvPr/>
        </p:nvSpPr>
        <p:spPr>
          <a:xfrm>
            <a:off x="1111333" y="1898970"/>
            <a:ext cx="4081153" cy="689851"/>
          </a:xfrm>
          <a:prstGeom prst="rect">
            <a:avLst/>
          </a:prstGeom>
          <a:noFill/>
          <a:ln w="317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r>
              <a:rPr lang="fr-MA" sz="2400" b="1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LA SYRINGOMYÉLIE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EE3BBC-188F-11AA-FA53-4CFDF5679ADA}"/>
              </a:ext>
            </a:extLst>
          </p:cNvPr>
          <p:cNvSpPr/>
          <p:nvPr/>
        </p:nvSpPr>
        <p:spPr>
          <a:xfrm>
            <a:off x="606379" y="508000"/>
            <a:ext cx="11177789" cy="1182688"/>
          </a:xfrm>
          <a:prstGeom prst="rect">
            <a:avLst/>
          </a:prstGeom>
          <a:ln w="25400">
            <a:solidFill>
              <a:srgbClr val="B75FA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4000" dirty="0">
                <a:solidFill>
                  <a:srgbClr val="B75E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FORMATIONS KYSTIQUES INTRA-MEDULLAIRES  </a:t>
            </a:r>
            <a:endParaRPr lang="fr-MA" sz="4000" dirty="0">
              <a:solidFill>
                <a:srgbClr val="B75E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963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8D92570-55B9-E13F-90DC-783D25E3C56A}"/>
              </a:ext>
            </a:extLst>
          </p:cNvPr>
          <p:cNvSpPr/>
          <p:nvPr/>
        </p:nvSpPr>
        <p:spPr>
          <a:xfrm>
            <a:off x="838200" y="508000"/>
            <a:ext cx="10515600" cy="1182688"/>
          </a:xfrm>
          <a:prstGeom prst="rect">
            <a:avLst/>
          </a:prstGeom>
          <a:ln w="25400">
            <a:solidFill>
              <a:srgbClr val="B75FA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4000" dirty="0">
                <a:solidFill>
                  <a:srgbClr val="B75E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MASSES KYSTIQUES INTRA-MEDULLAIRES  </a:t>
            </a:r>
            <a:endParaRPr lang="fr-MA" sz="4000" dirty="0">
              <a:solidFill>
                <a:srgbClr val="B75E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679289E-16EC-AE5C-001F-E95FDC1BE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5440" y="2908738"/>
            <a:ext cx="2396881" cy="377602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3E741F5-3601-2BDA-0FE0-4FE0FC8EF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931" y="2908737"/>
            <a:ext cx="2636716" cy="37800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6023F4-8901-B3D8-1681-088C2120FC54}"/>
              </a:ext>
            </a:extLst>
          </p:cNvPr>
          <p:cNvSpPr/>
          <p:nvPr/>
        </p:nvSpPr>
        <p:spPr>
          <a:xfrm>
            <a:off x="838199" y="1916949"/>
            <a:ext cx="5094250" cy="765528"/>
          </a:xfrm>
          <a:prstGeom prst="rect">
            <a:avLst/>
          </a:prstGeom>
          <a:noFill/>
          <a:ln w="317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r>
              <a:rPr lang="fr-MA" sz="2300" b="1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CAVITES SYRINGOMYELIQUES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43B106-BF61-BE40-3F57-005B8492BE1C}"/>
              </a:ext>
            </a:extLst>
          </p:cNvPr>
          <p:cNvSpPr/>
          <p:nvPr/>
        </p:nvSpPr>
        <p:spPr>
          <a:xfrm>
            <a:off x="154918" y="4175524"/>
            <a:ext cx="2445777" cy="1182688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dirty="0">
                <a:solidFill>
                  <a:schemeClr val="tx1"/>
                </a:solidFill>
                <a:latin typeface="Cambria" panose="02040503050406030204" pitchFamily="18" charset="0"/>
              </a:rPr>
              <a:t>Cavité </a:t>
            </a:r>
            <a:r>
              <a:rPr lang="fr-FR" sz="1700" dirty="0" err="1">
                <a:solidFill>
                  <a:schemeClr val="tx1"/>
                </a:solidFill>
                <a:latin typeface="Cambria" panose="02040503050406030204" pitchFamily="18" charset="0"/>
              </a:rPr>
              <a:t>syringomyélique</a:t>
            </a:r>
            <a:r>
              <a:rPr lang="fr-FR" sz="1700" dirty="0">
                <a:solidFill>
                  <a:schemeClr val="tx1"/>
                </a:solidFill>
                <a:latin typeface="Cambria" panose="02040503050406030204" pitchFamily="18" charset="0"/>
              </a:rPr>
              <a:t> + Malformation d’Arnold </a:t>
            </a:r>
            <a:r>
              <a:rPr lang="fr-FR" sz="1700" dirty="0" err="1">
                <a:solidFill>
                  <a:schemeClr val="tx1"/>
                </a:solidFill>
                <a:latin typeface="Cambria" panose="02040503050406030204" pitchFamily="18" charset="0"/>
              </a:rPr>
              <a:t>chiari</a:t>
            </a:r>
            <a:r>
              <a:rPr lang="fr-FR" sz="1700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96CA45-02B8-F7F3-3FD3-9B0245557B29}"/>
              </a:ext>
            </a:extLst>
          </p:cNvPr>
          <p:cNvSpPr/>
          <p:nvPr/>
        </p:nvSpPr>
        <p:spPr>
          <a:xfrm>
            <a:off x="6443387" y="3984808"/>
            <a:ext cx="2546234" cy="1564119"/>
          </a:xfrm>
          <a:prstGeom prst="rect">
            <a:avLst/>
          </a:prstGeom>
          <a:noFill/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00" dirty="0">
                <a:solidFill>
                  <a:schemeClr val="tx1"/>
                </a:solidFill>
                <a:latin typeface="Cambria" panose="02040503050406030204" pitchFamily="18" charset="0"/>
              </a:rPr>
              <a:t>Cavité </a:t>
            </a:r>
            <a:r>
              <a:rPr lang="fr-FR" sz="1700" dirty="0" err="1">
                <a:solidFill>
                  <a:schemeClr val="tx1"/>
                </a:solidFill>
                <a:latin typeface="Cambria" panose="02040503050406030204" pitchFamily="18" charset="0"/>
              </a:rPr>
              <a:t>syringomyélique</a:t>
            </a:r>
            <a:r>
              <a:rPr lang="fr-FR" sz="1700" dirty="0">
                <a:solidFill>
                  <a:schemeClr val="tx1"/>
                </a:solidFill>
                <a:latin typeface="Cambria" panose="02040503050406030204" pitchFamily="18" charset="0"/>
              </a:rPr>
              <a:t> chez </a:t>
            </a:r>
            <a:r>
              <a:rPr lang="fr-MA" sz="1700" dirty="0">
                <a:solidFill>
                  <a:schemeClr val="tx1"/>
                </a:solidFill>
                <a:latin typeface="Cambria" panose="02040503050406030204" pitchFamily="18" charset="0"/>
              </a:rPr>
              <a:t>un malade opéré pour craniectomie occipitale et ablation de l’arc postérieur de C1 </a:t>
            </a:r>
            <a:endParaRPr lang="fr-FR" sz="17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218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87F10AE-C867-C590-34AE-F21730A6E189}"/>
              </a:ext>
            </a:extLst>
          </p:cNvPr>
          <p:cNvSpPr/>
          <p:nvPr/>
        </p:nvSpPr>
        <p:spPr>
          <a:xfrm>
            <a:off x="606379" y="508000"/>
            <a:ext cx="11177789" cy="1182688"/>
          </a:xfrm>
          <a:prstGeom prst="rect">
            <a:avLst/>
          </a:prstGeom>
          <a:ln w="25400">
            <a:solidFill>
              <a:srgbClr val="B75FA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4000" dirty="0">
                <a:solidFill>
                  <a:srgbClr val="B75E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FORMATIONS KYSTIQUES INTRA-MEDULLAIRES  </a:t>
            </a:r>
            <a:endParaRPr lang="fr-MA" sz="4000" dirty="0">
              <a:solidFill>
                <a:srgbClr val="B75E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8D37F2CD-B606-A241-175C-F3513769A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766" y="3007100"/>
            <a:ext cx="10495844" cy="843800"/>
          </a:xfrm>
        </p:spPr>
        <p:txBody>
          <a:bodyPr/>
          <a:lstStyle/>
          <a:p>
            <a:r>
              <a:rPr lang="fr-MA" sz="2500" dirty="0">
                <a:effectLst/>
                <a:latin typeface="Cambria" panose="02040503050406030204" pitchFamily="18" charset="0"/>
              </a:rPr>
              <a:t>Une syringomyélie isolée, sans malformation de la CCO ni événement responsable d'une arachnoïdite :</a:t>
            </a:r>
          </a:p>
          <a:p>
            <a:endParaRPr lang="fr-MA" dirty="0">
              <a:effectLst/>
              <a:latin typeface="Helvetica" pitchFamily="2" charset="0"/>
            </a:endParaRPr>
          </a:p>
          <a:p>
            <a:endParaRPr lang="fr-MA" dirty="0">
              <a:effectLst/>
              <a:latin typeface="Helvetica" pitchFamily="2" charset="0"/>
            </a:endParaRPr>
          </a:p>
          <a:p>
            <a:endParaRPr lang="fr-FR" dirty="0"/>
          </a:p>
        </p:txBody>
      </p:sp>
      <p:pic>
        <p:nvPicPr>
          <p:cNvPr id="1026" name="Picture 2" descr="Images de Symbole attention png – Téléchargement gratuit sur Freepik">
            <a:extLst>
              <a:ext uri="{FF2B5EF4-FFF2-40B4-BE49-F238E27FC236}">
                <a16:creationId xmlns:a16="http://schemas.microsoft.com/office/drawing/2014/main" id="{0C21C9B2-B86B-36F8-C3E4-2B8B73009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745" y="1780003"/>
            <a:ext cx="1451654" cy="134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D0F40A-5BAC-E29A-1BC2-6E857990F582}"/>
              </a:ext>
            </a:extLst>
          </p:cNvPr>
          <p:cNvSpPr/>
          <p:nvPr/>
        </p:nvSpPr>
        <p:spPr>
          <a:xfrm>
            <a:off x="1509373" y="3850900"/>
            <a:ext cx="10007600" cy="1435099"/>
          </a:xfrm>
          <a:prstGeom prst="rect">
            <a:avLst/>
          </a:prstGeom>
          <a:ln w="317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1" indent="0">
              <a:buNone/>
            </a:pPr>
            <a:r>
              <a:rPr lang="fr-MA" sz="2400" dirty="0">
                <a:effectLst/>
                <a:latin typeface="Cambria" panose="02040503050406030204" pitchFamily="18" charset="0"/>
                <a:sym typeface="Wingdings" pitchFamily="2" charset="2"/>
              </a:rPr>
              <a:t> U</a:t>
            </a:r>
            <a:r>
              <a:rPr lang="fr-MA" sz="2400" dirty="0">
                <a:latin typeface="Cambria" panose="02040503050406030204" pitchFamily="18" charset="0"/>
              </a:rPr>
              <a:t>ne exploration complémentaire après injection de Gadolinium doit être systématiquement effectuée à la recherche d'arguments en faveur d'une étiologie tumorale</a:t>
            </a:r>
            <a:r>
              <a:rPr lang="fr-MA" sz="2400" i="1" dirty="0">
                <a:effectLst/>
                <a:latin typeface="Cambria" panose="02040503050406030204" pitchFamily="18" charset="0"/>
              </a:rPr>
              <a:t>.</a:t>
            </a:r>
            <a:endParaRPr lang="fr-MA" sz="2400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74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18317F-C5C1-98A8-CEE0-B9E7993DD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7104"/>
            <a:ext cx="10515599" cy="38202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b="1" u="sng" dirty="0">
                <a:latin typeface="Cambria" panose="02040503050406030204" pitchFamily="18" charset="0"/>
              </a:rPr>
              <a:t>IRM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latin typeface="Cambria" panose="02040503050406030204" pitchFamily="18" charset="0"/>
              </a:rPr>
              <a:t>T1: iso ou hypo signal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MA" sz="2000" dirty="0">
                <a:latin typeface="Cambria" panose="02040503050406030204" pitchFamily="18" charset="0"/>
              </a:rPr>
              <a:t>T2 : hypersignal </a:t>
            </a:r>
          </a:p>
          <a:p>
            <a:pPr lvl="2">
              <a:buFont typeface="Wingdings" pitchFamily="2" charset="2"/>
              <a:buChar char="§"/>
            </a:pPr>
            <a:r>
              <a:rPr lang="fr-MA" dirty="0">
                <a:latin typeface="Cambria" panose="02040503050406030204" pitchFamily="18" charset="0"/>
              </a:rPr>
              <a:t>Un anneau d'hémosidérine en hyposignal dans 20 à 33 % des cas, réalisant  le « signe de la coiffe »</a:t>
            </a:r>
          </a:p>
          <a:p>
            <a:pPr lvl="2">
              <a:buFont typeface="Wingdings" pitchFamily="2" charset="2"/>
              <a:buChar char="§"/>
            </a:pPr>
            <a:r>
              <a:rPr lang="fr-MA">
                <a:latin typeface="Cambria" panose="02040503050406030204" pitchFamily="18" charset="0"/>
              </a:rPr>
              <a:t>Le </a:t>
            </a:r>
            <a:r>
              <a:rPr lang="fr-MA" dirty="0">
                <a:latin typeface="Cambria" panose="02040503050406030204" pitchFamily="18" charset="0"/>
              </a:rPr>
              <a:t>signe de la coiffe est évocateur, mais non pathognomonique.</a:t>
            </a:r>
            <a:endParaRPr lang="fr-FR" dirty="0">
              <a:latin typeface="Cambria" panose="02040503050406030204" pitchFamily="18" charset="0"/>
            </a:endParaRPr>
          </a:p>
          <a:p>
            <a:pPr lvl="2">
              <a:buFont typeface="Wingdings" pitchFamily="2" charset="2"/>
              <a:buChar char="§"/>
            </a:pPr>
            <a:r>
              <a:rPr lang="fr-MA" dirty="0">
                <a:latin typeface="Cambria" panose="02040503050406030204" pitchFamily="18" charset="0"/>
              </a:rPr>
              <a:t>Un œdème </a:t>
            </a:r>
            <a:r>
              <a:rPr lang="fr-MA" dirty="0" err="1">
                <a:latin typeface="Cambria" panose="02040503050406030204" pitchFamily="18" charset="0"/>
              </a:rPr>
              <a:t>péritumoral</a:t>
            </a:r>
            <a:r>
              <a:rPr lang="fr-MA" dirty="0">
                <a:latin typeface="Cambria" panose="02040503050406030204" pitchFamily="18" charset="0"/>
              </a:rPr>
              <a:t> est observé dans 60 % des cas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latin typeface="Cambria" panose="02040503050406030204" pitchFamily="18" charset="0"/>
              </a:rPr>
              <a:t>T1 + Gadolinium : rehaussement homogène de la partie charnue.</a:t>
            </a:r>
          </a:p>
          <a:p>
            <a:pPr marL="0" indent="0">
              <a:buNone/>
            </a:pPr>
            <a:r>
              <a:rPr lang="fr-MA" sz="2000" b="1" dirty="0">
                <a:solidFill>
                  <a:srgbClr val="FF0000"/>
                </a:solidFill>
                <a:effectLst/>
                <a:latin typeface="Cambria" panose="02040503050406030204" pitchFamily="18" charset="0"/>
              </a:rPr>
              <a:t>ATTENTION </a:t>
            </a:r>
            <a:r>
              <a:rPr lang="fr-MA" sz="2000" dirty="0">
                <a:effectLst/>
                <a:latin typeface="Cambria" panose="02040503050406030204" pitchFamily="18" charset="0"/>
              </a:rPr>
              <a:t>: Association à une </a:t>
            </a:r>
            <a:r>
              <a:rPr lang="fr-FR" sz="2000" dirty="0">
                <a:latin typeface="Cambria" panose="02040503050406030204" pitchFamily="18" charset="0"/>
              </a:rPr>
              <a:t>cavité </a:t>
            </a:r>
            <a:r>
              <a:rPr lang="fr-FR" sz="2000" dirty="0" err="1">
                <a:latin typeface="Cambria" panose="02040503050406030204" pitchFamily="18" charset="0"/>
              </a:rPr>
              <a:t>syringomyélique</a:t>
            </a:r>
            <a:r>
              <a:rPr lang="fr-FR" sz="2000" dirty="0">
                <a:latin typeface="Cambria" panose="02040503050406030204" pitchFamily="18" charset="0"/>
              </a:rPr>
              <a:t> dans 50 % des cas.</a:t>
            </a:r>
            <a:endParaRPr lang="fr-MA" sz="2000" dirty="0">
              <a:effectLst/>
              <a:latin typeface="Cambria" panose="02040503050406030204" pitchFamily="18" charset="0"/>
            </a:endParaRPr>
          </a:p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endParaRPr lang="fr-MA" sz="2000" b="0" i="0" dirty="0">
              <a:effectLst/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EFE32B-69F5-62FF-BDDE-FA336EDCBCA3}"/>
              </a:ext>
            </a:extLst>
          </p:cNvPr>
          <p:cNvSpPr/>
          <p:nvPr/>
        </p:nvSpPr>
        <p:spPr>
          <a:xfrm>
            <a:off x="838200" y="508000"/>
            <a:ext cx="10515600" cy="1182688"/>
          </a:xfrm>
          <a:prstGeom prst="rect">
            <a:avLst/>
          </a:prstGeom>
          <a:ln w="25400">
            <a:solidFill>
              <a:srgbClr val="B75FA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4000" dirty="0">
                <a:solidFill>
                  <a:srgbClr val="B75E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MASSES KYSTIQUES INTRA-MEDULLAIRES  </a:t>
            </a:r>
            <a:endParaRPr lang="fr-MA" sz="4000" dirty="0">
              <a:solidFill>
                <a:srgbClr val="B75E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5E9015-7A00-8016-7D23-B4D03D710A37}"/>
              </a:ext>
            </a:extLst>
          </p:cNvPr>
          <p:cNvSpPr/>
          <p:nvPr/>
        </p:nvSpPr>
        <p:spPr>
          <a:xfrm>
            <a:off x="838200" y="1916949"/>
            <a:ext cx="3231995" cy="765528"/>
          </a:xfrm>
          <a:prstGeom prst="rect">
            <a:avLst/>
          </a:prstGeom>
          <a:noFill/>
          <a:ln w="317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r>
              <a:rPr lang="fr-MA" sz="2400" b="1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EPENDYMOME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D391029-BDF4-832B-F788-F85433E70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610" y="1977146"/>
            <a:ext cx="398140" cy="64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88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EFE32B-69F5-62FF-BDDE-FA336EDCBCA3}"/>
              </a:ext>
            </a:extLst>
          </p:cNvPr>
          <p:cNvSpPr/>
          <p:nvPr/>
        </p:nvSpPr>
        <p:spPr>
          <a:xfrm>
            <a:off x="838200" y="508000"/>
            <a:ext cx="10515600" cy="1182688"/>
          </a:xfrm>
          <a:prstGeom prst="rect">
            <a:avLst/>
          </a:prstGeom>
          <a:ln w="25400">
            <a:solidFill>
              <a:srgbClr val="B75FA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MA" sz="4000" dirty="0">
                <a:solidFill>
                  <a:srgbClr val="B75E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MASSES KYSTIQUES INTRA-MEDULLAIRES  </a:t>
            </a:r>
            <a:endParaRPr lang="fr-MA" sz="4000" dirty="0">
              <a:solidFill>
                <a:srgbClr val="B75E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06D802-3E5E-67E7-AD06-FF692AB11658}"/>
              </a:ext>
            </a:extLst>
          </p:cNvPr>
          <p:cNvSpPr/>
          <p:nvPr/>
        </p:nvSpPr>
        <p:spPr>
          <a:xfrm>
            <a:off x="838200" y="1916949"/>
            <a:ext cx="3198542" cy="765528"/>
          </a:xfrm>
          <a:prstGeom prst="rect">
            <a:avLst/>
          </a:prstGeom>
          <a:noFill/>
          <a:ln w="317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R="804545">
              <a:buClr>
                <a:srgbClr val="0E6EC5"/>
              </a:buClr>
              <a:buSzPct val="85416"/>
              <a:tabLst>
                <a:tab pos="286385" algn="l"/>
              </a:tabLst>
            </a:pPr>
            <a:r>
              <a:rPr lang="fr-MA" sz="2400" b="1" dirty="0">
                <a:solidFill>
                  <a:schemeClr val="tx1"/>
                </a:solidFill>
                <a:effectLst/>
                <a:latin typeface="Cambria" panose="02040503050406030204" pitchFamily="18" charset="0"/>
              </a:rPr>
              <a:t>EPENDYMOME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2F9B3DD-09FF-A981-6EA4-61983F479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701" y="1977146"/>
            <a:ext cx="398140" cy="645134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C6629CA-F3D3-C904-86E2-C53D73A48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719" y="2908738"/>
            <a:ext cx="2774244" cy="277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7866C79-98D7-8F13-BDD4-BAB961AF9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96" y="2908738"/>
            <a:ext cx="2774244" cy="277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70F33421-0F50-F03E-60FB-CFE6E5B96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920" y="2908738"/>
            <a:ext cx="2774244" cy="277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86D11E-0B53-E1B9-4518-B26B22966A67}"/>
              </a:ext>
            </a:extLst>
          </p:cNvPr>
          <p:cNvSpPr/>
          <p:nvPr/>
        </p:nvSpPr>
        <p:spPr>
          <a:xfrm>
            <a:off x="1779380" y="5882197"/>
            <a:ext cx="658091" cy="405734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T2</a:t>
            </a:r>
            <a:endParaRPr lang="fr-FR" sz="17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7227E5-1E87-3143-353F-1376446DA109}"/>
              </a:ext>
            </a:extLst>
          </p:cNvPr>
          <p:cNvSpPr/>
          <p:nvPr/>
        </p:nvSpPr>
        <p:spPr>
          <a:xfrm>
            <a:off x="5632795" y="5858748"/>
            <a:ext cx="658092" cy="401676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T1</a:t>
            </a:r>
            <a:endParaRPr lang="fr-FR" sz="1700" b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C3B138-3931-EF06-A247-632E4BDB72BB}"/>
              </a:ext>
            </a:extLst>
          </p:cNvPr>
          <p:cNvSpPr/>
          <p:nvPr/>
        </p:nvSpPr>
        <p:spPr>
          <a:xfrm>
            <a:off x="8835641" y="5831241"/>
            <a:ext cx="1714801" cy="456690"/>
          </a:xfrm>
          <a:prstGeom prst="rect">
            <a:avLst/>
          </a:prstGeom>
          <a:solidFill>
            <a:schemeClr val="bg1"/>
          </a:solidFill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Gadolinium</a:t>
            </a:r>
            <a:r>
              <a:rPr lang="fr-FR" sz="1700" b="1" dirty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74474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224</Words>
  <Application>Microsoft Macintosh PowerPoint</Application>
  <PresentationFormat>Grand écran</PresentationFormat>
  <Paragraphs>40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Courier New</vt:lpstr>
      <vt:lpstr>Helvetica</vt:lpstr>
      <vt:lpstr>Tahoma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Nawal Mabrouk</dc:creator>
  <cp:lastModifiedBy>Nawal Mabrouk</cp:lastModifiedBy>
  <cp:revision>5</cp:revision>
  <dcterms:created xsi:type="dcterms:W3CDTF">2026-02-27T23:40:52Z</dcterms:created>
  <dcterms:modified xsi:type="dcterms:W3CDTF">2026-02-28T14:18:50Z</dcterms:modified>
</cp:coreProperties>
</file>