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57" r:id="rId4"/>
    <p:sldId id="261" r:id="rId5"/>
    <p:sldId id="262" r:id="rId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96" d="100"/>
          <a:sy n="96" d="100"/>
        </p:scale>
        <p:origin x="86" y="11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Feuil1!$B$1</c:f>
              <c:strCache>
                <c:ptCount val="1"/>
                <c:pt idx="0">
                  <c:v>Répartition selon les Signes cliniques</c:v>
                </c:pt>
              </c:strCache>
            </c:strRef>
          </c:tx>
          <c:spPr>
            <a:solidFill>
              <a:schemeClr val="accent6">
                <a:lumMod val="60000"/>
                <a:lumOff val="40000"/>
              </a:schemeClr>
            </a:solidFill>
            <a:ln>
              <a:solidFill>
                <a:schemeClr val="accent6">
                  <a:lumMod val="75000"/>
                </a:schemeClr>
              </a:solidFill>
            </a:ln>
            <a:effectLst/>
          </c:spPr>
          <c:invertIfNegative val="0"/>
          <c:cat>
            <c:strRef>
              <c:f>Feuil1!$A$2:$A$8</c:f>
              <c:strCache>
                <c:ptCount val="7"/>
                <c:pt idx="0">
                  <c:v>Douleurs abdominales</c:v>
                </c:pt>
                <c:pt idx="1">
                  <c:v>Epigastralgies</c:v>
                </c:pt>
                <c:pt idx="2">
                  <c:v>Découverte fortuite</c:v>
                </c:pt>
                <c:pt idx="3">
                  <c:v>Syndrome occlusif</c:v>
                </c:pt>
                <c:pt idx="4">
                  <c:v>Hémorragie digestive</c:v>
                </c:pt>
                <c:pt idx="5">
                  <c:v>Vomissements</c:v>
                </c:pt>
                <c:pt idx="6">
                  <c:v>Métastase hépatiques</c:v>
                </c:pt>
              </c:strCache>
            </c:strRef>
          </c:cat>
          <c:val>
            <c:numRef>
              <c:f>Feuil1!$B$2:$B$8</c:f>
              <c:numCache>
                <c:formatCode>0%</c:formatCode>
                <c:ptCount val="7"/>
                <c:pt idx="0" formatCode="0.00%">
                  <c:v>0.51700000000000002</c:v>
                </c:pt>
                <c:pt idx="1">
                  <c:v>0.31</c:v>
                </c:pt>
                <c:pt idx="2" formatCode="0.00%">
                  <c:v>0.13780000000000001</c:v>
                </c:pt>
                <c:pt idx="3" formatCode="0.00%">
                  <c:v>6.8900000000000003E-2</c:v>
                </c:pt>
                <c:pt idx="4" formatCode="0.00%">
                  <c:v>6.8900000000000003E-2</c:v>
                </c:pt>
                <c:pt idx="5" formatCode="0.00%">
                  <c:v>6.8900000000000003E-2</c:v>
                </c:pt>
                <c:pt idx="6" formatCode="0.00%">
                  <c:v>3.44E-2</c:v>
                </c:pt>
              </c:numCache>
            </c:numRef>
          </c:val>
          <c:extLst>
            <c:ext xmlns:c16="http://schemas.microsoft.com/office/drawing/2014/chart" uri="{C3380CC4-5D6E-409C-BE32-E72D297353CC}">
              <c16:uniqueId val="{00000000-2574-46DB-9AE6-1348D0CED651}"/>
            </c:ext>
          </c:extLst>
        </c:ser>
        <c:dLbls>
          <c:showLegendKey val="0"/>
          <c:showVal val="0"/>
          <c:showCatName val="0"/>
          <c:showSerName val="0"/>
          <c:showPercent val="0"/>
          <c:showBubbleSize val="0"/>
        </c:dLbls>
        <c:gapWidth val="219"/>
        <c:overlap val="-27"/>
        <c:axId val="1599361215"/>
        <c:axId val="1599362047"/>
      </c:barChart>
      <c:catAx>
        <c:axId val="15993612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599362047"/>
        <c:crosses val="autoZero"/>
        <c:auto val="1"/>
        <c:lblAlgn val="ctr"/>
        <c:lblOffset val="100"/>
        <c:noMultiLvlLbl val="0"/>
      </c:catAx>
      <c:valAx>
        <c:axId val="1599362047"/>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59936121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42899887144243565"/>
          <c:y val="0.12347846676233054"/>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fr-FR"/>
        </a:p>
      </c:txPr>
    </c:title>
    <c:autoTitleDeleted val="0"/>
    <c:plotArea>
      <c:layout/>
      <c:pieChart>
        <c:varyColors val="1"/>
        <c:ser>
          <c:idx val="0"/>
          <c:order val="0"/>
          <c:tx>
            <c:strRef>
              <c:f>Feuil1!$B$1</c:f>
              <c:strCache>
                <c:ptCount val="1"/>
                <c:pt idx="0">
                  <c:v>SEXE</c:v>
                </c:pt>
              </c:strCache>
            </c:strRef>
          </c:tx>
          <c:dPt>
            <c:idx val="0"/>
            <c:bubble3D val="0"/>
            <c:explosion val="4"/>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1-A12A-4F5D-A774-BA40EE8855F5}"/>
              </c:ext>
            </c:extLst>
          </c:dPt>
          <c:dPt>
            <c:idx val="1"/>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3-A12A-4F5D-A774-BA40EE8855F5}"/>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fr-FR"/>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HOMMES</c:v>
                </c:pt>
                <c:pt idx="1">
                  <c:v>FEMMES</c:v>
                </c:pt>
              </c:strCache>
            </c:strRef>
          </c:cat>
          <c:val>
            <c:numRef>
              <c:f>Feuil1!$B$2:$B$3</c:f>
              <c:numCache>
                <c:formatCode>General</c:formatCode>
                <c:ptCount val="2"/>
                <c:pt idx="0">
                  <c:v>55</c:v>
                </c:pt>
                <c:pt idx="1">
                  <c:v>45</c:v>
                </c:pt>
              </c:numCache>
            </c:numRef>
          </c:val>
          <c:extLst>
            <c:ext xmlns:c16="http://schemas.microsoft.com/office/drawing/2014/chart" uri="{C3380CC4-5D6E-409C-BE32-E72D297353CC}">
              <c16:uniqueId val="{00000004-A12A-4F5D-A774-BA40EE8855F5}"/>
            </c:ext>
          </c:extLst>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Feuil1!$B$1</c:f>
              <c:strCache>
                <c:ptCount val="1"/>
                <c:pt idx="0">
                  <c:v>Siège de la GIST</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Feuil1!$A$2:$A$11</c:f>
              <c:strCache>
                <c:ptCount val="10"/>
                <c:pt idx="0">
                  <c:v>Estomac </c:v>
                </c:pt>
                <c:pt idx="1">
                  <c:v>Grele</c:v>
                </c:pt>
                <c:pt idx="2">
                  <c:v>Duodenom</c:v>
                </c:pt>
                <c:pt idx="3">
                  <c:v>Mésentère </c:v>
                </c:pt>
                <c:pt idx="4">
                  <c:v>Rectum</c:v>
                </c:pt>
                <c:pt idx="5">
                  <c:v>Anus</c:v>
                </c:pt>
                <c:pt idx="6">
                  <c:v>Pancreas </c:v>
                </c:pt>
                <c:pt idx="7">
                  <c:v>Colon </c:v>
                </c:pt>
                <c:pt idx="8">
                  <c:v>Œsophage</c:v>
                </c:pt>
                <c:pt idx="9">
                  <c:v>Imprécise</c:v>
                </c:pt>
              </c:strCache>
            </c:strRef>
          </c:cat>
          <c:val>
            <c:numRef>
              <c:f>Feuil1!$B$2:$B$11</c:f>
              <c:numCache>
                <c:formatCode>General</c:formatCode>
                <c:ptCount val="10"/>
                <c:pt idx="0">
                  <c:v>25</c:v>
                </c:pt>
                <c:pt idx="1">
                  <c:v>10</c:v>
                </c:pt>
                <c:pt idx="2">
                  <c:v>5</c:v>
                </c:pt>
                <c:pt idx="3">
                  <c:v>6</c:v>
                </c:pt>
                <c:pt idx="4">
                  <c:v>3</c:v>
                </c:pt>
                <c:pt idx="5">
                  <c:v>2</c:v>
                </c:pt>
                <c:pt idx="6">
                  <c:v>1</c:v>
                </c:pt>
                <c:pt idx="7">
                  <c:v>0</c:v>
                </c:pt>
                <c:pt idx="8">
                  <c:v>0</c:v>
                </c:pt>
                <c:pt idx="9">
                  <c:v>6</c:v>
                </c:pt>
              </c:numCache>
            </c:numRef>
          </c:val>
          <c:extLst>
            <c:ext xmlns:c16="http://schemas.microsoft.com/office/drawing/2014/chart" uri="{C3380CC4-5D6E-409C-BE32-E72D297353CC}">
              <c16:uniqueId val="{00000000-503C-4A71-92C9-A59E40CE4BC2}"/>
            </c:ext>
          </c:extLst>
        </c:ser>
        <c:dLbls>
          <c:dLblPos val="outEnd"/>
          <c:showLegendKey val="0"/>
          <c:showVal val="1"/>
          <c:showCatName val="0"/>
          <c:showSerName val="0"/>
          <c:showPercent val="0"/>
          <c:showBubbleSize val="0"/>
        </c:dLbls>
        <c:gapWidth val="219"/>
        <c:overlap val="-27"/>
        <c:axId val="1524659088"/>
        <c:axId val="1524655344"/>
      </c:barChart>
      <c:catAx>
        <c:axId val="1524659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524655344"/>
        <c:crosses val="autoZero"/>
        <c:auto val="1"/>
        <c:lblAlgn val="ctr"/>
        <c:lblOffset val="100"/>
        <c:noMultiLvlLbl val="0"/>
      </c:catAx>
      <c:valAx>
        <c:axId val="152465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52465908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4662F2-F7D5-42B7-B0B2-C67C8D7DDD0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MA"/>
          </a:p>
        </p:txBody>
      </p:sp>
      <p:sp>
        <p:nvSpPr>
          <p:cNvPr id="3" name="Sous-titre 2">
            <a:extLst>
              <a:ext uri="{FF2B5EF4-FFF2-40B4-BE49-F238E27FC236}">
                <a16:creationId xmlns:a16="http://schemas.microsoft.com/office/drawing/2014/main" id="{335547E7-B582-465A-84A4-E93CA78BA9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MA"/>
          </a:p>
        </p:txBody>
      </p:sp>
      <p:sp>
        <p:nvSpPr>
          <p:cNvPr id="4" name="Espace réservé de la date 3">
            <a:extLst>
              <a:ext uri="{FF2B5EF4-FFF2-40B4-BE49-F238E27FC236}">
                <a16:creationId xmlns:a16="http://schemas.microsoft.com/office/drawing/2014/main" id="{684FC20D-DD98-40C5-A120-FCD486C9FF8C}"/>
              </a:ext>
            </a:extLst>
          </p:cNvPr>
          <p:cNvSpPr>
            <a:spLocks noGrp="1"/>
          </p:cNvSpPr>
          <p:nvPr>
            <p:ph type="dt" sz="half" idx="10"/>
          </p:nvPr>
        </p:nvSpPr>
        <p:spPr/>
        <p:txBody>
          <a:bodyPr/>
          <a:lstStyle/>
          <a:p>
            <a:fld id="{FFA5525C-2EF1-426E-86C4-42E9130345B2}" type="datetimeFigureOut">
              <a:rPr lang="fr-MA" smtClean="0"/>
              <a:t>28/02/2026</a:t>
            </a:fld>
            <a:endParaRPr lang="fr-MA"/>
          </a:p>
        </p:txBody>
      </p:sp>
      <p:sp>
        <p:nvSpPr>
          <p:cNvPr id="5" name="Espace réservé du pied de page 4">
            <a:extLst>
              <a:ext uri="{FF2B5EF4-FFF2-40B4-BE49-F238E27FC236}">
                <a16:creationId xmlns:a16="http://schemas.microsoft.com/office/drawing/2014/main" id="{14AD4B95-8BFF-416A-BC30-311D59BF50B7}"/>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80288B6F-E66E-4724-95DC-13E9006D26FB}"/>
              </a:ext>
            </a:extLst>
          </p:cNvPr>
          <p:cNvSpPr>
            <a:spLocks noGrp="1"/>
          </p:cNvSpPr>
          <p:nvPr>
            <p:ph type="sldNum" sz="quarter" idx="12"/>
          </p:nvPr>
        </p:nvSpPr>
        <p:spPr/>
        <p:txBody>
          <a:bodyPr/>
          <a:lstStyle/>
          <a:p>
            <a:fld id="{889C1210-D441-4861-90D4-AB107BF826A5}" type="slidenum">
              <a:rPr lang="fr-MA" smtClean="0"/>
              <a:t>‹N°›</a:t>
            </a:fld>
            <a:endParaRPr lang="fr-MA"/>
          </a:p>
        </p:txBody>
      </p:sp>
    </p:spTree>
    <p:extLst>
      <p:ext uri="{BB962C8B-B14F-4D97-AF65-F5344CB8AC3E}">
        <p14:creationId xmlns:p14="http://schemas.microsoft.com/office/powerpoint/2010/main" val="1001600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A98CBF-AE71-43F5-84D1-79C44F13A18F}"/>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89CE2DB2-F704-451E-8860-1A0CB663385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F6906F5C-5A0E-4C3B-B349-1540C755C480}"/>
              </a:ext>
            </a:extLst>
          </p:cNvPr>
          <p:cNvSpPr>
            <a:spLocks noGrp="1"/>
          </p:cNvSpPr>
          <p:nvPr>
            <p:ph type="dt" sz="half" idx="10"/>
          </p:nvPr>
        </p:nvSpPr>
        <p:spPr/>
        <p:txBody>
          <a:bodyPr/>
          <a:lstStyle/>
          <a:p>
            <a:fld id="{FFA5525C-2EF1-426E-86C4-42E9130345B2}" type="datetimeFigureOut">
              <a:rPr lang="fr-MA" smtClean="0"/>
              <a:t>28/02/2026</a:t>
            </a:fld>
            <a:endParaRPr lang="fr-MA"/>
          </a:p>
        </p:txBody>
      </p:sp>
      <p:sp>
        <p:nvSpPr>
          <p:cNvPr id="5" name="Espace réservé du pied de page 4">
            <a:extLst>
              <a:ext uri="{FF2B5EF4-FFF2-40B4-BE49-F238E27FC236}">
                <a16:creationId xmlns:a16="http://schemas.microsoft.com/office/drawing/2014/main" id="{D6CA6B0D-B0A7-413C-BD53-08A2DCE0B310}"/>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F8DFFFE2-137D-4947-81A9-276FF81C5587}"/>
              </a:ext>
            </a:extLst>
          </p:cNvPr>
          <p:cNvSpPr>
            <a:spLocks noGrp="1"/>
          </p:cNvSpPr>
          <p:nvPr>
            <p:ph type="sldNum" sz="quarter" idx="12"/>
          </p:nvPr>
        </p:nvSpPr>
        <p:spPr/>
        <p:txBody>
          <a:bodyPr/>
          <a:lstStyle/>
          <a:p>
            <a:fld id="{889C1210-D441-4861-90D4-AB107BF826A5}" type="slidenum">
              <a:rPr lang="fr-MA" smtClean="0"/>
              <a:t>‹N°›</a:t>
            </a:fld>
            <a:endParaRPr lang="fr-MA"/>
          </a:p>
        </p:txBody>
      </p:sp>
    </p:spTree>
    <p:extLst>
      <p:ext uri="{BB962C8B-B14F-4D97-AF65-F5344CB8AC3E}">
        <p14:creationId xmlns:p14="http://schemas.microsoft.com/office/powerpoint/2010/main" val="1654119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0E3FFF-6D31-4DE7-B767-2F9BBE6BE6C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MA"/>
          </a:p>
        </p:txBody>
      </p:sp>
      <p:sp>
        <p:nvSpPr>
          <p:cNvPr id="3" name="Espace réservé du texte 2">
            <a:extLst>
              <a:ext uri="{FF2B5EF4-FFF2-40B4-BE49-F238E27FC236}">
                <a16:creationId xmlns:a16="http://schemas.microsoft.com/office/drawing/2014/main" id="{60BFD0CF-A5AE-425A-B295-6CFE01E278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60A1675-ABD3-4D51-AF90-33054FB37572}"/>
              </a:ext>
            </a:extLst>
          </p:cNvPr>
          <p:cNvSpPr>
            <a:spLocks noGrp="1"/>
          </p:cNvSpPr>
          <p:nvPr>
            <p:ph type="dt" sz="half" idx="10"/>
          </p:nvPr>
        </p:nvSpPr>
        <p:spPr/>
        <p:txBody>
          <a:bodyPr/>
          <a:lstStyle/>
          <a:p>
            <a:fld id="{FFA5525C-2EF1-426E-86C4-42E9130345B2}" type="datetimeFigureOut">
              <a:rPr lang="fr-MA" smtClean="0"/>
              <a:t>28/02/2026</a:t>
            </a:fld>
            <a:endParaRPr lang="fr-MA"/>
          </a:p>
        </p:txBody>
      </p:sp>
      <p:sp>
        <p:nvSpPr>
          <p:cNvPr id="5" name="Espace réservé du pied de page 4">
            <a:extLst>
              <a:ext uri="{FF2B5EF4-FFF2-40B4-BE49-F238E27FC236}">
                <a16:creationId xmlns:a16="http://schemas.microsoft.com/office/drawing/2014/main" id="{8B77EA32-C278-4C85-AEE6-A598462B15AA}"/>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DF73A656-8629-4B9D-80A0-F5A485760C5D}"/>
              </a:ext>
            </a:extLst>
          </p:cNvPr>
          <p:cNvSpPr>
            <a:spLocks noGrp="1"/>
          </p:cNvSpPr>
          <p:nvPr>
            <p:ph type="sldNum" sz="quarter" idx="12"/>
          </p:nvPr>
        </p:nvSpPr>
        <p:spPr/>
        <p:txBody>
          <a:bodyPr/>
          <a:lstStyle/>
          <a:p>
            <a:fld id="{889C1210-D441-4861-90D4-AB107BF826A5}" type="slidenum">
              <a:rPr lang="fr-MA" smtClean="0"/>
              <a:t>‹N°›</a:t>
            </a:fld>
            <a:endParaRPr lang="fr-MA"/>
          </a:p>
        </p:txBody>
      </p:sp>
    </p:spTree>
    <p:extLst>
      <p:ext uri="{BB962C8B-B14F-4D97-AF65-F5344CB8AC3E}">
        <p14:creationId xmlns:p14="http://schemas.microsoft.com/office/powerpoint/2010/main" val="1617458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63BB0D-DE71-456B-BC3C-C6F795DFC072}"/>
              </a:ext>
            </a:extLst>
          </p:cNvPr>
          <p:cNvSpPr>
            <a:spLocks noGrp="1"/>
          </p:cNvSpPr>
          <p:nvPr>
            <p:ph type="title"/>
          </p:nvPr>
        </p:nvSpPr>
        <p:spPr/>
        <p:txBody>
          <a:bodyPr/>
          <a:lstStyle/>
          <a:p>
            <a:r>
              <a:rPr lang="fr-FR"/>
              <a:t>Modifiez le style du titre</a:t>
            </a:r>
            <a:endParaRPr lang="fr-MA"/>
          </a:p>
        </p:txBody>
      </p:sp>
      <p:sp>
        <p:nvSpPr>
          <p:cNvPr id="3" name="Espace réservé du contenu 2">
            <a:extLst>
              <a:ext uri="{FF2B5EF4-FFF2-40B4-BE49-F238E27FC236}">
                <a16:creationId xmlns:a16="http://schemas.microsoft.com/office/drawing/2014/main" id="{0E46829F-E2B9-4F20-93BB-7DC75F1E97B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contenu 3">
            <a:extLst>
              <a:ext uri="{FF2B5EF4-FFF2-40B4-BE49-F238E27FC236}">
                <a16:creationId xmlns:a16="http://schemas.microsoft.com/office/drawing/2014/main" id="{CA7484B8-3944-4D1D-8FC7-C620F03F4C1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e la date 4">
            <a:extLst>
              <a:ext uri="{FF2B5EF4-FFF2-40B4-BE49-F238E27FC236}">
                <a16:creationId xmlns:a16="http://schemas.microsoft.com/office/drawing/2014/main" id="{5E3A72F7-CB20-4C4B-AACA-A06736268E30}"/>
              </a:ext>
            </a:extLst>
          </p:cNvPr>
          <p:cNvSpPr>
            <a:spLocks noGrp="1"/>
          </p:cNvSpPr>
          <p:nvPr>
            <p:ph type="dt" sz="half" idx="10"/>
          </p:nvPr>
        </p:nvSpPr>
        <p:spPr/>
        <p:txBody>
          <a:bodyPr/>
          <a:lstStyle/>
          <a:p>
            <a:fld id="{FFA5525C-2EF1-426E-86C4-42E9130345B2}" type="datetimeFigureOut">
              <a:rPr lang="fr-MA" smtClean="0"/>
              <a:t>28/02/2026</a:t>
            </a:fld>
            <a:endParaRPr lang="fr-MA"/>
          </a:p>
        </p:txBody>
      </p:sp>
      <p:sp>
        <p:nvSpPr>
          <p:cNvPr id="6" name="Espace réservé du pied de page 5">
            <a:extLst>
              <a:ext uri="{FF2B5EF4-FFF2-40B4-BE49-F238E27FC236}">
                <a16:creationId xmlns:a16="http://schemas.microsoft.com/office/drawing/2014/main" id="{868EB40F-3521-486C-997E-FF3733240101}"/>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AF2D2306-ADC8-496A-A554-C996236C9C26}"/>
              </a:ext>
            </a:extLst>
          </p:cNvPr>
          <p:cNvSpPr>
            <a:spLocks noGrp="1"/>
          </p:cNvSpPr>
          <p:nvPr>
            <p:ph type="sldNum" sz="quarter" idx="12"/>
          </p:nvPr>
        </p:nvSpPr>
        <p:spPr/>
        <p:txBody>
          <a:bodyPr/>
          <a:lstStyle/>
          <a:p>
            <a:fld id="{889C1210-D441-4861-90D4-AB107BF826A5}" type="slidenum">
              <a:rPr lang="fr-MA" smtClean="0"/>
              <a:t>‹N°›</a:t>
            </a:fld>
            <a:endParaRPr lang="fr-MA"/>
          </a:p>
        </p:txBody>
      </p:sp>
    </p:spTree>
    <p:extLst>
      <p:ext uri="{BB962C8B-B14F-4D97-AF65-F5344CB8AC3E}">
        <p14:creationId xmlns:p14="http://schemas.microsoft.com/office/powerpoint/2010/main" val="706343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1E058F-FD55-4847-9283-4A0B7450A234}"/>
              </a:ext>
            </a:extLst>
          </p:cNvPr>
          <p:cNvSpPr>
            <a:spLocks noGrp="1"/>
          </p:cNvSpPr>
          <p:nvPr>
            <p:ph type="title"/>
          </p:nvPr>
        </p:nvSpPr>
        <p:spPr>
          <a:xfrm>
            <a:off x="839788" y="365125"/>
            <a:ext cx="10515600" cy="1325563"/>
          </a:xfrm>
        </p:spPr>
        <p:txBody>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47A2F92F-E929-413B-9AF9-37A4CFF7AA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71430BA-A92A-423F-A3CD-999E0AC291E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5" name="Espace réservé du texte 4">
            <a:extLst>
              <a:ext uri="{FF2B5EF4-FFF2-40B4-BE49-F238E27FC236}">
                <a16:creationId xmlns:a16="http://schemas.microsoft.com/office/drawing/2014/main" id="{94464C6E-78FC-45B3-9D92-701B11CE4F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5CE97E6-20F0-450E-93CC-3C7DF516238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7" name="Espace réservé de la date 6">
            <a:extLst>
              <a:ext uri="{FF2B5EF4-FFF2-40B4-BE49-F238E27FC236}">
                <a16:creationId xmlns:a16="http://schemas.microsoft.com/office/drawing/2014/main" id="{CA24D14F-4FAD-4EDB-864E-8B292D0B5A0F}"/>
              </a:ext>
            </a:extLst>
          </p:cNvPr>
          <p:cNvSpPr>
            <a:spLocks noGrp="1"/>
          </p:cNvSpPr>
          <p:nvPr>
            <p:ph type="dt" sz="half" idx="10"/>
          </p:nvPr>
        </p:nvSpPr>
        <p:spPr/>
        <p:txBody>
          <a:bodyPr/>
          <a:lstStyle/>
          <a:p>
            <a:fld id="{FFA5525C-2EF1-426E-86C4-42E9130345B2}" type="datetimeFigureOut">
              <a:rPr lang="fr-MA" smtClean="0"/>
              <a:t>28/02/2026</a:t>
            </a:fld>
            <a:endParaRPr lang="fr-MA"/>
          </a:p>
        </p:txBody>
      </p:sp>
      <p:sp>
        <p:nvSpPr>
          <p:cNvPr id="8" name="Espace réservé du pied de page 7">
            <a:extLst>
              <a:ext uri="{FF2B5EF4-FFF2-40B4-BE49-F238E27FC236}">
                <a16:creationId xmlns:a16="http://schemas.microsoft.com/office/drawing/2014/main" id="{96DF196C-353B-4FED-92FB-C9D1540E6891}"/>
              </a:ext>
            </a:extLst>
          </p:cNvPr>
          <p:cNvSpPr>
            <a:spLocks noGrp="1"/>
          </p:cNvSpPr>
          <p:nvPr>
            <p:ph type="ftr" sz="quarter" idx="11"/>
          </p:nvPr>
        </p:nvSpPr>
        <p:spPr/>
        <p:txBody>
          <a:bodyPr/>
          <a:lstStyle/>
          <a:p>
            <a:endParaRPr lang="fr-MA"/>
          </a:p>
        </p:txBody>
      </p:sp>
      <p:sp>
        <p:nvSpPr>
          <p:cNvPr id="9" name="Espace réservé du numéro de diapositive 8">
            <a:extLst>
              <a:ext uri="{FF2B5EF4-FFF2-40B4-BE49-F238E27FC236}">
                <a16:creationId xmlns:a16="http://schemas.microsoft.com/office/drawing/2014/main" id="{8CEA6D6F-F5C4-4152-8E76-DBCA85553059}"/>
              </a:ext>
            </a:extLst>
          </p:cNvPr>
          <p:cNvSpPr>
            <a:spLocks noGrp="1"/>
          </p:cNvSpPr>
          <p:nvPr>
            <p:ph type="sldNum" sz="quarter" idx="12"/>
          </p:nvPr>
        </p:nvSpPr>
        <p:spPr/>
        <p:txBody>
          <a:bodyPr/>
          <a:lstStyle/>
          <a:p>
            <a:fld id="{889C1210-D441-4861-90D4-AB107BF826A5}" type="slidenum">
              <a:rPr lang="fr-MA" smtClean="0"/>
              <a:t>‹N°›</a:t>
            </a:fld>
            <a:endParaRPr lang="fr-MA"/>
          </a:p>
        </p:txBody>
      </p:sp>
    </p:spTree>
    <p:extLst>
      <p:ext uri="{BB962C8B-B14F-4D97-AF65-F5344CB8AC3E}">
        <p14:creationId xmlns:p14="http://schemas.microsoft.com/office/powerpoint/2010/main" val="3675620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3955A6-1B71-4DC2-BAB1-CDBDE4C92B2A}"/>
              </a:ext>
            </a:extLst>
          </p:cNvPr>
          <p:cNvSpPr>
            <a:spLocks noGrp="1"/>
          </p:cNvSpPr>
          <p:nvPr>
            <p:ph type="title"/>
          </p:nvPr>
        </p:nvSpPr>
        <p:spPr/>
        <p:txBody>
          <a:bodyPr/>
          <a:lstStyle/>
          <a:p>
            <a:r>
              <a:rPr lang="fr-FR"/>
              <a:t>Modifiez le style du titre</a:t>
            </a:r>
            <a:endParaRPr lang="fr-MA"/>
          </a:p>
        </p:txBody>
      </p:sp>
      <p:sp>
        <p:nvSpPr>
          <p:cNvPr id="3" name="Espace réservé de la date 2">
            <a:extLst>
              <a:ext uri="{FF2B5EF4-FFF2-40B4-BE49-F238E27FC236}">
                <a16:creationId xmlns:a16="http://schemas.microsoft.com/office/drawing/2014/main" id="{0A07198B-7B5A-4311-954F-64F11A7DF318}"/>
              </a:ext>
            </a:extLst>
          </p:cNvPr>
          <p:cNvSpPr>
            <a:spLocks noGrp="1"/>
          </p:cNvSpPr>
          <p:nvPr>
            <p:ph type="dt" sz="half" idx="10"/>
          </p:nvPr>
        </p:nvSpPr>
        <p:spPr/>
        <p:txBody>
          <a:bodyPr/>
          <a:lstStyle/>
          <a:p>
            <a:fld id="{FFA5525C-2EF1-426E-86C4-42E9130345B2}" type="datetimeFigureOut">
              <a:rPr lang="fr-MA" smtClean="0"/>
              <a:t>28/02/2026</a:t>
            </a:fld>
            <a:endParaRPr lang="fr-MA"/>
          </a:p>
        </p:txBody>
      </p:sp>
      <p:sp>
        <p:nvSpPr>
          <p:cNvPr id="4" name="Espace réservé du pied de page 3">
            <a:extLst>
              <a:ext uri="{FF2B5EF4-FFF2-40B4-BE49-F238E27FC236}">
                <a16:creationId xmlns:a16="http://schemas.microsoft.com/office/drawing/2014/main" id="{32B5A64F-270F-4625-8EDC-1C5593C066FE}"/>
              </a:ext>
            </a:extLst>
          </p:cNvPr>
          <p:cNvSpPr>
            <a:spLocks noGrp="1"/>
          </p:cNvSpPr>
          <p:nvPr>
            <p:ph type="ftr" sz="quarter" idx="11"/>
          </p:nvPr>
        </p:nvSpPr>
        <p:spPr/>
        <p:txBody>
          <a:bodyPr/>
          <a:lstStyle/>
          <a:p>
            <a:endParaRPr lang="fr-MA"/>
          </a:p>
        </p:txBody>
      </p:sp>
      <p:sp>
        <p:nvSpPr>
          <p:cNvPr id="5" name="Espace réservé du numéro de diapositive 4">
            <a:extLst>
              <a:ext uri="{FF2B5EF4-FFF2-40B4-BE49-F238E27FC236}">
                <a16:creationId xmlns:a16="http://schemas.microsoft.com/office/drawing/2014/main" id="{3FA67275-2168-40E2-81EF-02BB30CA7B6D}"/>
              </a:ext>
            </a:extLst>
          </p:cNvPr>
          <p:cNvSpPr>
            <a:spLocks noGrp="1"/>
          </p:cNvSpPr>
          <p:nvPr>
            <p:ph type="sldNum" sz="quarter" idx="12"/>
          </p:nvPr>
        </p:nvSpPr>
        <p:spPr/>
        <p:txBody>
          <a:bodyPr/>
          <a:lstStyle/>
          <a:p>
            <a:fld id="{889C1210-D441-4861-90D4-AB107BF826A5}" type="slidenum">
              <a:rPr lang="fr-MA" smtClean="0"/>
              <a:t>‹N°›</a:t>
            </a:fld>
            <a:endParaRPr lang="fr-MA"/>
          </a:p>
        </p:txBody>
      </p:sp>
    </p:spTree>
    <p:extLst>
      <p:ext uri="{BB962C8B-B14F-4D97-AF65-F5344CB8AC3E}">
        <p14:creationId xmlns:p14="http://schemas.microsoft.com/office/powerpoint/2010/main" val="41993405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928424A-B43A-40F9-BE17-682DAFF1C258}"/>
              </a:ext>
            </a:extLst>
          </p:cNvPr>
          <p:cNvSpPr>
            <a:spLocks noGrp="1"/>
          </p:cNvSpPr>
          <p:nvPr>
            <p:ph type="dt" sz="half" idx="10"/>
          </p:nvPr>
        </p:nvSpPr>
        <p:spPr/>
        <p:txBody>
          <a:bodyPr/>
          <a:lstStyle/>
          <a:p>
            <a:fld id="{FFA5525C-2EF1-426E-86C4-42E9130345B2}" type="datetimeFigureOut">
              <a:rPr lang="fr-MA" smtClean="0"/>
              <a:t>28/02/2026</a:t>
            </a:fld>
            <a:endParaRPr lang="fr-MA"/>
          </a:p>
        </p:txBody>
      </p:sp>
      <p:sp>
        <p:nvSpPr>
          <p:cNvPr id="3" name="Espace réservé du pied de page 2">
            <a:extLst>
              <a:ext uri="{FF2B5EF4-FFF2-40B4-BE49-F238E27FC236}">
                <a16:creationId xmlns:a16="http://schemas.microsoft.com/office/drawing/2014/main" id="{1DC6EECA-58DC-477B-AA38-1514A9F19A58}"/>
              </a:ext>
            </a:extLst>
          </p:cNvPr>
          <p:cNvSpPr>
            <a:spLocks noGrp="1"/>
          </p:cNvSpPr>
          <p:nvPr>
            <p:ph type="ftr" sz="quarter" idx="11"/>
          </p:nvPr>
        </p:nvSpPr>
        <p:spPr/>
        <p:txBody>
          <a:bodyPr/>
          <a:lstStyle/>
          <a:p>
            <a:endParaRPr lang="fr-MA"/>
          </a:p>
        </p:txBody>
      </p:sp>
      <p:sp>
        <p:nvSpPr>
          <p:cNvPr id="4" name="Espace réservé du numéro de diapositive 3">
            <a:extLst>
              <a:ext uri="{FF2B5EF4-FFF2-40B4-BE49-F238E27FC236}">
                <a16:creationId xmlns:a16="http://schemas.microsoft.com/office/drawing/2014/main" id="{77FB6E14-6009-41B6-B7EA-03D521A43E3D}"/>
              </a:ext>
            </a:extLst>
          </p:cNvPr>
          <p:cNvSpPr>
            <a:spLocks noGrp="1"/>
          </p:cNvSpPr>
          <p:nvPr>
            <p:ph type="sldNum" sz="quarter" idx="12"/>
          </p:nvPr>
        </p:nvSpPr>
        <p:spPr/>
        <p:txBody>
          <a:bodyPr/>
          <a:lstStyle/>
          <a:p>
            <a:fld id="{889C1210-D441-4861-90D4-AB107BF826A5}" type="slidenum">
              <a:rPr lang="fr-MA" smtClean="0"/>
              <a:t>‹N°›</a:t>
            </a:fld>
            <a:endParaRPr lang="fr-MA"/>
          </a:p>
        </p:txBody>
      </p:sp>
    </p:spTree>
    <p:extLst>
      <p:ext uri="{BB962C8B-B14F-4D97-AF65-F5344CB8AC3E}">
        <p14:creationId xmlns:p14="http://schemas.microsoft.com/office/powerpoint/2010/main" val="1962081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A3A0AC-34CE-4F34-AE70-BC855DE307E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A"/>
          </a:p>
        </p:txBody>
      </p:sp>
      <p:sp>
        <p:nvSpPr>
          <p:cNvPr id="3" name="Espace réservé du contenu 2">
            <a:extLst>
              <a:ext uri="{FF2B5EF4-FFF2-40B4-BE49-F238E27FC236}">
                <a16:creationId xmlns:a16="http://schemas.microsoft.com/office/drawing/2014/main" id="{53BF714E-D0A4-41A8-A5A8-25BCD01B85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u texte 3">
            <a:extLst>
              <a:ext uri="{FF2B5EF4-FFF2-40B4-BE49-F238E27FC236}">
                <a16:creationId xmlns:a16="http://schemas.microsoft.com/office/drawing/2014/main" id="{5BA75B6B-DFF6-412A-ACA3-5A37EAB449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1525696-B490-445B-B0D3-E76C76CD8A73}"/>
              </a:ext>
            </a:extLst>
          </p:cNvPr>
          <p:cNvSpPr>
            <a:spLocks noGrp="1"/>
          </p:cNvSpPr>
          <p:nvPr>
            <p:ph type="dt" sz="half" idx="10"/>
          </p:nvPr>
        </p:nvSpPr>
        <p:spPr/>
        <p:txBody>
          <a:bodyPr/>
          <a:lstStyle/>
          <a:p>
            <a:fld id="{FFA5525C-2EF1-426E-86C4-42E9130345B2}" type="datetimeFigureOut">
              <a:rPr lang="fr-MA" smtClean="0"/>
              <a:t>28/02/2026</a:t>
            </a:fld>
            <a:endParaRPr lang="fr-MA"/>
          </a:p>
        </p:txBody>
      </p:sp>
      <p:sp>
        <p:nvSpPr>
          <p:cNvPr id="6" name="Espace réservé du pied de page 5">
            <a:extLst>
              <a:ext uri="{FF2B5EF4-FFF2-40B4-BE49-F238E27FC236}">
                <a16:creationId xmlns:a16="http://schemas.microsoft.com/office/drawing/2014/main" id="{B28E477D-9285-4F89-95D7-3D461BD69A4A}"/>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49A2747B-429C-4EC3-BC10-4D1C5D356332}"/>
              </a:ext>
            </a:extLst>
          </p:cNvPr>
          <p:cNvSpPr>
            <a:spLocks noGrp="1"/>
          </p:cNvSpPr>
          <p:nvPr>
            <p:ph type="sldNum" sz="quarter" idx="12"/>
          </p:nvPr>
        </p:nvSpPr>
        <p:spPr/>
        <p:txBody>
          <a:bodyPr/>
          <a:lstStyle/>
          <a:p>
            <a:fld id="{889C1210-D441-4861-90D4-AB107BF826A5}" type="slidenum">
              <a:rPr lang="fr-MA" smtClean="0"/>
              <a:t>‹N°›</a:t>
            </a:fld>
            <a:endParaRPr lang="fr-MA"/>
          </a:p>
        </p:txBody>
      </p:sp>
    </p:spTree>
    <p:extLst>
      <p:ext uri="{BB962C8B-B14F-4D97-AF65-F5344CB8AC3E}">
        <p14:creationId xmlns:p14="http://schemas.microsoft.com/office/powerpoint/2010/main" val="1582527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443EA6-E082-4132-B974-81C37BC25AA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MA"/>
          </a:p>
        </p:txBody>
      </p:sp>
      <p:sp>
        <p:nvSpPr>
          <p:cNvPr id="3" name="Espace réservé pour une image  2">
            <a:extLst>
              <a:ext uri="{FF2B5EF4-FFF2-40B4-BE49-F238E27FC236}">
                <a16:creationId xmlns:a16="http://schemas.microsoft.com/office/drawing/2014/main" id="{EB2BEF09-3A18-409F-9C8F-4333210449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MA"/>
          </a:p>
        </p:txBody>
      </p:sp>
      <p:sp>
        <p:nvSpPr>
          <p:cNvPr id="4" name="Espace réservé du texte 3">
            <a:extLst>
              <a:ext uri="{FF2B5EF4-FFF2-40B4-BE49-F238E27FC236}">
                <a16:creationId xmlns:a16="http://schemas.microsoft.com/office/drawing/2014/main" id="{668D7CBC-464D-4114-BA0C-AD2BF08E06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26286A8-63BB-45E1-B48E-5E37AE993950}"/>
              </a:ext>
            </a:extLst>
          </p:cNvPr>
          <p:cNvSpPr>
            <a:spLocks noGrp="1"/>
          </p:cNvSpPr>
          <p:nvPr>
            <p:ph type="dt" sz="half" idx="10"/>
          </p:nvPr>
        </p:nvSpPr>
        <p:spPr/>
        <p:txBody>
          <a:bodyPr/>
          <a:lstStyle/>
          <a:p>
            <a:fld id="{FFA5525C-2EF1-426E-86C4-42E9130345B2}" type="datetimeFigureOut">
              <a:rPr lang="fr-MA" smtClean="0"/>
              <a:t>28/02/2026</a:t>
            </a:fld>
            <a:endParaRPr lang="fr-MA"/>
          </a:p>
        </p:txBody>
      </p:sp>
      <p:sp>
        <p:nvSpPr>
          <p:cNvPr id="6" name="Espace réservé du pied de page 5">
            <a:extLst>
              <a:ext uri="{FF2B5EF4-FFF2-40B4-BE49-F238E27FC236}">
                <a16:creationId xmlns:a16="http://schemas.microsoft.com/office/drawing/2014/main" id="{027F35E0-8905-465A-94E8-D822F73C07E9}"/>
              </a:ext>
            </a:extLst>
          </p:cNvPr>
          <p:cNvSpPr>
            <a:spLocks noGrp="1"/>
          </p:cNvSpPr>
          <p:nvPr>
            <p:ph type="ftr" sz="quarter" idx="11"/>
          </p:nvPr>
        </p:nvSpPr>
        <p:spPr/>
        <p:txBody>
          <a:bodyPr/>
          <a:lstStyle/>
          <a:p>
            <a:endParaRPr lang="fr-MA"/>
          </a:p>
        </p:txBody>
      </p:sp>
      <p:sp>
        <p:nvSpPr>
          <p:cNvPr id="7" name="Espace réservé du numéro de diapositive 6">
            <a:extLst>
              <a:ext uri="{FF2B5EF4-FFF2-40B4-BE49-F238E27FC236}">
                <a16:creationId xmlns:a16="http://schemas.microsoft.com/office/drawing/2014/main" id="{553806AE-1A5B-4F66-9EF6-90C87AF6E38A}"/>
              </a:ext>
            </a:extLst>
          </p:cNvPr>
          <p:cNvSpPr>
            <a:spLocks noGrp="1"/>
          </p:cNvSpPr>
          <p:nvPr>
            <p:ph type="sldNum" sz="quarter" idx="12"/>
          </p:nvPr>
        </p:nvSpPr>
        <p:spPr/>
        <p:txBody>
          <a:bodyPr/>
          <a:lstStyle/>
          <a:p>
            <a:fld id="{889C1210-D441-4861-90D4-AB107BF826A5}" type="slidenum">
              <a:rPr lang="fr-MA" smtClean="0"/>
              <a:t>‹N°›</a:t>
            </a:fld>
            <a:endParaRPr lang="fr-MA"/>
          </a:p>
        </p:txBody>
      </p:sp>
    </p:spTree>
    <p:extLst>
      <p:ext uri="{BB962C8B-B14F-4D97-AF65-F5344CB8AC3E}">
        <p14:creationId xmlns:p14="http://schemas.microsoft.com/office/powerpoint/2010/main" val="410775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A2C7C5-F296-4AD9-B806-676E4695E81A}"/>
              </a:ext>
            </a:extLst>
          </p:cNvPr>
          <p:cNvSpPr>
            <a:spLocks noGrp="1"/>
          </p:cNvSpPr>
          <p:nvPr>
            <p:ph type="title"/>
          </p:nvPr>
        </p:nvSpPr>
        <p:spPr/>
        <p:txBody>
          <a:bodyPr/>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363FF7C6-2F7A-42D3-82B3-4FC021501FB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33690323-0B45-4205-8EEB-FC50193D66B2}"/>
              </a:ext>
            </a:extLst>
          </p:cNvPr>
          <p:cNvSpPr>
            <a:spLocks noGrp="1"/>
          </p:cNvSpPr>
          <p:nvPr>
            <p:ph type="dt" sz="half" idx="10"/>
          </p:nvPr>
        </p:nvSpPr>
        <p:spPr/>
        <p:txBody>
          <a:bodyPr/>
          <a:lstStyle/>
          <a:p>
            <a:fld id="{FFA5525C-2EF1-426E-86C4-42E9130345B2}" type="datetimeFigureOut">
              <a:rPr lang="fr-MA" smtClean="0"/>
              <a:t>28/02/2026</a:t>
            </a:fld>
            <a:endParaRPr lang="fr-MA"/>
          </a:p>
        </p:txBody>
      </p:sp>
      <p:sp>
        <p:nvSpPr>
          <p:cNvPr id="5" name="Espace réservé du pied de page 4">
            <a:extLst>
              <a:ext uri="{FF2B5EF4-FFF2-40B4-BE49-F238E27FC236}">
                <a16:creationId xmlns:a16="http://schemas.microsoft.com/office/drawing/2014/main" id="{F985E45C-66CD-4EBA-858F-1D27FE7FECE6}"/>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5EC76C37-FB89-4A8E-A6F3-B42A02CE1D92}"/>
              </a:ext>
            </a:extLst>
          </p:cNvPr>
          <p:cNvSpPr>
            <a:spLocks noGrp="1"/>
          </p:cNvSpPr>
          <p:nvPr>
            <p:ph type="sldNum" sz="quarter" idx="12"/>
          </p:nvPr>
        </p:nvSpPr>
        <p:spPr/>
        <p:txBody>
          <a:bodyPr/>
          <a:lstStyle/>
          <a:p>
            <a:fld id="{889C1210-D441-4861-90D4-AB107BF826A5}" type="slidenum">
              <a:rPr lang="fr-MA" smtClean="0"/>
              <a:t>‹N°›</a:t>
            </a:fld>
            <a:endParaRPr lang="fr-MA"/>
          </a:p>
        </p:txBody>
      </p:sp>
    </p:spTree>
    <p:extLst>
      <p:ext uri="{BB962C8B-B14F-4D97-AF65-F5344CB8AC3E}">
        <p14:creationId xmlns:p14="http://schemas.microsoft.com/office/powerpoint/2010/main" val="3962033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E5E3AD1-C373-4BB1-A33B-E6CA4EE473A3}"/>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MA"/>
          </a:p>
        </p:txBody>
      </p:sp>
      <p:sp>
        <p:nvSpPr>
          <p:cNvPr id="3" name="Espace réservé du texte vertical 2">
            <a:extLst>
              <a:ext uri="{FF2B5EF4-FFF2-40B4-BE49-F238E27FC236}">
                <a16:creationId xmlns:a16="http://schemas.microsoft.com/office/drawing/2014/main" id="{03A346D3-43A9-4E8C-9B77-D05ED03C3A4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EAC7AEDB-1A8B-4A1A-BF4C-9A4146F9A395}"/>
              </a:ext>
            </a:extLst>
          </p:cNvPr>
          <p:cNvSpPr>
            <a:spLocks noGrp="1"/>
          </p:cNvSpPr>
          <p:nvPr>
            <p:ph type="dt" sz="half" idx="10"/>
          </p:nvPr>
        </p:nvSpPr>
        <p:spPr/>
        <p:txBody>
          <a:bodyPr/>
          <a:lstStyle/>
          <a:p>
            <a:fld id="{FFA5525C-2EF1-426E-86C4-42E9130345B2}" type="datetimeFigureOut">
              <a:rPr lang="fr-MA" smtClean="0"/>
              <a:t>28/02/2026</a:t>
            </a:fld>
            <a:endParaRPr lang="fr-MA"/>
          </a:p>
        </p:txBody>
      </p:sp>
      <p:sp>
        <p:nvSpPr>
          <p:cNvPr id="5" name="Espace réservé du pied de page 4">
            <a:extLst>
              <a:ext uri="{FF2B5EF4-FFF2-40B4-BE49-F238E27FC236}">
                <a16:creationId xmlns:a16="http://schemas.microsoft.com/office/drawing/2014/main" id="{414C2D5E-D185-4E53-8EEC-D0E1AA7D1B82}"/>
              </a:ext>
            </a:extLst>
          </p:cNvPr>
          <p:cNvSpPr>
            <a:spLocks noGrp="1"/>
          </p:cNvSpPr>
          <p:nvPr>
            <p:ph type="ftr" sz="quarter" idx="11"/>
          </p:nvPr>
        </p:nvSpPr>
        <p:spPr/>
        <p:txBody>
          <a:bodyPr/>
          <a:lstStyle/>
          <a:p>
            <a:endParaRPr lang="fr-MA"/>
          </a:p>
        </p:txBody>
      </p:sp>
      <p:sp>
        <p:nvSpPr>
          <p:cNvPr id="6" name="Espace réservé du numéro de diapositive 5">
            <a:extLst>
              <a:ext uri="{FF2B5EF4-FFF2-40B4-BE49-F238E27FC236}">
                <a16:creationId xmlns:a16="http://schemas.microsoft.com/office/drawing/2014/main" id="{8D32AF11-371E-4A09-A056-4213CC8BED9C}"/>
              </a:ext>
            </a:extLst>
          </p:cNvPr>
          <p:cNvSpPr>
            <a:spLocks noGrp="1"/>
          </p:cNvSpPr>
          <p:nvPr>
            <p:ph type="sldNum" sz="quarter" idx="12"/>
          </p:nvPr>
        </p:nvSpPr>
        <p:spPr/>
        <p:txBody>
          <a:bodyPr/>
          <a:lstStyle/>
          <a:p>
            <a:fld id="{889C1210-D441-4861-90D4-AB107BF826A5}" type="slidenum">
              <a:rPr lang="fr-MA" smtClean="0"/>
              <a:t>‹N°›</a:t>
            </a:fld>
            <a:endParaRPr lang="fr-MA"/>
          </a:p>
        </p:txBody>
      </p:sp>
    </p:spTree>
    <p:extLst>
      <p:ext uri="{BB962C8B-B14F-4D97-AF65-F5344CB8AC3E}">
        <p14:creationId xmlns:p14="http://schemas.microsoft.com/office/powerpoint/2010/main" val="2567752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1EE1A2D-FC4B-4530-BBE8-5F044815E2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MA"/>
          </a:p>
        </p:txBody>
      </p:sp>
      <p:sp>
        <p:nvSpPr>
          <p:cNvPr id="3" name="Espace réservé du texte 2">
            <a:extLst>
              <a:ext uri="{FF2B5EF4-FFF2-40B4-BE49-F238E27FC236}">
                <a16:creationId xmlns:a16="http://schemas.microsoft.com/office/drawing/2014/main" id="{78CAE68E-D87F-4D58-AE53-F247E6EF32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4" name="Espace réservé de la date 3">
            <a:extLst>
              <a:ext uri="{FF2B5EF4-FFF2-40B4-BE49-F238E27FC236}">
                <a16:creationId xmlns:a16="http://schemas.microsoft.com/office/drawing/2014/main" id="{BA15BBC3-75D9-4B2A-971A-851EE87294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A5525C-2EF1-426E-86C4-42E9130345B2}" type="datetimeFigureOut">
              <a:rPr lang="fr-MA" smtClean="0"/>
              <a:t>28/02/2026</a:t>
            </a:fld>
            <a:endParaRPr lang="fr-MA"/>
          </a:p>
        </p:txBody>
      </p:sp>
      <p:sp>
        <p:nvSpPr>
          <p:cNvPr id="5" name="Espace réservé du pied de page 4">
            <a:extLst>
              <a:ext uri="{FF2B5EF4-FFF2-40B4-BE49-F238E27FC236}">
                <a16:creationId xmlns:a16="http://schemas.microsoft.com/office/drawing/2014/main" id="{E3C63B55-327F-4114-A9EE-EA32B0F450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MA"/>
          </a:p>
        </p:txBody>
      </p:sp>
      <p:sp>
        <p:nvSpPr>
          <p:cNvPr id="6" name="Espace réservé du numéro de diapositive 5">
            <a:extLst>
              <a:ext uri="{FF2B5EF4-FFF2-40B4-BE49-F238E27FC236}">
                <a16:creationId xmlns:a16="http://schemas.microsoft.com/office/drawing/2014/main" id="{59C31F7C-EDA2-42A4-9CFF-5C4491DAA5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9C1210-D441-4861-90D4-AB107BF826A5}" type="slidenum">
              <a:rPr lang="fr-MA" smtClean="0"/>
              <a:t>‹N°›</a:t>
            </a:fld>
            <a:endParaRPr lang="fr-MA"/>
          </a:p>
        </p:txBody>
      </p:sp>
    </p:spTree>
    <p:extLst>
      <p:ext uri="{BB962C8B-B14F-4D97-AF65-F5344CB8AC3E}">
        <p14:creationId xmlns:p14="http://schemas.microsoft.com/office/powerpoint/2010/main" val="21590975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hart" Target="../charts/chart3.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7.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9E041E-BB95-4BA2-A107-B42F2A121EF2}"/>
              </a:ext>
            </a:extLst>
          </p:cNvPr>
          <p:cNvSpPr/>
          <p:nvPr/>
        </p:nvSpPr>
        <p:spPr>
          <a:xfrm>
            <a:off x="642551" y="955591"/>
            <a:ext cx="10149016" cy="1548713"/>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 name="Rectangle 2">
            <a:extLst>
              <a:ext uri="{FF2B5EF4-FFF2-40B4-BE49-F238E27FC236}">
                <a16:creationId xmlns:a16="http://schemas.microsoft.com/office/drawing/2014/main" id="{3AA7F748-85BF-482F-B4BB-7DA8DC5F8B0D}"/>
              </a:ext>
            </a:extLst>
          </p:cNvPr>
          <p:cNvSpPr/>
          <p:nvPr/>
        </p:nvSpPr>
        <p:spPr>
          <a:xfrm>
            <a:off x="1090978" y="2774093"/>
            <a:ext cx="10149016" cy="1548713"/>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4" name="Rectangle 3">
            <a:extLst>
              <a:ext uri="{FF2B5EF4-FFF2-40B4-BE49-F238E27FC236}">
                <a16:creationId xmlns:a16="http://schemas.microsoft.com/office/drawing/2014/main" id="{A425953F-D65C-41D5-8799-A93F4ACBE073}"/>
              </a:ext>
            </a:extLst>
          </p:cNvPr>
          <p:cNvSpPr/>
          <p:nvPr/>
        </p:nvSpPr>
        <p:spPr>
          <a:xfrm>
            <a:off x="1647568" y="4592595"/>
            <a:ext cx="10149016" cy="1841421"/>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5" name="Rectangle 4">
            <a:extLst>
              <a:ext uri="{FF2B5EF4-FFF2-40B4-BE49-F238E27FC236}">
                <a16:creationId xmlns:a16="http://schemas.microsoft.com/office/drawing/2014/main" id="{6E2381F2-68BE-4112-96E6-763A29E5C8B4}"/>
              </a:ext>
            </a:extLst>
          </p:cNvPr>
          <p:cNvSpPr/>
          <p:nvPr/>
        </p:nvSpPr>
        <p:spPr>
          <a:xfrm>
            <a:off x="642550" y="121212"/>
            <a:ext cx="10132541" cy="601661"/>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6" name="ZoneTexte 5">
            <a:extLst>
              <a:ext uri="{FF2B5EF4-FFF2-40B4-BE49-F238E27FC236}">
                <a16:creationId xmlns:a16="http://schemas.microsoft.com/office/drawing/2014/main" id="{43A66777-D1F3-44C6-B2A4-C8789127673D}"/>
              </a:ext>
            </a:extLst>
          </p:cNvPr>
          <p:cNvSpPr txBox="1"/>
          <p:nvPr/>
        </p:nvSpPr>
        <p:spPr>
          <a:xfrm>
            <a:off x="642551" y="1052721"/>
            <a:ext cx="10149015" cy="1200329"/>
          </a:xfrm>
          <a:prstGeom prst="rect">
            <a:avLst/>
          </a:prstGeom>
          <a:noFill/>
        </p:spPr>
        <p:txBody>
          <a:bodyPr wrap="square">
            <a:spAutoFit/>
          </a:bodyPr>
          <a:lstStyle/>
          <a:p>
            <a:r>
              <a:rPr lang="fr-FR" dirty="0"/>
              <a:t>INTRODUCTION:</a:t>
            </a:r>
          </a:p>
          <a:p>
            <a:pPr>
              <a:buFont typeface="Arial" panose="020B0604020202020204" pitchFamily="34" charset="0"/>
              <a:buChar char="•"/>
            </a:pPr>
            <a:r>
              <a:rPr lang="fr-FR" dirty="0"/>
              <a:t>Les tumeurs stromales gastro-intestinales (GIST) constituent les tumeurs mésenchymateuses les plus fréquentes du tube digestif. L’imagerie, principalement la tomodensitométrie (TDM), joue un rôle central dans le diagnostic, le bilan d’extension et l’évaluation de la réponse thérapeutique.</a:t>
            </a:r>
            <a:endParaRPr lang="fr-MA" dirty="0"/>
          </a:p>
        </p:txBody>
      </p:sp>
      <p:sp>
        <p:nvSpPr>
          <p:cNvPr id="7" name="ZoneTexte 6">
            <a:extLst>
              <a:ext uri="{FF2B5EF4-FFF2-40B4-BE49-F238E27FC236}">
                <a16:creationId xmlns:a16="http://schemas.microsoft.com/office/drawing/2014/main" id="{AC2C45EE-3B56-4426-ADFC-BFBE1E3C78E0}"/>
              </a:ext>
            </a:extLst>
          </p:cNvPr>
          <p:cNvSpPr txBox="1"/>
          <p:nvPr/>
        </p:nvSpPr>
        <p:spPr>
          <a:xfrm>
            <a:off x="1090978" y="2858528"/>
            <a:ext cx="9856572" cy="1477328"/>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dirty="0">
                <a:ln>
                  <a:noFill/>
                </a:ln>
                <a:effectLst/>
              </a:rPr>
              <a:t>OBJECTIFS: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0" i="0" u="none" strike="noStrike" cap="none" normalizeH="0" baseline="0" dirty="0">
                <a:ln>
                  <a:noFill/>
                </a:ln>
                <a:effectLst/>
              </a:rPr>
              <a:t>Décrire les caractéristiques épidémiologiques et morphologiques des tumeurs stromales gastro-intestinales en imagerie.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0" i="0" u="none" strike="noStrike" cap="none" normalizeH="0" baseline="0" dirty="0">
                <a:ln>
                  <a:noFill/>
                </a:ln>
                <a:effectLst/>
              </a:rPr>
              <a:t>Identifier les critères d’agressivité tumorale en TDM et en IRM.</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800" b="0" i="0" u="none" strike="noStrike" cap="none" normalizeH="0" baseline="0" dirty="0">
                <a:ln>
                  <a:noFill/>
                </a:ln>
                <a:effectLst/>
              </a:rPr>
              <a:t>Évaluer l’apport de l’imagerie dans le bilan d’extension et le suivi thérapeutique.</a:t>
            </a:r>
          </a:p>
        </p:txBody>
      </p:sp>
      <p:sp>
        <p:nvSpPr>
          <p:cNvPr id="8" name="ZoneTexte 7">
            <a:extLst>
              <a:ext uri="{FF2B5EF4-FFF2-40B4-BE49-F238E27FC236}">
                <a16:creationId xmlns:a16="http://schemas.microsoft.com/office/drawing/2014/main" id="{78F05013-6C3B-4C8C-9E0C-039063DBA98C}"/>
              </a:ext>
            </a:extLst>
          </p:cNvPr>
          <p:cNvSpPr txBox="1"/>
          <p:nvPr/>
        </p:nvSpPr>
        <p:spPr>
          <a:xfrm>
            <a:off x="1647568" y="4679690"/>
            <a:ext cx="10019270" cy="1754326"/>
          </a:xfrm>
          <a:prstGeom prst="rect">
            <a:avLst/>
          </a:prstGeom>
          <a:noFill/>
        </p:spPr>
        <p:txBody>
          <a:bodyPr wrap="square">
            <a:spAutoFit/>
          </a:bodyPr>
          <a:lstStyle/>
          <a:p>
            <a:r>
              <a:rPr lang="fr-MA" sz="1800" dirty="0">
                <a:effectLst/>
                <a:ea typeface="Times New Roman" panose="02020603050405020304" pitchFamily="18" charset="0"/>
              </a:rPr>
              <a:t>MATRIELS ET METHODES: </a:t>
            </a:r>
          </a:p>
          <a:p>
            <a:pPr>
              <a:buFont typeface="Arial" panose="020B0604020202020204" pitchFamily="34" charset="0"/>
              <a:buChar char="•"/>
            </a:pPr>
            <a:r>
              <a:rPr lang="fr-FR" sz="1800" dirty="0">
                <a:effectLst/>
                <a:ea typeface="Times New Roman" panose="02020603050405020304" pitchFamily="18" charset="0"/>
              </a:rPr>
              <a:t>Étude rétrospective descriptive incluant 58 patients présentant une GIST confirmée histologiquement sur une période de 3 ans.</a:t>
            </a:r>
          </a:p>
          <a:p>
            <a:pPr>
              <a:buFont typeface="Arial" panose="020B0604020202020204" pitchFamily="34" charset="0"/>
              <a:buChar char="•"/>
            </a:pPr>
            <a:r>
              <a:rPr lang="fr-FR" sz="1800" dirty="0">
                <a:effectLst/>
                <a:ea typeface="Times New Roman" panose="02020603050405020304" pitchFamily="18" charset="0"/>
              </a:rPr>
              <a:t>Tous les patients ont bénéficié d’une TDM abdomino-pelvienne injectée au diagnostic et au suivi. Une IRM a été réalisée chez 12 patients pour les localisations pelviennes et la caractérisation de lésions hépatiques suspectes.</a:t>
            </a:r>
          </a:p>
        </p:txBody>
      </p:sp>
      <p:sp>
        <p:nvSpPr>
          <p:cNvPr id="9" name="ZoneTexte 8">
            <a:extLst>
              <a:ext uri="{FF2B5EF4-FFF2-40B4-BE49-F238E27FC236}">
                <a16:creationId xmlns:a16="http://schemas.microsoft.com/office/drawing/2014/main" id="{E09EF04D-AF53-4822-B380-D6993427A4D9}"/>
              </a:ext>
            </a:extLst>
          </p:cNvPr>
          <p:cNvSpPr txBox="1"/>
          <p:nvPr/>
        </p:nvSpPr>
        <p:spPr>
          <a:xfrm>
            <a:off x="2669058" y="218645"/>
            <a:ext cx="6096000" cy="430887"/>
          </a:xfrm>
          <a:prstGeom prst="rect">
            <a:avLst/>
          </a:prstGeom>
          <a:noFill/>
        </p:spPr>
        <p:txBody>
          <a:bodyPr wrap="square">
            <a:spAutoFit/>
          </a:bodyPr>
          <a:lstStyle/>
          <a:p>
            <a:pPr algn="ctr"/>
            <a:r>
              <a:rPr lang="fr-MA" sz="2200" dirty="0"/>
              <a:t>Contexte, objectifs et approche de l’étude</a:t>
            </a:r>
          </a:p>
        </p:txBody>
      </p:sp>
    </p:spTree>
    <p:extLst>
      <p:ext uri="{BB962C8B-B14F-4D97-AF65-F5344CB8AC3E}">
        <p14:creationId xmlns:p14="http://schemas.microsoft.com/office/powerpoint/2010/main" val="1743441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F1706F-C216-4285-8134-C8438940D03A}"/>
              </a:ext>
            </a:extLst>
          </p:cNvPr>
          <p:cNvSpPr/>
          <p:nvPr/>
        </p:nvSpPr>
        <p:spPr>
          <a:xfrm>
            <a:off x="263609" y="1514524"/>
            <a:ext cx="3623823" cy="1548714"/>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MA" dirty="0">
              <a:solidFill>
                <a:schemeClr val="tx1"/>
              </a:solidFill>
            </a:endParaRPr>
          </a:p>
        </p:txBody>
      </p:sp>
      <p:sp>
        <p:nvSpPr>
          <p:cNvPr id="3" name="ZoneTexte 2">
            <a:extLst>
              <a:ext uri="{FF2B5EF4-FFF2-40B4-BE49-F238E27FC236}">
                <a16:creationId xmlns:a16="http://schemas.microsoft.com/office/drawing/2014/main" id="{29AF3F28-3532-45CF-8986-AC62AF7B996F}"/>
              </a:ext>
            </a:extLst>
          </p:cNvPr>
          <p:cNvSpPr txBox="1"/>
          <p:nvPr/>
        </p:nvSpPr>
        <p:spPr>
          <a:xfrm>
            <a:off x="263610" y="1611655"/>
            <a:ext cx="2702012" cy="1477328"/>
          </a:xfrm>
          <a:prstGeom prst="rect">
            <a:avLst/>
          </a:prstGeom>
          <a:noFill/>
        </p:spPr>
        <p:txBody>
          <a:bodyPr wrap="square">
            <a:spAutoFit/>
          </a:bodyPr>
          <a:lstStyle/>
          <a:p>
            <a:r>
              <a:rPr lang="fr-FR" dirty="0"/>
              <a:t>    Âge :</a:t>
            </a:r>
          </a:p>
          <a:p>
            <a:r>
              <a:rPr lang="fr-FR" dirty="0"/>
              <a:t>Âge moyen : 53 ans</a:t>
            </a:r>
          </a:p>
          <a:p>
            <a:r>
              <a:rPr lang="fr-FR" dirty="0"/>
              <a:t>Extrêmes : 21 – 85 ans</a:t>
            </a:r>
          </a:p>
          <a:p>
            <a:r>
              <a:rPr lang="fr-FR" dirty="0"/>
              <a:t>Sexe:</a:t>
            </a:r>
          </a:p>
          <a:p>
            <a:r>
              <a:rPr lang="fr-FR" dirty="0"/>
              <a:t>87 hommes, 13 femmes</a:t>
            </a:r>
          </a:p>
        </p:txBody>
      </p:sp>
      <p:sp>
        <p:nvSpPr>
          <p:cNvPr id="5" name="Rectangle 4">
            <a:extLst>
              <a:ext uri="{FF2B5EF4-FFF2-40B4-BE49-F238E27FC236}">
                <a16:creationId xmlns:a16="http://schemas.microsoft.com/office/drawing/2014/main" id="{7E8D5DBA-6E4C-401D-AEE9-2FC8A98F8CF1}"/>
              </a:ext>
            </a:extLst>
          </p:cNvPr>
          <p:cNvSpPr/>
          <p:nvPr/>
        </p:nvSpPr>
        <p:spPr>
          <a:xfrm>
            <a:off x="244246" y="3217666"/>
            <a:ext cx="11673923" cy="2979614"/>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6" name="ZoneTexte 5">
            <a:extLst>
              <a:ext uri="{FF2B5EF4-FFF2-40B4-BE49-F238E27FC236}">
                <a16:creationId xmlns:a16="http://schemas.microsoft.com/office/drawing/2014/main" id="{31265CF7-9142-460A-97D8-747A257F6E5F}"/>
              </a:ext>
            </a:extLst>
          </p:cNvPr>
          <p:cNvSpPr txBox="1"/>
          <p:nvPr/>
        </p:nvSpPr>
        <p:spPr>
          <a:xfrm>
            <a:off x="273830" y="3334958"/>
            <a:ext cx="5920235" cy="2308324"/>
          </a:xfrm>
          <a:prstGeom prst="rect">
            <a:avLst/>
          </a:prstGeom>
          <a:noFill/>
        </p:spPr>
        <p:txBody>
          <a:bodyPr wrap="square">
            <a:spAutoFit/>
          </a:bodyPr>
          <a:lstStyle/>
          <a:p>
            <a:r>
              <a:rPr lang="fr-FR" dirty="0"/>
              <a:t>   Signes cliniques:</a:t>
            </a:r>
          </a:p>
          <a:p>
            <a:r>
              <a:rPr lang="fr-FR" dirty="0"/>
              <a:t>Les signes révélateurs ont été dominés par les douleurs abdominales (30 cas) faites principalement d’épigastralgies retrouvées chez 18 cas. </a:t>
            </a:r>
          </a:p>
          <a:p>
            <a:r>
              <a:rPr lang="fr-FR" dirty="0"/>
              <a:t>Huit cas ont été vus aux urgences dont 4 cas d’hémorragie digestive et 4 cas de syndrome occlusif.</a:t>
            </a:r>
          </a:p>
          <a:p>
            <a:r>
              <a:rPr lang="fr-FR" dirty="0"/>
              <a:t>Découverte fortuite chez 8 patients dont deux cas par des métastases hépatiques</a:t>
            </a:r>
            <a:endParaRPr lang="fr-MA" dirty="0"/>
          </a:p>
        </p:txBody>
      </p:sp>
      <p:sp>
        <p:nvSpPr>
          <p:cNvPr id="9" name="Rectangle 8">
            <a:extLst>
              <a:ext uri="{FF2B5EF4-FFF2-40B4-BE49-F238E27FC236}">
                <a16:creationId xmlns:a16="http://schemas.microsoft.com/office/drawing/2014/main" id="{65A61C42-D715-4329-A7C8-25A96CC26E5A}"/>
              </a:ext>
            </a:extLst>
          </p:cNvPr>
          <p:cNvSpPr/>
          <p:nvPr/>
        </p:nvSpPr>
        <p:spPr>
          <a:xfrm>
            <a:off x="4013371" y="1503044"/>
            <a:ext cx="7915018" cy="1545921"/>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10" name="ZoneTexte 9">
            <a:extLst>
              <a:ext uri="{FF2B5EF4-FFF2-40B4-BE49-F238E27FC236}">
                <a16:creationId xmlns:a16="http://schemas.microsoft.com/office/drawing/2014/main" id="{78EEEF7D-547F-4C05-8F52-33D3E8035309}"/>
              </a:ext>
            </a:extLst>
          </p:cNvPr>
          <p:cNvSpPr txBox="1"/>
          <p:nvPr/>
        </p:nvSpPr>
        <p:spPr>
          <a:xfrm>
            <a:off x="4049298" y="1598542"/>
            <a:ext cx="7879091" cy="1477328"/>
          </a:xfrm>
          <a:prstGeom prst="rect">
            <a:avLst/>
          </a:prstGeom>
          <a:noFill/>
        </p:spPr>
        <p:txBody>
          <a:bodyPr wrap="square">
            <a:spAutoFit/>
          </a:bodyPr>
          <a:lstStyle/>
          <a:p>
            <a:r>
              <a:rPr lang="fr-FR" dirty="0"/>
              <a:t>    Endoscopie:</a:t>
            </a:r>
          </a:p>
          <a:p>
            <a:r>
              <a:rPr lang="fr-FR" dirty="0"/>
              <a:t>Une fibroscopie </a:t>
            </a:r>
            <a:r>
              <a:rPr lang="fr-FR" dirty="0" err="1"/>
              <a:t>oeso</a:t>
            </a:r>
            <a:r>
              <a:rPr lang="fr-FR" dirty="0"/>
              <a:t>-gastroduodénale a été réalisée chez 26 patients (44,82%), et s’est révélée contributive dans 18 cas. Les aspects endoscopiques retrouvés correspondaient à une masse sous-muqueuse, une compression extrinsèque ou plus rarement un processus </a:t>
            </a:r>
            <a:r>
              <a:rPr lang="fr-FR" dirty="0" err="1"/>
              <a:t>ulcéro</a:t>
            </a:r>
            <a:r>
              <a:rPr lang="fr-FR" dirty="0"/>
              <a:t>-bourgeonnant (2 patients).</a:t>
            </a:r>
            <a:endParaRPr lang="fr-MA" dirty="0"/>
          </a:p>
        </p:txBody>
      </p:sp>
      <p:sp>
        <p:nvSpPr>
          <p:cNvPr id="11" name="Rectangle 10">
            <a:extLst>
              <a:ext uri="{FF2B5EF4-FFF2-40B4-BE49-F238E27FC236}">
                <a16:creationId xmlns:a16="http://schemas.microsoft.com/office/drawing/2014/main" id="{DA20F386-FC1B-43BF-B723-AC95CC83A85C}"/>
              </a:ext>
            </a:extLst>
          </p:cNvPr>
          <p:cNvSpPr/>
          <p:nvPr/>
        </p:nvSpPr>
        <p:spPr>
          <a:xfrm>
            <a:off x="259528" y="800212"/>
            <a:ext cx="11644152" cy="601661"/>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12" name="ZoneTexte 11">
            <a:extLst>
              <a:ext uri="{FF2B5EF4-FFF2-40B4-BE49-F238E27FC236}">
                <a16:creationId xmlns:a16="http://schemas.microsoft.com/office/drawing/2014/main" id="{CCE161CF-3105-43A1-BBE8-5C228C0309A0}"/>
              </a:ext>
            </a:extLst>
          </p:cNvPr>
          <p:cNvSpPr txBox="1"/>
          <p:nvPr/>
        </p:nvSpPr>
        <p:spPr>
          <a:xfrm>
            <a:off x="288320" y="931395"/>
            <a:ext cx="6096000" cy="369332"/>
          </a:xfrm>
          <a:prstGeom prst="rect">
            <a:avLst/>
          </a:prstGeom>
          <a:noFill/>
        </p:spPr>
        <p:txBody>
          <a:bodyPr wrap="square">
            <a:spAutoFit/>
          </a:bodyPr>
          <a:lstStyle/>
          <a:p>
            <a:r>
              <a:rPr lang="fr-MA" sz="1800" dirty="0"/>
              <a:t>Caractéristiques épidémiologiques:</a:t>
            </a:r>
            <a:endParaRPr lang="fr-MA" dirty="0"/>
          </a:p>
        </p:txBody>
      </p:sp>
      <p:sp>
        <p:nvSpPr>
          <p:cNvPr id="13" name="Rectangle 12">
            <a:extLst>
              <a:ext uri="{FF2B5EF4-FFF2-40B4-BE49-F238E27FC236}">
                <a16:creationId xmlns:a16="http://schemas.microsoft.com/office/drawing/2014/main" id="{4AE9BBDE-D353-44A8-88FF-CA6E14571112}"/>
              </a:ext>
            </a:extLst>
          </p:cNvPr>
          <p:cNvSpPr/>
          <p:nvPr/>
        </p:nvSpPr>
        <p:spPr>
          <a:xfrm>
            <a:off x="642550" y="93015"/>
            <a:ext cx="10132541" cy="601661"/>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14" name="ZoneTexte 13">
            <a:extLst>
              <a:ext uri="{FF2B5EF4-FFF2-40B4-BE49-F238E27FC236}">
                <a16:creationId xmlns:a16="http://schemas.microsoft.com/office/drawing/2014/main" id="{CB224A20-6C7B-4851-B1B5-BEE92F95DDEF}"/>
              </a:ext>
            </a:extLst>
          </p:cNvPr>
          <p:cNvSpPr txBox="1"/>
          <p:nvPr/>
        </p:nvSpPr>
        <p:spPr>
          <a:xfrm>
            <a:off x="2669058" y="223400"/>
            <a:ext cx="6096000" cy="430887"/>
          </a:xfrm>
          <a:prstGeom prst="rect">
            <a:avLst/>
          </a:prstGeom>
          <a:noFill/>
        </p:spPr>
        <p:txBody>
          <a:bodyPr wrap="square">
            <a:spAutoFit/>
          </a:bodyPr>
          <a:lstStyle/>
          <a:p>
            <a:pPr algn="ctr"/>
            <a:r>
              <a:rPr lang="fr-MA" sz="2200" dirty="0"/>
              <a:t>RESULTATS</a:t>
            </a:r>
          </a:p>
        </p:txBody>
      </p:sp>
      <p:grpSp>
        <p:nvGrpSpPr>
          <p:cNvPr id="27" name="Google Shape;1417;p18">
            <a:extLst>
              <a:ext uri="{FF2B5EF4-FFF2-40B4-BE49-F238E27FC236}">
                <a16:creationId xmlns:a16="http://schemas.microsoft.com/office/drawing/2014/main" id="{3D4AEC10-8146-4495-8C24-3B43945141B8}"/>
              </a:ext>
            </a:extLst>
          </p:cNvPr>
          <p:cNvGrpSpPr/>
          <p:nvPr/>
        </p:nvGrpSpPr>
        <p:grpSpPr>
          <a:xfrm>
            <a:off x="301724" y="1640986"/>
            <a:ext cx="194907" cy="261105"/>
            <a:chOff x="5357662" y="4297637"/>
            <a:chExt cx="287275" cy="326296"/>
          </a:xfrm>
        </p:grpSpPr>
        <p:sp>
          <p:nvSpPr>
            <p:cNvPr id="28" name="Google Shape;1418;p18">
              <a:extLst>
                <a:ext uri="{FF2B5EF4-FFF2-40B4-BE49-F238E27FC236}">
                  <a16:creationId xmlns:a16="http://schemas.microsoft.com/office/drawing/2014/main" id="{4291E40B-892D-4685-9A47-9090896D3A7E}"/>
                </a:ext>
              </a:extLst>
            </p:cNvPr>
            <p:cNvSpPr/>
            <p:nvPr/>
          </p:nvSpPr>
          <p:spPr>
            <a:xfrm>
              <a:off x="5357662" y="4385545"/>
              <a:ext cx="287275" cy="238388"/>
            </a:xfrm>
            <a:custGeom>
              <a:avLst/>
              <a:gdLst/>
              <a:ahLst/>
              <a:cxnLst/>
              <a:rect l="l" t="t" r="r" b="b"/>
              <a:pathLst>
                <a:path w="9026" h="7490" extrusionOk="0">
                  <a:moveTo>
                    <a:pt x="2906" y="5573"/>
                  </a:moveTo>
                  <a:lnTo>
                    <a:pt x="2906" y="7144"/>
                  </a:lnTo>
                  <a:lnTo>
                    <a:pt x="322" y="7144"/>
                  </a:lnTo>
                  <a:lnTo>
                    <a:pt x="322" y="5573"/>
                  </a:lnTo>
                  <a:close/>
                  <a:moveTo>
                    <a:pt x="5799" y="3037"/>
                  </a:moveTo>
                  <a:lnTo>
                    <a:pt x="5799" y="7144"/>
                  </a:lnTo>
                  <a:lnTo>
                    <a:pt x="3227" y="7144"/>
                  </a:lnTo>
                  <a:lnTo>
                    <a:pt x="3227" y="5406"/>
                  </a:lnTo>
                  <a:lnTo>
                    <a:pt x="3227" y="3037"/>
                  </a:lnTo>
                  <a:close/>
                  <a:moveTo>
                    <a:pt x="5966" y="1"/>
                  </a:moveTo>
                  <a:cubicBezTo>
                    <a:pt x="5882" y="1"/>
                    <a:pt x="5799" y="72"/>
                    <a:pt x="5799" y="167"/>
                  </a:cubicBezTo>
                  <a:lnTo>
                    <a:pt x="5799" y="2727"/>
                  </a:lnTo>
                  <a:lnTo>
                    <a:pt x="3061" y="2727"/>
                  </a:lnTo>
                  <a:cubicBezTo>
                    <a:pt x="2977" y="2727"/>
                    <a:pt x="2906" y="2799"/>
                    <a:pt x="2906" y="2894"/>
                  </a:cubicBezTo>
                  <a:lnTo>
                    <a:pt x="2906" y="5251"/>
                  </a:lnTo>
                  <a:lnTo>
                    <a:pt x="156" y="5251"/>
                  </a:lnTo>
                  <a:cubicBezTo>
                    <a:pt x="72" y="5251"/>
                    <a:pt x="1" y="5335"/>
                    <a:pt x="1" y="5418"/>
                  </a:cubicBezTo>
                  <a:lnTo>
                    <a:pt x="1" y="7323"/>
                  </a:lnTo>
                  <a:cubicBezTo>
                    <a:pt x="1" y="7418"/>
                    <a:pt x="72" y="7490"/>
                    <a:pt x="156" y="7490"/>
                  </a:cubicBezTo>
                  <a:lnTo>
                    <a:pt x="8871" y="7490"/>
                  </a:lnTo>
                  <a:cubicBezTo>
                    <a:pt x="8954" y="7490"/>
                    <a:pt x="9026" y="7418"/>
                    <a:pt x="9026" y="7323"/>
                  </a:cubicBezTo>
                  <a:lnTo>
                    <a:pt x="9026" y="1417"/>
                  </a:lnTo>
                  <a:cubicBezTo>
                    <a:pt x="9026" y="1322"/>
                    <a:pt x="8954" y="1251"/>
                    <a:pt x="8871" y="1251"/>
                  </a:cubicBezTo>
                  <a:cubicBezTo>
                    <a:pt x="8776" y="1251"/>
                    <a:pt x="8704" y="1322"/>
                    <a:pt x="8704" y="1417"/>
                  </a:cubicBezTo>
                  <a:lnTo>
                    <a:pt x="8704" y="7144"/>
                  </a:lnTo>
                  <a:lnTo>
                    <a:pt x="6132" y="7144"/>
                  </a:lnTo>
                  <a:lnTo>
                    <a:pt x="6132" y="2870"/>
                  </a:lnTo>
                  <a:lnTo>
                    <a:pt x="6132" y="310"/>
                  </a:lnTo>
                  <a:lnTo>
                    <a:pt x="8704" y="310"/>
                  </a:lnTo>
                  <a:lnTo>
                    <a:pt x="8704" y="763"/>
                  </a:lnTo>
                  <a:cubicBezTo>
                    <a:pt x="8704" y="846"/>
                    <a:pt x="8776" y="929"/>
                    <a:pt x="8871" y="929"/>
                  </a:cubicBezTo>
                  <a:cubicBezTo>
                    <a:pt x="8954" y="929"/>
                    <a:pt x="9026" y="846"/>
                    <a:pt x="9026" y="763"/>
                  </a:cubicBezTo>
                  <a:lnTo>
                    <a:pt x="9026" y="167"/>
                  </a:lnTo>
                  <a:cubicBezTo>
                    <a:pt x="9026" y="72"/>
                    <a:pt x="8954" y="1"/>
                    <a:pt x="8871" y="1"/>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29" name="Google Shape;1419;p18">
              <a:extLst>
                <a:ext uri="{FF2B5EF4-FFF2-40B4-BE49-F238E27FC236}">
                  <a16:creationId xmlns:a16="http://schemas.microsoft.com/office/drawing/2014/main" id="{DB764DD2-3373-45B8-AE29-BE9CA81502D0}"/>
                </a:ext>
              </a:extLst>
            </p:cNvPr>
            <p:cNvSpPr/>
            <p:nvPr/>
          </p:nvSpPr>
          <p:spPr>
            <a:xfrm>
              <a:off x="5377363" y="4576542"/>
              <a:ext cx="62191" cy="10248"/>
            </a:xfrm>
            <a:custGeom>
              <a:avLst/>
              <a:gdLst/>
              <a:ahLst/>
              <a:cxnLst/>
              <a:rect l="l" t="t" r="r" b="b"/>
              <a:pathLst>
                <a:path w="1954" h="322" extrusionOk="0">
                  <a:moveTo>
                    <a:pt x="168" y="0"/>
                  </a:moveTo>
                  <a:cubicBezTo>
                    <a:pt x="84" y="0"/>
                    <a:pt x="1" y="72"/>
                    <a:pt x="1" y="167"/>
                  </a:cubicBezTo>
                  <a:cubicBezTo>
                    <a:pt x="1" y="250"/>
                    <a:pt x="84" y="322"/>
                    <a:pt x="168" y="322"/>
                  </a:cubicBezTo>
                  <a:lnTo>
                    <a:pt x="1787" y="322"/>
                  </a:lnTo>
                  <a:cubicBezTo>
                    <a:pt x="1882" y="322"/>
                    <a:pt x="1953" y="250"/>
                    <a:pt x="1953" y="167"/>
                  </a:cubicBezTo>
                  <a:cubicBezTo>
                    <a:pt x="1953" y="72"/>
                    <a:pt x="1882" y="0"/>
                    <a:pt x="1787" y="0"/>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0" name="Google Shape;1420;p18">
              <a:extLst>
                <a:ext uri="{FF2B5EF4-FFF2-40B4-BE49-F238E27FC236}">
                  <a16:creationId xmlns:a16="http://schemas.microsoft.com/office/drawing/2014/main" id="{D85A8126-5032-4BE6-BC66-E222219B0990}"/>
                </a:ext>
              </a:extLst>
            </p:cNvPr>
            <p:cNvSpPr/>
            <p:nvPr/>
          </p:nvSpPr>
          <p:spPr>
            <a:xfrm>
              <a:off x="5470204" y="4495827"/>
              <a:ext cx="62191" cy="10630"/>
            </a:xfrm>
            <a:custGeom>
              <a:avLst/>
              <a:gdLst/>
              <a:ahLst/>
              <a:cxnLst/>
              <a:rect l="l" t="t" r="r" b="b"/>
              <a:pathLst>
                <a:path w="1954" h="334" extrusionOk="0">
                  <a:moveTo>
                    <a:pt x="168" y="0"/>
                  </a:moveTo>
                  <a:cubicBezTo>
                    <a:pt x="84" y="0"/>
                    <a:pt x="1" y="84"/>
                    <a:pt x="1" y="167"/>
                  </a:cubicBezTo>
                  <a:cubicBezTo>
                    <a:pt x="1" y="262"/>
                    <a:pt x="84" y="334"/>
                    <a:pt x="168" y="334"/>
                  </a:cubicBezTo>
                  <a:lnTo>
                    <a:pt x="1787" y="334"/>
                  </a:lnTo>
                  <a:cubicBezTo>
                    <a:pt x="1882" y="334"/>
                    <a:pt x="1954" y="262"/>
                    <a:pt x="1954" y="167"/>
                  </a:cubicBezTo>
                  <a:cubicBezTo>
                    <a:pt x="1954" y="84"/>
                    <a:pt x="1882" y="0"/>
                    <a:pt x="1787" y="0"/>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1" name="Google Shape;1421;p18">
              <a:extLst>
                <a:ext uri="{FF2B5EF4-FFF2-40B4-BE49-F238E27FC236}">
                  <a16:creationId xmlns:a16="http://schemas.microsoft.com/office/drawing/2014/main" id="{C646F039-23EC-4372-BA79-F263D867F66A}"/>
                </a:ext>
              </a:extLst>
            </p:cNvPr>
            <p:cNvSpPr/>
            <p:nvPr/>
          </p:nvSpPr>
          <p:spPr>
            <a:xfrm>
              <a:off x="5562694" y="4409798"/>
              <a:ext cx="62159" cy="10280"/>
            </a:xfrm>
            <a:custGeom>
              <a:avLst/>
              <a:gdLst/>
              <a:ahLst/>
              <a:cxnLst/>
              <a:rect l="l" t="t" r="r" b="b"/>
              <a:pathLst>
                <a:path w="1953" h="323" extrusionOk="0">
                  <a:moveTo>
                    <a:pt x="167" y="1"/>
                  </a:moveTo>
                  <a:cubicBezTo>
                    <a:pt x="71" y="1"/>
                    <a:pt x="0" y="72"/>
                    <a:pt x="0" y="167"/>
                  </a:cubicBezTo>
                  <a:cubicBezTo>
                    <a:pt x="0" y="251"/>
                    <a:pt x="71" y="322"/>
                    <a:pt x="167" y="322"/>
                  </a:cubicBezTo>
                  <a:lnTo>
                    <a:pt x="1786" y="322"/>
                  </a:lnTo>
                  <a:cubicBezTo>
                    <a:pt x="1881" y="322"/>
                    <a:pt x="1953" y="251"/>
                    <a:pt x="1953" y="167"/>
                  </a:cubicBezTo>
                  <a:cubicBezTo>
                    <a:pt x="1953" y="72"/>
                    <a:pt x="1881" y="1"/>
                    <a:pt x="1786" y="1"/>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2" name="Google Shape;1422;p18">
              <a:extLst>
                <a:ext uri="{FF2B5EF4-FFF2-40B4-BE49-F238E27FC236}">
                  <a16:creationId xmlns:a16="http://schemas.microsoft.com/office/drawing/2014/main" id="{77BC025B-B029-40BE-A484-F906EF71F044}"/>
                </a:ext>
              </a:extLst>
            </p:cNvPr>
            <p:cNvSpPr/>
            <p:nvPr/>
          </p:nvSpPr>
          <p:spPr>
            <a:xfrm>
              <a:off x="5358043" y="4297637"/>
              <a:ext cx="238388" cy="237624"/>
            </a:xfrm>
            <a:custGeom>
              <a:avLst/>
              <a:gdLst/>
              <a:ahLst/>
              <a:cxnLst/>
              <a:rect l="l" t="t" r="r" b="b"/>
              <a:pathLst>
                <a:path w="7490" h="7466" extrusionOk="0">
                  <a:moveTo>
                    <a:pt x="6061" y="0"/>
                  </a:moveTo>
                  <a:cubicBezTo>
                    <a:pt x="5966" y="0"/>
                    <a:pt x="5894" y="72"/>
                    <a:pt x="5894" y="155"/>
                  </a:cubicBezTo>
                  <a:cubicBezTo>
                    <a:pt x="5894" y="250"/>
                    <a:pt x="5966" y="322"/>
                    <a:pt x="6061" y="322"/>
                  </a:cubicBezTo>
                  <a:lnTo>
                    <a:pt x="6942" y="322"/>
                  </a:lnTo>
                  <a:lnTo>
                    <a:pt x="60" y="7204"/>
                  </a:lnTo>
                  <a:cubicBezTo>
                    <a:pt x="1" y="7263"/>
                    <a:pt x="1" y="7358"/>
                    <a:pt x="60" y="7418"/>
                  </a:cubicBezTo>
                  <a:cubicBezTo>
                    <a:pt x="72" y="7454"/>
                    <a:pt x="120" y="7466"/>
                    <a:pt x="167" y="7466"/>
                  </a:cubicBezTo>
                  <a:cubicBezTo>
                    <a:pt x="215" y="7466"/>
                    <a:pt x="251" y="7454"/>
                    <a:pt x="286" y="7418"/>
                  </a:cubicBezTo>
                  <a:lnTo>
                    <a:pt x="7156" y="548"/>
                  </a:lnTo>
                  <a:lnTo>
                    <a:pt x="7156" y="1429"/>
                  </a:lnTo>
                  <a:cubicBezTo>
                    <a:pt x="7156" y="1512"/>
                    <a:pt x="7240" y="1584"/>
                    <a:pt x="7323" y="1584"/>
                  </a:cubicBezTo>
                  <a:cubicBezTo>
                    <a:pt x="7406" y="1584"/>
                    <a:pt x="7490" y="1512"/>
                    <a:pt x="7490" y="1429"/>
                  </a:cubicBezTo>
                  <a:lnTo>
                    <a:pt x="7490" y="155"/>
                  </a:lnTo>
                  <a:cubicBezTo>
                    <a:pt x="7490" y="72"/>
                    <a:pt x="7406" y="0"/>
                    <a:pt x="7323" y="0"/>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grpSp>
        <p:nvGrpSpPr>
          <p:cNvPr id="35" name="Google Shape;1417;p18">
            <a:extLst>
              <a:ext uri="{FF2B5EF4-FFF2-40B4-BE49-F238E27FC236}">
                <a16:creationId xmlns:a16="http://schemas.microsoft.com/office/drawing/2014/main" id="{97F98313-0D62-488F-96CF-1968FEC73C0A}"/>
              </a:ext>
            </a:extLst>
          </p:cNvPr>
          <p:cNvGrpSpPr/>
          <p:nvPr/>
        </p:nvGrpSpPr>
        <p:grpSpPr>
          <a:xfrm>
            <a:off x="230879" y="3346443"/>
            <a:ext cx="194907" cy="261105"/>
            <a:chOff x="5357662" y="4297637"/>
            <a:chExt cx="287275" cy="326296"/>
          </a:xfrm>
        </p:grpSpPr>
        <p:sp>
          <p:nvSpPr>
            <p:cNvPr id="36" name="Google Shape;1418;p18">
              <a:extLst>
                <a:ext uri="{FF2B5EF4-FFF2-40B4-BE49-F238E27FC236}">
                  <a16:creationId xmlns:a16="http://schemas.microsoft.com/office/drawing/2014/main" id="{E077D754-FE04-4842-B0FD-213F271E60EB}"/>
                </a:ext>
              </a:extLst>
            </p:cNvPr>
            <p:cNvSpPr/>
            <p:nvPr/>
          </p:nvSpPr>
          <p:spPr>
            <a:xfrm>
              <a:off x="5357662" y="4385545"/>
              <a:ext cx="287275" cy="238388"/>
            </a:xfrm>
            <a:custGeom>
              <a:avLst/>
              <a:gdLst/>
              <a:ahLst/>
              <a:cxnLst/>
              <a:rect l="l" t="t" r="r" b="b"/>
              <a:pathLst>
                <a:path w="9026" h="7490" extrusionOk="0">
                  <a:moveTo>
                    <a:pt x="2906" y="5573"/>
                  </a:moveTo>
                  <a:lnTo>
                    <a:pt x="2906" y="7144"/>
                  </a:lnTo>
                  <a:lnTo>
                    <a:pt x="322" y="7144"/>
                  </a:lnTo>
                  <a:lnTo>
                    <a:pt x="322" y="5573"/>
                  </a:lnTo>
                  <a:close/>
                  <a:moveTo>
                    <a:pt x="5799" y="3037"/>
                  </a:moveTo>
                  <a:lnTo>
                    <a:pt x="5799" y="7144"/>
                  </a:lnTo>
                  <a:lnTo>
                    <a:pt x="3227" y="7144"/>
                  </a:lnTo>
                  <a:lnTo>
                    <a:pt x="3227" y="5406"/>
                  </a:lnTo>
                  <a:lnTo>
                    <a:pt x="3227" y="3037"/>
                  </a:lnTo>
                  <a:close/>
                  <a:moveTo>
                    <a:pt x="5966" y="1"/>
                  </a:moveTo>
                  <a:cubicBezTo>
                    <a:pt x="5882" y="1"/>
                    <a:pt x="5799" y="72"/>
                    <a:pt x="5799" y="167"/>
                  </a:cubicBezTo>
                  <a:lnTo>
                    <a:pt x="5799" y="2727"/>
                  </a:lnTo>
                  <a:lnTo>
                    <a:pt x="3061" y="2727"/>
                  </a:lnTo>
                  <a:cubicBezTo>
                    <a:pt x="2977" y="2727"/>
                    <a:pt x="2906" y="2799"/>
                    <a:pt x="2906" y="2894"/>
                  </a:cubicBezTo>
                  <a:lnTo>
                    <a:pt x="2906" y="5251"/>
                  </a:lnTo>
                  <a:lnTo>
                    <a:pt x="156" y="5251"/>
                  </a:lnTo>
                  <a:cubicBezTo>
                    <a:pt x="72" y="5251"/>
                    <a:pt x="1" y="5335"/>
                    <a:pt x="1" y="5418"/>
                  </a:cubicBezTo>
                  <a:lnTo>
                    <a:pt x="1" y="7323"/>
                  </a:lnTo>
                  <a:cubicBezTo>
                    <a:pt x="1" y="7418"/>
                    <a:pt x="72" y="7490"/>
                    <a:pt x="156" y="7490"/>
                  </a:cubicBezTo>
                  <a:lnTo>
                    <a:pt x="8871" y="7490"/>
                  </a:lnTo>
                  <a:cubicBezTo>
                    <a:pt x="8954" y="7490"/>
                    <a:pt x="9026" y="7418"/>
                    <a:pt x="9026" y="7323"/>
                  </a:cubicBezTo>
                  <a:lnTo>
                    <a:pt x="9026" y="1417"/>
                  </a:lnTo>
                  <a:cubicBezTo>
                    <a:pt x="9026" y="1322"/>
                    <a:pt x="8954" y="1251"/>
                    <a:pt x="8871" y="1251"/>
                  </a:cubicBezTo>
                  <a:cubicBezTo>
                    <a:pt x="8776" y="1251"/>
                    <a:pt x="8704" y="1322"/>
                    <a:pt x="8704" y="1417"/>
                  </a:cubicBezTo>
                  <a:lnTo>
                    <a:pt x="8704" y="7144"/>
                  </a:lnTo>
                  <a:lnTo>
                    <a:pt x="6132" y="7144"/>
                  </a:lnTo>
                  <a:lnTo>
                    <a:pt x="6132" y="2870"/>
                  </a:lnTo>
                  <a:lnTo>
                    <a:pt x="6132" y="310"/>
                  </a:lnTo>
                  <a:lnTo>
                    <a:pt x="8704" y="310"/>
                  </a:lnTo>
                  <a:lnTo>
                    <a:pt x="8704" y="763"/>
                  </a:lnTo>
                  <a:cubicBezTo>
                    <a:pt x="8704" y="846"/>
                    <a:pt x="8776" y="929"/>
                    <a:pt x="8871" y="929"/>
                  </a:cubicBezTo>
                  <a:cubicBezTo>
                    <a:pt x="8954" y="929"/>
                    <a:pt x="9026" y="846"/>
                    <a:pt x="9026" y="763"/>
                  </a:cubicBezTo>
                  <a:lnTo>
                    <a:pt x="9026" y="167"/>
                  </a:lnTo>
                  <a:cubicBezTo>
                    <a:pt x="9026" y="72"/>
                    <a:pt x="8954" y="1"/>
                    <a:pt x="8871" y="1"/>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7" name="Google Shape;1419;p18">
              <a:extLst>
                <a:ext uri="{FF2B5EF4-FFF2-40B4-BE49-F238E27FC236}">
                  <a16:creationId xmlns:a16="http://schemas.microsoft.com/office/drawing/2014/main" id="{4139CECA-5D31-4A43-B301-0A9DB1C786C9}"/>
                </a:ext>
              </a:extLst>
            </p:cNvPr>
            <p:cNvSpPr/>
            <p:nvPr/>
          </p:nvSpPr>
          <p:spPr>
            <a:xfrm>
              <a:off x="5377363" y="4576542"/>
              <a:ext cx="62191" cy="10248"/>
            </a:xfrm>
            <a:custGeom>
              <a:avLst/>
              <a:gdLst/>
              <a:ahLst/>
              <a:cxnLst/>
              <a:rect l="l" t="t" r="r" b="b"/>
              <a:pathLst>
                <a:path w="1954" h="322" extrusionOk="0">
                  <a:moveTo>
                    <a:pt x="168" y="0"/>
                  </a:moveTo>
                  <a:cubicBezTo>
                    <a:pt x="84" y="0"/>
                    <a:pt x="1" y="72"/>
                    <a:pt x="1" y="167"/>
                  </a:cubicBezTo>
                  <a:cubicBezTo>
                    <a:pt x="1" y="250"/>
                    <a:pt x="84" y="322"/>
                    <a:pt x="168" y="322"/>
                  </a:cubicBezTo>
                  <a:lnTo>
                    <a:pt x="1787" y="322"/>
                  </a:lnTo>
                  <a:cubicBezTo>
                    <a:pt x="1882" y="322"/>
                    <a:pt x="1953" y="250"/>
                    <a:pt x="1953" y="167"/>
                  </a:cubicBezTo>
                  <a:cubicBezTo>
                    <a:pt x="1953" y="72"/>
                    <a:pt x="1882" y="0"/>
                    <a:pt x="1787" y="0"/>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8" name="Google Shape;1420;p18">
              <a:extLst>
                <a:ext uri="{FF2B5EF4-FFF2-40B4-BE49-F238E27FC236}">
                  <a16:creationId xmlns:a16="http://schemas.microsoft.com/office/drawing/2014/main" id="{45A8AE70-2A92-42E6-8D48-4F98D8DC4D5B}"/>
                </a:ext>
              </a:extLst>
            </p:cNvPr>
            <p:cNvSpPr/>
            <p:nvPr/>
          </p:nvSpPr>
          <p:spPr>
            <a:xfrm>
              <a:off x="5470204" y="4495827"/>
              <a:ext cx="62191" cy="10630"/>
            </a:xfrm>
            <a:custGeom>
              <a:avLst/>
              <a:gdLst/>
              <a:ahLst/>
              <a:cxnLst/>
              <a:rect l="l" t="t" r="r" b="b"/>
              <a:pathLst>
                <a:path w="1954" h="334" extrusionOk="0">
                  <a:moveTo>
                    <a:pt x="168" y="0"/>
                  </a:moveTo>
                  <a:cubicBezTo>
                    <a:pt x="84" y="0"/>
                    <a:pt x="1" y="84"/>
                    <a:pt x="1" y="167"/>
                  </a:cubicBezTo>
                  <a:cubicBezTo>
                    <a:pt x="1" y="262"/>
                    <a:pt x="84" y="334"/>
                    <a:pt x="168" y="334"/>
                  </a:cubicBezTo>
                  <a:lnTo>
                    <a:pt x="1787" y="334"/>
                  </a:lnTo>
                  <a:cubicBezTo>
                    <a:pt x="1882" y="334"/>
                    <a:pt x="1954" y="262"/>
                    <a:pt x="1954" y="167"/>
                  </a:cubicBezTo>
                  <a:cubicBezTo>
                    <a:pt x="1954" y="84"/>
                    <a:pt x="1882" y="0"/>
                    <a:pt x="1787" y="0"/>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39" name="Google Shape;1421;p18">
              <a:extLst>
                <a:ext uri="{FF2B5EF4-FFF2-40B4-BE49-F238E27FC236}">
                  <a16:creationId xmlns:a16="http://schemas.microsoft.com/office/drawing/2014/main" id="{DD329CC1-BD3B-469C-83AE-E56B173D3FB4}"/>
                </a:ext>
              </a:extLst>
            </p:cNvPr>
            <p:cNvSpPr/>
            <p:nvPr/>
          </p:nvSpPr>
          <p:spPr>
            <a:xfrm>
              <a:off x="5562694" y="4409798"/>
              <a:ext cx="62159" cy="10280"/>
            </a:xfrm>
            <a:custGeom>
              <a:avLst/>
              <a:gdLst/>
              <a:ahLst/>
              <a:cxnLst/>
              <a:rect l="l" t="t" r="r" b="b"/>
              <a:pathLst>
                <a:path w="1953" h="323" extrusionOk="0">
                  <a:moveTo>
                    <a:pt x="167" y="1"/>
                  </a:moveTo>
                  <a:cubicBezTo>
                    <a:pt x="71" y="1"/>
                    <a:pt x="0" y="72"/>
                    <a:pt x="0" y="167"/>
                  </a:cubicBezTo>
                  <a:cubicBezTo>
                    <a:pt x="0" y="251"/>
                    <a:pt x="71" y="322"/>
                    <a:pt x="167" y="322"/>
                  </a:cubicBezTo>
                  <a:lnTo>
                    <a:pt x="1786" y="322"/>
                  </a:lnTo>
                  <a:cubicBezTo>
                    <a:pt x="1881" y="322"/>
                    <a:pt x="1953" y="251"/>
                    <a:pt x="1953" y="167"/>
                  </a:cubicBezTo>
                  <a:cubicBezTo>
                    <a:pt x="1953" y="72"/>
                    <a:pt x="1881" y="1"/>
                    <a:pt x="1786" y="1"/>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40" name="Google Shape;1422;p18">
              <a:extLst>
                <a:ext uri="{FF2B5EF4-FFF2-40B4-BE49-F238E27FC236}">
                  <a16:creationId xmlns:a16="http://schemas.microsoft.com/office/drawing/2014/main" id="{7A88FC30-B714-4694-A578-230C925BFCE2}"/>
                </a:ext>
              </a:extLst>
            </p:cNvPr>
            <p:cNvSpPr/>
            <p:nvPr/>
          </p:nvSpPr>
          <p:spPr>
            <a:xfrm>
              <a:off x="5358043" y="4297637"/>
              <a:ext cx="238388" cy="237624"/>
            </a:xfrm>
            <a:custGeom>
              <a:avLst/>
              <a:gdLst/>
              <a:ahLst/>
              <a:cxnLst/>
              <a:rect l="l" t="t" r="r" b="b"/>
              <a:pathLst>
                <a:path w="7490" h="7466" extrusionOk="0">
                  <a:moveTo>
                    <a:pt x="6061" y="0"/>
                  </a:moveTo>
                  <a:cubicBezTo>
                    <a:pt x="5966" y="0"/>
                    <a:pt x="5894" y="72"/>
                    <a:pt x="5894" y="155"/>
                  </a:cubicBezTo>
                  <a:cubicBezTo>
                    <a:pt x="5894" y="250"/>
                    <a:pt x="5966" y="322"/>
                    <a:pt x="6061" y="322"/>
                  </a:cubicBezTo>
                  <a:lnTo>
                    <a:pt x="6942" y="322"/>
                  </a:lnTo>
                  <a:lnTo>
                    <a:pt x="60" y="7204"/>
                  </a:lnTo>
                  <a:cubicBezTo>
                    <a:pt x="1" y="7263"/>
                    <a:pt x="1" y="7358"/>
                    <a:pt x="60" y="7418"/>
                  </a:cubicBezTo>
                  <a:cubicBezTo>
                    <a:pt x="72" y="7454"/>
                    <a:pt x="120" y="7466"/>
                    <a:pt x="167" y="7466"/>
                  </a:cubicBezTo>
                  <a:cubicBezTo>
                    <a:pt x="215" y="7466"/>
                    <a:pt x="251" y="7454"/>
                    <a:pt x="286" y="7418"/>
                  </a:cubicBezTo>
                  <a:lnTo>
                    <a:pt x="7156" y="548"/>
                  </a:lnTo>
                  <a:lnTo>
                    <a:pt x="7156" y="1429"/>
                  </a:lnTo>
                  <a:cubicBezTo>
                    <a:pt x="7156" y="1512"/>
                    <a:pt x="7240" y="1584"/>
                    <a:pt x="7323" y="1584"/>
                  </a:cubicBezTo>
                  <a:cubicBezTo>
                    <a:pt x="7406" y="1584"/>
                    <a:pt x="7490" y="1512"/>
                    <a:pt x="7490" y="1429"/>
                  </a:cubicBezTo>
                  <a:lnTo>
                    <a:pt x="7490" y="155"/>
                  </a:lnTo>
                  <a:cubicBezTo>
                    <a:pt x="7490" y="72"/>
                    <a:pt x="7406" y="0"/>
                    <a:pt x="7323" y="0"/>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graphicFrame>
        <p:nvGraphicFramePr>
          <p:cNvPr id="41" name="Graphique 40">
            <a:extLst>
              <a:ext uri="{FF2B5EF4-FFF2-40B4-BE49-F238E27FC236}">
                <a16:creationId xmlns:a16="http://schemas.microsoft.com/office/drawing/2014/main" id="{4CB57607-71B1-4639-B3BE-11A911334511}"/>
              </a:ext>
            </a:extLst>
          </p:cNvPr>
          <p:cNvGraphicFramePr/>
          <p:nvPr>
            <p:extLst>
              <p:ext uri="{D42A27DB-BD31-4B8C-83A1-F6EECF244321}">
                <p14:modId xmlns:p14="http://schemas.microsoft.com/office/powerpoint/2010/main" val="2734883516"/>
              </p:ext>
            </p:extLst>
          </p:nvPr>
        </p:nvGraphicFramePr>
        <p:xfrm>
          <a:off x="6804022" y="3346443"/>
          <a:ext cx="4892347" cy="271134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2" name="Graphique 41">
            <a:extLst>
              <a:ext uri="{FF2B5EF4-FFF2-40B4-BE49-F238E27FC236}">
                <a16:creationId xmlns:a16="http://schemas.microsoft.com/office/drawing/2014/main" id="{0E21872A-350A-4EDD-81E6-F64D775B2DC9}"/>
              </a:ext>
            </a:extLst>
          </p:cNvPr>
          <p:cNvGraphicFramePr/>
          <p:nvPr>
            <p:extLst>
              <p:ext uri="{D42A27DB-BD31-4B8C-83A1-F6EECF244321}">
                <p14:modId xmlns:p14="http://schemas.microsoft.com/office/powerpoint/2010/main" val="3008989980"/>
              </p:ext>
            </p:extLst>
          </p:nvPr>
        </p:nvGraphicFramePr>
        <p:xfrm>
          <a:off x="1511470" y="1230392"/>
          <a:ext cx="3295015" cy="1748155"/>
        </p:xfrm>
        <a:graphic>
          <a:graphicData uri="http://schemas.openxmlformats.org/drawingml/2006/chart">
            <c:chart xmlns:c="http://schemas.openxmlformats.org/drawingml/2006/chart" xmlns:r="http://schemas.openxmlformats.org/officeDocument/2006/relationships" r:id="rId3"/>
          </a:graphicData>
        </a:graphic>
      </p:graphicFrame>
      <p:grpSp>
        <p:nvGrpSpPr>
          <p:cNvPr id="43" name="Google Shape;1417;p18">
            <a:extLst>
              <a:ext uri="{FF2B5EF4-FFF2-40B4-BE49-F238E27FC236}">
                <a16:creationId xmlns:a16="http://schemas.microsoft.com/office/drawing/2014/main" id="{08A59375-18DA-4D19-9243-53690FF0FDE0}"/>
              </a:ext>
            </a:extLst>
          </p:cNvPr>
          <p:cNvGrpSpPr/>
          <p:nvPr/>
        </p:nvGrpSpPr>
        <p:grpSpPr>
          <a:xfrm>
            <a:off x="4054598" y="1591763"/>
            <a:ext cx="194907" cy="261105"/>
            <a:chOff x="5357662" y="4297637"/>
            <a:chExt cx="287275" cy="326296"/>
          </a:xfrm>
        </p:grpSpPr>
        <p:sp>
          <p:nvSpPr>
            <p:cNvPr id="44" name="Google Shape;1418;p18">
              <a:extLst>
                <a:ext uri="{FF2B5EF4-FFF2-40B4-BE49-F238E27FC236}">
                  <a16:creationId xmlns:a16="http://schemas.microsoft.com/office/drawing/2014/main" id="{8D36408F-2902-4DEF-B140-002C3DAFE70F}"/>
                </a:ext>
              </a:extLst>
            </p:cNvPr>
            <p:cNvSpPr/>
            <p:nvPr/>
          </p:nvSpPr>
          <p:spPr>
            <a:xfrm>
              <a:off x="5357662" y="4385545"/>
              <a:ext cx="287275" cy="238388"/>
            </a:xfrm>
            <a:custGeom>
              <a:avLst/>
              <a:gdLst/>
              <a:ahLst/>
              <a:cxnLst/>
              <a:rect l="l" t="t" r="r" b="b"/>
              <a:pathLst>
                <a:path w="9026" h="7490" extrusionOk="0">
                  <a:moveTo>
                    <a:pt x="2906" y="5573"/>
                  </a:moveTo>
                  <a:lnTo>
                    <a:pt x="2906" y="7144"/>
                  </a:lnTo>
                  <a:lnTo>
                    <a:pt x="322" y="7144"/>
                  </a:lnTo>
                  <a:lnTo>
                    <a:pt x="322" y="5573"/>
                  </a:lnTo>
                  <a:close/>
                  <a:moveTo>
                    <a:pt x="5799" y="3037"/>
                  </a:moveTo>
                  <a:lnTo>
                    <a:pt x="5799" y="7144"/>
                  </a:lnTo>
                  <a:lnTo>
                    <a:pt x="3227" y="7144"/>
                  </a:lnTo>
                  <a:lnTo>
                    <a:pt x="3227" y="5406"/>
                  </a:lnTo>
                  <a:lnTo>
                    <a:pt x="3227" y="3037"/>
                  </a:lnTo>
                  <a:close/>
                  <a:moveTo>
                    <a:pt x="5966" y="1"/>
                  </a:moveTo>
                  <a:cubicBezTo>
                    <a:pt x="5882" y="1"/>
                    <a:pt x="5799" y="72"/>
                    <a:pt x="5799" y="167"/>
                  </a:cubicBezTo>
                  <a:lnTo>
                    <a:pt x="5799" y="2727"/>
                  </a:lnTo>
                  <a:lnTo>
                    <a:pt x="3061" y="2727"/>
                  </a:lnTo>
                  <a:cubicBezTo>
                    <a:pt x="2977" y="2727"/>
                    <a:pt x="2906" y="2799"/>
                    <a:pt x="2906" y="2894"/>
                  </a:cubicBezTo>
                  <a:lnTo>
                    <a:pt x="2906" y="5251"/>
                  </a:lnTo>
                  <a:lnTo>
                    <a:pt x="156" y="5251"/>
                  </a:lnTo>
                  <a:cubicBezTo>
                    <a:pt x="72" y="5251"/>
                    <a:pt x="1" y="5335"/>
                    <a:pt x="1" y="5418"/>
                  </a:cubicBezTo>
                  <a:lnTo>
                    <a:pt x="1" y="7323"/>
                  </a:lnTo>
                  <a:cubicBezTo>
                    <a:pt x="1" y="7418"/>
                    <a:pt x="72" y="7490"/>
                    <a:pt x="156" y="7490"/>
                  </a:cubicBezTo>
                  <a:lnTo>
                    <a:pt x="8871" y="7490"/>
                  </a:lnTo>
                  <a:cubicBezTo>
                    <a:pt x="8954" y="7490"/>
                    <a:pt x="9026" y="7418"/>
                    <a:pt x="9026" y="7323"/>
                  </a:cubicBezTo>
                  <a:lnTo>
                    <a:pt x="9026" y="1417"/>
                  </a:lnTo>
                  <a:cubicBezTo>
                    <a:pt x="9026" y="1322"/>
                    <a:pt x="8954" y="1251"/>
                    <a:pt x="8871" y="1251"/>
                  </a:cubicBezTo>
                  <a:cubicBezTo>
                    <a:pt x="8776" y="1251"/>
                    <a:pt x="8704" y="1322"/>
                    <a:pt x="8704" y="1417"/>
                  </a:cubicBezTo>
                  <a:lnTo>
                    <a:pt x="8704" y="7144"/>
                  </a:lnTo>
                  <a:lnTo>
                    <a:pt x="6132" y="7144"/>
                  </a:lnTo>
                  <a:lnTo>
                    <a:pt x="6132" y="2870"/>
                  </a:lnTo>
                  <a:lnTo>
                    <a:pt x="6132" y="310"/>
                  </a:lnTo>
                  <a:lnTo>
                    <a:pt x="8704" y="310"/>
                  </a:lnTo>
                  <a:lnTo>
                    <a:pt x="8704" y="763"/>
                  </a:lnTo>
                  <a:cubicBezTo>
                    <a:pt x="8704" y="846"/>
                    <a:pt x="8776" y="929"/>
                    <a:pt x="8871" y="929"/>
                  </a:cubicBezTo>
                  <a:cubicBezTo>
                    <a:pt x="8954" y="929"/>
                    <a:pt x="9026" y="846"/>
                    <a:pt x="9026" y="763"/>
                  </a:cubicBezTo>
                  <a:lnTo>
                    <a:pt x="9026" y="167"/>
                  </a:lnTo>
                  <a:cubicBezTo>
                    <a:pt x="9026" y="72"/>
                    <a:pt x="8954" y="1"/>
                    <a:pt x="8871" y="1"/>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45" name="Google Shape;1419;p18">
              <a:extLst>
                <a:ext uri="{FF2B5EF4-FFF2-40B4-BE49-F238E27FC236}">
                  <a16:creationId xmlns:a16="http://schemas.microsoft.com/office/drawing/2014/main" id="{68566FE1-96E9-4FD1-94D8-65857C4EB207}"/>
                </a:ext>
              </a:extLst>
            </p:cNvPr>
            <p:cNvSpPr/>
            <p:nvPr/>
          </p:nvSpPr>
          <p:spPr>
            <a:xfrm>
              <a:off x="5377363" y="4576542"/>
              <a:ext cx="62191" cy="10248"/>
            </a:xfrm>
            <a:custGeom>
              <a:avLst/>
              <a:gdLst/>
              <a:ahLst/>
              <a:cxnLst/>
              <a:rect l="l" t="t" r="r" b="b"/>
              <a:pathLst>
                <a:path w="1954" h="322" extrusionOk="0">
                  <a:moveTo>
                    <a:pt x="168" y="0"/>
                  </a:moveTo>
                  <a:cubicBezTo>
                    <a:pt x="84" y="0"/>
                    <a:pt x="1" y="72"/>
                    <a:pt x="1" y="167"/>
                  </a:cubicBezTo>
                  <a:cubicBezTo>
                    <a:pt x="1" y="250"/>
                    <a:pt x="84" y="322"/>
                    <a:pt x="168" y="322"/>
                  </a:cubicBezTo>
                  <a:lnTo>
                    <a:pt x="1787" y="322"/>
                  </a:lnTo>
                  <a:cubicBezTo>
                    <a:pt x="1882" y="322"/>
                    <a:pt x="1953" y="250"/>
                    <a:pt x="1953" y="167"/>
                  </a:cubicBezTo>
                  <a:cubicBezTo>
                    <a:pt x="1953" y="72"/>
                    <a:pt x="1882" y="0"/>
                    <a:pt x="1787" y="0"/>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46" name="Google Shape;1420;p18">
              <a:extLst>
                <a:ext uri="{FF2B5EF4-FFF2-40B4-BE49-F238E27FC236}">
                  <a16:creationId xmlns:a16="http://schemas.microsoft.com/office/drawing/2014/main" id="{DB2FE5B7-B766-4A75-B4E9-14AC1CB67B3B}"/>
                </a:ext>
              </a:extLst>
            </p:cNvPr>
            <p:cNvSpPr/>
            <p:nvPr/>
          </p:nvSpPr>
          <p:spPr>
            <a:xfrm>
              <a:off x="5470204" y="4495827"/>
              <a:ext cx="62191" cy="10630"/>
            </a:xfrm>
            <a:custGeom>
              <a:avLst/>
              <a:gdLst/>
              <a:ahLst/>
              <a:cxnLst/>
              <a:rect l="l" t="t" r="r" b="b"/>
              <a:pathLst>
                <a:path w="1954" h="334" extrusionOk="0">
                  <a:moveTo>
                    <a:pt x="168" y="0"/>
                  </a:moveTo>
                  <a:cubicBezTo>
                    <a:pt x="84" y="0"/>
                    <a:pt x="1" y="84"/>
                    <a:pt x="1" y="167"/>
                  </a:cubicBezTo>
                  <a:cubicBezTo>
                    <a:pt x="1" y="262"/>
                    <a:pt x="84" y="334"/>
                    <a:pt x="168" y="334"/>
                  </a:cubicBezTo>
                  <a:lnTo>
                    <a:pt x="1787" y="334"/>
                  </a:lnTo>
                  <a:cubicBezTo>
                    <a:pt x="1882" y="334"/>
                    <a:pt x="1954" y="262"/>
                    <a:pt x="1954" y="167"/>
                  </a:cubicBezTo>
                  <a:cubicBezTo>
                    <a:pt x="1954" y="84"/>
                    <a:pt x="1882" y="0"/>
                    <a:pt x="1787" y="0"/>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47" name="Google Shape;1421;p18">
              <a:extLst>
                <a:ext uri="{FF2B5EF4-FFF2-40B4-BE49-F238E27FC236}">
                  <a16:creationId xmlns:a16="http://schemas.microsoft.com/office/drawing/2014/main" id="{105BA22B-F760-492B-B298-0E3BCFCF858F}"/>
                </a:ext>
              </a:extLst>
            </p:cNvPr>
            <p:cNvSpPr/>
            <p:nvPr/>
          </p:nvSpPr>
          <p:spPr>
            <a:xfrm>
              <a:off x="5562694" y="4409798"/>
              <a:ext cx="62159" cy="10280"/>
            </a:xfrm>
            <a:custGeom>
              <a:avLst/>
              <a:gdLst/>
              <a:ahLst/>
              <a:cxnLst/>
              <a:rect l="l" t="t" r="r" b="b"/>
              <a:pathLst>
                <a:path w="1953" h="323" extrusionOk="0">
                  <a:moveTo>
                    <a:pt x="167" y="1"/>
                  </a:moveTo>
                  <a:cubicBezTo>
                    <a:pt x="71" y="1"/>
                    <a:pt x="0" y="72"/>
                    <a:pt x="0" y="167"/>
                  </a:cubicBezTo>
                  <a:cubicBezTo>
                    <a:pt x="0" y="251"/>
                    <a:pt x="71" y="322"/>
                    <a:pt x="167" y="322"/>
                  </a:cubicBezTo>
                  <a:lnTo>
                    <a:pt x="1786" y="322"/>
                  </a:lnTo>
                  <a:cubicBezTo>
                    <a:pt x="1881" y="322"/>
                    <a:pt x="1953" y="251"/>
                    <a:pt x="1953" y="167"/>
                  </a:cubicBezTo>
                  <a:cubicBezTo>
                    <a:pt x="1953" y="72"/>
                    <a:pt x="1881" y="1"/>
                    <a:pt x="1786" y="1"/>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48" name="Google Shape;1422;p18">
              <a:extLst>
                <a:ext uri="{FF2B5EF4-FFF2-40B4-BE49-F238E27FC236}">
                  <a16:creationId xmlns:a16="http://schemas.microsoft.com/office/drawing/2014/main" id="{73ED519A-2A36-4CCD-9F88-31270D9C33E3}"/>
                </a:ext>
              </a:extLst>
            </p:cNvPr>
            <p:cNvSpPr/>
            <p:nvPr/>
          </p:nvSpPr>
          <p:spPr>
            <a:xfrm>
              <a:off x="5358043" y="4297637"/>
              <a:ext cx="238388" cy="237624"/>
            </a:xfrm>
            <a:custGeom>
              <a:avLst/>
              <a:gdLst/>
              <a:ahLst/>
              <a:cxnLst/>
              <a:rect l="l" t="t" r="r" b="b"/>
              <a:pathLst>
                <a:path w="7490" h="7466" extrusionOk="0">
                  <a:moveTo>
                    <a:pt x="6061" y="0"/>
                  </a:moveTo>
                  <a:cubicBezTo>
                    <a:pt x="5966" y="0"/>
                    <a:pt x="5894" y="72"/>
                    <a:pt x="5894" y="155"/>
                  </a:cubicBezTo>
                  <a:cubicBezTo>
                    <a:pt x="5894" y="250"/>
                    <a:pt x="5966" y="322"/>
                    <a:pt x="6061" y="322"/>
                  </a:cubicBezTo>
                  <a:lnTo>
                    <a:pt x="6942" y="322"/>
                  </a:lnTo>
                  <a:lnTo>
                    <a:pt x="60" y="7204"/>
                  </a:lnTo>
                  <a:cubicBezTo>
                    <a:pt x="1" y="7263"/>
                    <a:pt x="1" y="7358"/>
                    <a:pt x="60" y="7418"/>
                  </a:cubicBezTo>
                  <a:cubicBezTo>
                    <a:pt x="72" y="7454"/>
                    <a:pt x="120" y="7466"/>
                    <a:pt x="167" y="7466"/>
                  </a:cubicBezTo>
                  <a:cubicBezTo>
                    <a:pt x="215" y="7466"/>
                    <a:pt x="251" y="7454"/>
                    <a:pt x="286" y="7418"/>
                  </a:cubicBezTo>
                  <a:lnTo>
                    <a:pt x="7156" y="548"/>
                  </a:lnTo>
                  <a:lnTo>
                    <a:pt x="7156" y="1429"/>
                  </a:lnTo>
                  <a:cubicBezTo>
                    <a:pt x="7156" y="1512"/>
                    <a:pt x="7240" y="1584"/>
                    <a:pt x="7323" y="1584"/>
                  </a:cubicBezTo>
                  <a:cubicBezTo>
                    <a:pt x="7406" y="1584"/>
                    <a:pt x="7490" y="1512"/>
                    <a:pt x="7490" y="1429"/>
                  </a:cubicBezTo>
                  <a:lnTo>
                    <a:pt x="7490" y="155"/>
                  </a:lnTo>
                  <a:cubicBezTo>
                    <a:pt x="7490" y="72"/>
                    <a:pt x="7406" y="0"/>
                    <a:pt x="7323" y="0"/>
                  </a:cubicBezTo>
                  <a:close/>
                </a:path>
              </a:pathLst>
            </a:custGeom>
            <a:solidFill>
              <a:srgbClr val="202689"/>
            </a:solidFill>
            <a:ln>
              <a:solidFill>
                <a:srgbClr val="5AE274"/>
              </a:solid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3240979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50D6A8A-9C0B-48AF-A6ED-5560A60379CC}"/>
              </a:ext>
            </a:extLst>
          </p:cNvPr>
          <p:cNvSpPr/>
          <p:nvPr/>
        </p:nvSpPr>
        <p:spPr>
          <a:xfrm>
            <a:off x="255368" y="3484352"/>
            <a:ext cx="10305538" cy="601661"/>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6" name="Rectangle 5">
            <a:extLst>
              <a:ext uri="{FF2B5EF4-FFF2-40B4-BE49-F238E27FC236}">
                <a16:creationId xmlns:a16="http://schemas.microsoft.com/office/drawing/2014/main" id="{0F83D762-0D68-4A05-A2A4-5EF70DD442AC}"/>
              </a:ext>
            </a:extLst>
          </p:cNvPr>
          <p:cNvSpPr/>
          <p:nvPr/>
        </p:nvSpPr>
        <p:spPr>
          <a:xfrm>
            <a:off x="255368" y="4772488"/>
            <a:ext cx="5049797" cy="1150540"/>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7" name="Rectangle 6">
            <a:extLst>
              <a:ext uri="{FF2B5EF4-FFF2-40B4-BE49-F238E27FC236}">
                <a16:creationId xmlns:a16="http://schemas.microsoft.com/office/drawing/2014/main" id="{2DF441A9-2395-472E-A35D-9F4F4E116ACB}"/>
              </a:ext>
            </a:extLst>
          </p:cNvPr>
          <p:cNvSpPr/>
          <p:nvPr/>
        </p:nvSpPr>
        <p:spPr>
          <a:xfrm>
            <a:off x="642550" y="88260"/>
            <a:ext cx="10132541" cy="601661"/>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13" name="ZoneTexte 12">
            <a:extLst>
              <a:ext uri="{FF2B5EF4-FFF2-40B4-BE49-F238E27FC236}">
                <a16:creationId xmlns:a16="http://schemas.microsoft.com/office/drawing/2014/main" id="{96F4C4C6-53F1-49F7-A283-AB36D6495D28}"/>
              </a:ext>
            </a:extLst>
          </p:cNvPr>
          <p:cNvSpPr txBox="1"/>
          <p:nvPr/>
        </p:nvSpPr>
        <p:spPr>
          <a:xfrm>
            <a:off x="2669058" y="202169"/>
            <a:ext cx="6096000" cy="430887"/>
          </a:xfrm>
          <a:prstGeom prst="rect">
            <a:avLst/>
          </a:prstGeom>
          <a:noFill/>
        </p:spPr>
        <p:txBody>
          <a:bodyPr wrap="square">
            <a:spAutoFit/>
          </a:bodyPr>
          <a:lstStyle/>
          <a:p>
            <a:pPr algn="ctr"/>
            <a:r>
              <a:rPr lang="fr-MA" sz="2200" dirty="0"/>
              <a:t>RESULTATS</a:t>
            </a:r>
          </a:p>
        </p:txBody>
      </p:sp>
      <p:sp>
        <p:nvSpPr>
          <p:cNvPr id="14" name="ZoneTexte 13">
            <a:extLst>
              <a:ext uri="{FF2B5EF4-FFF2-40B4-BE49-F238E27FC236}">
                <a16:creationId xmlns:a16="http://schemas.microsoft.com/office/drawing/2014/main" id="{F8DE02D7-1315-41EE-A712-6093AB63E763}"/>
              </a:ext>
            </a:extLst>
          </p:cNvPr>
          <p:cNvSpPr txBox="1"/>
          <p:nvPr/>
        </p:nvSpPr>
        <p:spPr>
          <a:xfrm>
            <a:off x="255368" y="3600517"/>
            <a:ext cx="6096000" cy="369332"/>
          </a:xfrm>
          <a:prstGeom prst="rect">
            <a:avLst/>
          </a:prstGeom>
          <a:noFill/>
        </p:spPr>
        <p:txBody>
          <a:bodyPr wrap="square">
            <a:spAutoFit/>
          </a:bodyPr>
          <a:lstStyle/>
          <a:p>
            <a:r>
              <a:rPr lang="fr-MA" sz="1800" dirty="0"/>
              <a:t>Données de la TDM:</a:t>
            </a:r>
            <a:endParaRPr lang="fr-MA" dirty="0"/>
          </a:p>
        </p:txBody>
      </p:sp>
      <p:sp>
        <p:nvSpPr>
          <p:cNvPr id="15" name="ZoneTexte 14">
            <a:extLst>
              <a:ext uri="{FF2B5EF4-FFF2-40B4-BE49-F238E27FC236}">
                <a16:creationId xmlns:a16="http://schemas.microsoft.com/office/drawing/2014/main" id="{CEE6EB07-EB64-4FA6-ACFE-6CEC4BFB9AA3}"/>
              </a:ext>
            </a:extLst>
          </p:cNvPr>
          <p:cNvSpPr txBox="1"/>
          <p:nvPr/>
        </p:nvSpPr>
        <p:spPr>
          <a:xfrm>
            <a:off x="255369" y="4869823"/>
            <a:ext cx="5049797" cy="923330"/>
          </a:xfrm>
          <a:prstGeom prst="rect">
            <a:avLst/>
          </a:prstGeom>
          <a:noFill/>
        </p:spPr>
        <p:txBody>
          <a:bodyPr wrap="square">
            <a:spAutoFit/>
          </a:bodyPr>
          <a:lstStyle/>
          <a:p>
            <a:pPr marL="285750" indent="-285750">
              <a:buFont typeface="Wingdings" panose="05000000000000000000" pitchFamily="2" charset="2"/>
              <a:buChar char="Ø"/>
            </a:pPr>
            <a:r>
              <a:rPr lang="fr-FR" dirty="0"/>
              <a:t>La localisation tumorale :</a:t>
            </a:r>
          </a:p>
          <a:p>
            <a:r>
              <a:rPr lang="fr-FR" dirty="0"/>
              <a:t>La localisation gastrique était la plus fréquente retrouvée chez 25 patients</a:t>
            </a:r>
          </a:p>
        </p:txBody>
      </p:sp>
      <p:graphicFrame>
        <p:nvGraphicFramePr>
          <p:cNvPr id="20" name="Graphique 19">
            <a:extLst>
              <a:ext uri="{FF2B5EF4-FFF2-40B4-BE49-F238E27FC236}">
                <a16:creationId xmlns:a16="http://schemas.microsoft.com/office/drawing/2014/main" id="{B5221820-91B3-4352-B210-AE4094C07383}"/>
              </a:ext>
            </a:extLst>
          </p:cNvPr>
          <p:cNvGraphicFramePr/>
          <p:nvPr>
            <p:extLst>
              <p:ext uri="{D42A27DB-BD31-4B8C-83A1-F6EECF244321}">
                <p14:modId xmlns:p14="http://schemas.microsoft.com/office/powerpoint/2010/main" val="2305176359"/>
              </p:ext>
            </p:extLst>
          </p:nvPr>
        </p:nvGraphicFramePr>
        <p:xfrm>
          <a:off x="5629307" y="4086013"/>
          <a:ext cx="5510530" cy="2523490"/>
        </p:xfrm>
        <a:graphic>
          <a:graphicData uri="http://schemas.openxmlformats.org/drawingml/2006/chart">
            <c:chart xmlns:c="http://schemas.openxmlformats.org/drawingml/2006/chart" xmlns:r="http://schemas.openxmlformats.org/officeDocument/2006/relationships" r:id="rId2"/>
          </a:graphicData>
        </a:graphic>
      </p:graphicFrame>
      <p:sp>
        <p:nvSpPr>
          <p:cNvPr id="22" name="Rectangle 21">
            <a:extLst>
              <a:ext uri="{FF2B5EF4-FFF2-40B4-BE49-F238E27FC236}">
                <a16:creationId xmlns:a16="http://schemas.microsoft.com/office/drawing/2014/main" id="{CF935D18-FC6F-4D27-8872-664467F2E9EA}"/>
              </a:ext>
            </a:extLst>
          </p:cNvPr>
          <p:cNvSpPr/>
          <p:nvPr/>
        </p:nvSpPr>
        <p:spPr>
          <a:xfrm>
            <a:off x="255368" y="872070"/>
            <a:ext cx="10305538" cy="601661"/>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23" name="ZoneTexte 22">
            <a:extLst>
              <a:ext uri="{FF2B5EF4-FFF2-40B4-BE49-F238E27FC236}">
                <a16:creationId xmlns:a16="http://schemas.microsoft.com/office/drawing/2014/main" id="{9B222735-E0A8-4CCE-9A23-FD1E9C82D81E}"/>
              </a:ext>
            </a:extLst>
          </p:cNvPr>
          <p:cNvSpPr txBox="1"/>
          <p:nvPr/>
        </p:nvSpPr>
        <p:spPr>
          <a:xfrm>
            <a:off x="255368" y="988235"/>
            <a:ext cx="6096000" cy="369332"/>
          </a:xfrm>
          <a:prstGeom prst="rect">
            <a:avLst/>
          </a:prstGeom>
          <a:noFill/>
        </p:spPr>
        <p:txBody>
          <a:bodyPr wrap="square">
            <a:spAutoFit/>
          </a:bodyPr>
          <a:lstStyle/>
          <a:p>
            <a:r>
              <a:rPr lang="fr-MA" sz="1800" dirty="0"/>
              <a:t>Données de l’échographie:</a:t>
            </a:r>
            <a:endParaRPr lang="fr-MA" dirty="0"/>
          </a:p>
        </p:txBody>
      </p:sp>
      <p:sp>
        <p:nvSpPr>
          <p:cNvPr id="26" name="Rectangle 25">
            <a:extLst>
              <a:ext uri="{FF2B5EF4-FFF2-40B4-BE49-F238E27FC236}">
                <a16:creationId xmlns:a16="http://schemas.microsoft.com/office/drawing/2014/main" id="{96AACA3D-5B55-462B-8FC9-3CA298B9FB80}"/>
              </a:ext>
            </a:extLst>
          </p:cNvPr>
          <p:cNvSpPr/>
          <p:nvPr/>
        </p:nvSpPr>
        <p:spPr>
          <a:xfrm>
            <a:off x="255369" y="1558094"/>
            <a:ext cx="5716061" cy="1810094"/>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27" name="ZoneTexte 26">
            <a:extLst>
              <a:ext uri="{FF2B5EF4-FFF2-40B4-BE49-F238E27FC236}">
                <a16:creationId xmlns:a16="http://schemas.microsoft.com/office/drawing/2014/main" id="{59AD6A5F-6670-41A7-AFBB-135D20BD1245}"/>
              </a:ext>
            </a:extLst>
          </p:cNvPr>
          <p:cNvSpPr txBox="1"/>
          <p:nvPr/>
        </p:nvSpPr>
        <p:spPr>
          <a:xfrm>
            <a:off x="255369" y="1518447"/>
            <a:ext cx="5769072" cy="1754326"/>
          </a:xfrm>
          <a:prstGeom prst="rect">
            <a:avLst/>
          </a:prstGeom>
          <a:noFill/>
        </p:spPr>
        <p:txBody>
          <a:bodyPr wrap="square">
            <a:spAutoFit/>
          </a:bodyPr>
          <a:lstStyle/>
          <a:p>
            <a:pPr marL="285750" indent="-285750">
              <a:buFont typeface="Wingdings" panose="05000000000000000000" pitchFamily="2" charset="2"/>
              <a:buChar char="Ø"/>
            </a:pPr>
            <a:r>
              <a:rPr lang="fr-FR" dirty="0"/>
              <a:t>Echographie abdominale:</a:t>
            </a:r>
          </a:p>
          <a:p>
            <a:r>
              <a:rPr lang="fr-FR" dirty="0"/>
              <a:t>Elle a été réalisée chez tous nos patients, sauf pour les 4 cas admis pour un syndrome occlusif. La tumeur apparaissait sous forme d’une masse bien limitée, à contours nets, d’échostructure hypoéchogène hétérogène, avec une vascularisation au Doppler couleur chez 77% des patients.</a:t>
            </a:r>
          </a:p>
        </p:txBody>
      </p:sp>
      <p:pic>
        <p:nvPicPr>
          <p:cNvPr id="29" name="Image 28">
            <a:extLst>
              <a:ext uri="{FF2B5EF4-FFF2-40B4-BE49-F238E27FC236}">
                <a16:creationId xmlns:a16="http://schemas.microsoft.com/office/drawing/2014/main" id="{18720BC1-8BBC-42FF-B5DD-26E61FC71381}"/>
              </a:ext>
            </a:extLst>
          </p:cNvPr>
          <p:cNvPicPr>
            <a:picLocks noChangeAspect="1"/>
          </p:cNvPicPr>
          <p:nvPr/>
        </p:nvPicPr>
        <p:blipFill>
          <a:blip r:embed="rId3"/>
          <a:stretch>
            <a:fillRect/>
          </a:stretch>
        </p:blipFill>
        <p:spPr>
          <a:xfrm>
            <a:off x="6024441" y="1518447"/>
            <a:ext cx="2853976" cy="1260000"/>
          </a:xfrm>
          <a:prstGeom prst="rect">
            <a:avLst/>
          </a:prstGeom>
        </p:spPr>
      </p:pic>
      <p:pic>
        <p:nvPicPr>
          <p:cNvPr id="31" name="Image 30">
            <a:extLst>
              <a:ext uri="{FF2B5EF4-FFF2-40B4-BE49-F238E27FC236}">
                <a16:creationId xmlns:a16="http://schemas.microsoft.com/office/drawing/2014/main" id="{A997A824-6E45-4FEE-B152-EE9D437F762E}"/>
              </a:ext>
            </a:extLst>
          </p:cNvPr>
          <p:cNvPicPr>
            <a:picLocks noChangeAspect="1"/>
          </p:cNvPicPr>
          <p:nvPr/>
        </p:nvPicPr>
        <p:blipFill>
          <a:blip r:embed="rId4"/>
          <a:stretch>
            <a:fillRect/>
          </a:stretch>
        </p:blipFill>
        <p:spPr>
          <a:xfrm>
            <a:off x="9047342" y="1512777"/>
            <a:ext cx="3016020" cy="1260000"/>
          </a:xfrm>
          <a:prstGeom prst="rect">
            <a:avLst/>
          </a:prstGeom>
        </p:spPr>
      </p:pic>
      <p:sp>
        <p:nvSpPr>
          <p:cNvPr id="32" name="ZoneTexte 31">
            <a:extLst>
              <a:ext uri="{FF2B5EF4-FFF2-40B4-BE49-F238E27FC236}">
                <a16:creationId xmlns:a16="http://schemas.microsoft.com/office/drawing/2014/main" id="{D154C76A-ED34-46E0-A9A8-898522A598C8}"/>
              </a:ext>
            </a:extLst>
          </p:cNvPr>
          <p:cNvSpPr txBox="1"/>
          <p:nvPr/>
        </p:nvSpPr>
        <p:spPr>
          <a:xfrm>
            <a:off x="5943419" y="2705933"/>
            <a:ext cx="3016020" cy="738664"/>
          </a:xfrm>
          <a:prstGeom prst="rect">
            <a:avLst/>
          </a:prstGeom>
          <a:noFill/>
        </p:spPr>
        <p:txBody>
          <a:bodyPr wrap="square">
            <a:spAutoFit/>
          </a:bodyPr>
          <a:lstStyle/>
          <a:p>
            <a:pPr algn="ctr"/>
            <a:r>
              <a:rPr lang="fr-FR" sz="1050" kern="0" dirty="0">
                <a:latin typeface="Arial" panose="020B0604020202020204" pitchFamily="34" charset="0"/>
                <a:cs typeface="Arial" panose="020B0604020202020204" pitchFamily="34" charset="0"/>
              </a:rPr>
              <a:t>Deux cas de GIST gastrique : Masse tissulaire, bien limitée, arrivant au contact de la paroi gastrique. D’échostructure hypoéchogène hétérogène avec zones échogènes.</a:t>
            </a:r>
            <a:endParaRPr lang="fr-MA" sz="1050" kern="0" dirty="0">
              <a:latin typeface="Arial" panose="020B0604020202020204" pitchFamily="34" charset="0"/>
              <a:cs typeface="Arial" panose="020B0604020202020204" pitchFamily="34" charset="0"/>
            </a:endParaRPr>
          </a:p>
        </p:txBody>
      </p:sp>
      <p:sp>
        <p:nvSpPr>
          <p:cNvPr id="33" name="ZoneTexte 32">
            <a:extLst>
              <a:ext uri="{FF2B5EF4-FFF2-40B4-BE49-F238E27FC236}">
                <a16:creationId xmlns:a16="http://schemas.microsoft.com/office/drawing/2014/main" id="{5333024B-4321-4D26-BE51-555503679B6C}"/>
              </a:ext>
            </a:extLst>
          </p:cNvPr>
          <p:cNvSpPr txBox="1"/>
          <p:nvPr/>
        </p:nvSpPr>
        <p:spPr>
          <a:xfrm>
            <a:off x="8931428" y="2686782"/>
            <a:ext cx="3131934" cy="738664"/>
          </a:xfrm>
          <a:prstGeom prst="rect">
            <a:avLst/>
          </a:prstGeom>
          <a:noFill/>
        </p:spPr>
        <p:txBody>
          <a:bodyPr wrap="square">
            <a:spAutoFit/>
          </a:bodyPr>
          <a:lstStyle/>
          <a:p>
            <a:pPr algn="ctr"/>
            <a:r>
              <a:rPr lang="fr-FR" sz="1050" kern="0" dirty="0">
                <a:latin typeface="Arial" panose="020B0604020202020204" pitchFamily="34" charset="0"/>
                <a:cs typeface="Arial" panose="020B0604020202020204" pitchFamily="34" charset="0"/>
              </a:rPr>
              <a:t>GIST grêlique (a) et mésentérique (b) :masses tissulaires bien limitées au contact des anses, hypoéchogènes, discrètement hétérogène (a) et hétérogène avec zones de nécrose (b).</a:t>
            </a:r>
            <a:endParaRPr lang="fr-MA" sz="105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7016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F83D762-0D68-4A05-A2A4-5EF70DD442AC}"/>
              </a:ext>
            </a:extLst>
          </p:cNvPr>
          <p:cNvSpPr/>
          <p:nvPr/>
        </p:nvSpPr>
        <p:spPr>
          <a:xfrm>
            <a:off x="255368" y="3680666"/>
            <a:ext cx="5049797" cy="2128660"/>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7" name="Rectangle 6">
            <a:extLst>
              <a:ext uri="{FF2B5EF4-FFF2-40B4-BE49-F238E27FC236}">
                <a16:creationId xmlns:a16="http://schemas.microsoft.com/office/drawing/2014/main" id="{2DF441A9-2395-472E-A35D-9F4F4E116ACB}"/>
              </a:ext>
            </a:extLst>
          </p:cNvPr>
          <p:cNvSpPr/>
          <p:nvPr/>
        </p:nvSpPr>
        <p:spPr>
          <a:xfrm>
            <a:off x="642550" y="88260"/>
            <a:ext cx="10132541" cy="601661"/>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13" name="ZoneTexte 12">
            <a:extLst>
              <a:ext uri="{FF2B5EF4-FFF2-40B4-BE49-F238E27FC236}">
                <a16:creationId xmlns:a16="http://schemas.microsoft.com/office/drawing/2014/main" id="{96F4C4C6-53F1-49F7-A283-AB36D6495D28}"/>
              </a:ext>
            </a:extLst>
          </p:cNvPr>
          <p:cNvSpPr txBox="1"/>
          <p:nvPr/>
        </p:nvSpPr>
        <p:spPr>
          <a:xfrm>
            <a:off x="2669058" y="202169"/>
            <a:ext cx="6096000" cy="430887"/>
          </a:xfrm>
          <a:prstGeom prst="rect">
            <a:avLst/>
          </a:prstGeom>
          <a:noFill/>
        </p:spPr>
        <p:txBody>
          <a:bodyPr wrap="square">
            <a:spAutoFit/>
          </a:bodyPr>
          <a:lstStyle/>
          <a:p>
            <a:pPr algn="ctr"/>
            <a:r>
              <a:rPr lang="fr-MA" sz="2200" dirty="0"/>
              <a:t>RESULTATS</a:t>
            </a:r>
          </a:p>
        </p:txBody>
      </p:sp>
      <p:sp>
        <p:nvSpPr>
          <p:cNvPr id="15" name="ZoneTexte 14">
            <a:extLst>
              <a:ext uri="{FF2B5EF4-FFF2-40B4-BE49-F238E27FC236}">
                <a16:creationId xmlns:a16="http://schemas.microsoft.com/office/drawing/2014/main" id="{CEE6EB07-EB64-4FA6-ACFE-6CEC4BFB9AA3}"/>
              </a:ext>
            </a:extLst>
          </p:cNvPr>
          <p:cNvSpPr txBox="1"/>
          <p:nvPr/>
        </p:nvSpPr>
        <p:spPr>
          <a:xfrm>
            <a:off x="255369" y="3778001"/>
            <a:ext cx="5049797" cy="2031325"/>
          </a:xfrm>
          <a:prstGeom prst="rect">
            <a:avLst/>
          </a:prstGeom>
          <a:noFill/>
        </p:spPr>
        <p:txBody>
          <a:bodyPr wrap="square">
            <a:spAutoFit/>
          </a:bodyPr>
          <a:lstStyle/>
          <a:p>
            <a:pPr marL="285750" indent="-285750">
              <a:buFont typeface="Wingdings" panose="05000000000000000000" pitchFamily="2" charset="2"/>
              <a:buChar char="Ø"/>
            </a:pPr>
            <a:r>
              <a:rPr lang="fr-FR" dirty="0"/>
              <a:t>Les caractéristiques TDM de la GIST:</a:t>
            </a:r>
          </a:p>
          <a:p>
            <a:r>
              <a:rPr lang="fr-FR" dirty="0"/>
              <a:t>L’analyse TDM de l’aspect tumoral a consisté -en plus de la localisation et la taille- à déterminer la forme, les contours, le développement par rapport aux structures digestives, l’extension locale, la densité spontanée et le rehaussement après injection du PDC</a:t>
            </a:r>
          </a:p>
        </p:txBody>
      </p:sp>
      <p:sp>
        <p:nvSpPr>
          <p:cNvPr id="22" name="Rectangle 21">
            <a:extLst>
              <a:ext uri="{FF2B5EF4-FFF2-40B4-BE49-F238E27FC236}">
                <a16:creationId xmlns:a16="http://schemas.microsoft.com/office/drawing/2014/main" id="{CF935D18-FC6F-4D27-8872-664467F2E9EA}"/>
              </a:ext>
            </a:extLst>
          </p:cNvPr>
          <p:cNvSpPr/>
          <p:nvPr/>
        </p:nvSpPr>
        <p:spPr>
          <a:xfrm>
            <a:off x="255368" y="872070"/>
            <a:ext cx="11266070" cy="601661"/>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23" name="ZoneTexte 22">
            <a:extLst>
              <a:ext uri="{FF2B5EF4-FFF2-40B4-BE49-F238E27FC236}">
                <a16:creationId xmlns:a16="http://schemas.microsoft.com/office/drawing/2014/main" id="{9B222735-E0A8-4CCE-9A23-FD1E9C82D81E}"/>
              </a:ext>
            </a:extLst>
          </p:cNvPr>
          <p:cNvSpPr txBox="1"/>
          <p:nvPr/>
        </p:nvSpPr>
        <p:spPr>
          <a:xfrm>
            <a:off x="255368" y="988235"/>
            <a:ext cx="6096000" cy="369332"/>
          </a:xfrm>
          <a:prstGeom prst="rect">
            <a:avLst/>
          </a:prstGeom>
          <a:noFill/>
        </p:spPr>
        <p:txBody>
          <a:bodyPr wrap="square">
            <a:spAutoFit/>
          </a:bodyPr>
          <a:lstStyle/>
          <a:p>
            <a:r>
              <a:rPr lang="fr-MA" sz="1800" dirty="0"/>
              <a:t>Données de la TDM:</a:t>
            </a:r>
            <a:endParaRPr lang="fr-MA" dirty="0"/>
          </a:p>
        </p:txBody>
      </p:sp>
      <p:sp>
        <p:nvSpPr>
          <p:cNvPr id="26" name="Rectangle 25">
            <a:extLst>
              <a:ext uri="{FF2B5EF4-FFF2-40B4-BE49-F238E27FC236}">
                <a16:creationId xmlns:a16="http://schemas.microsoft.com/office/drawing/2014/main" id="{96AACA3D-5B55-462B-8FC9-3CA298B9FB80}"/>
              </a:ext>
            </a:extLst>
          </p:cNvPr>
          <p:cNvSpPr/>
          <p:nvPr/>
        </p:nvSpPr>
        <p:spPr>
          <a:xfrm>
            <a:off x="255370" y="1558094"/>
            <a:ext cx="11266070" cy="1160682"/>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27" name="ZoneTexte 26">
            <a:extLst>
              <a:ext uri="{FF2B5EF4-FFF2-40B4-BE49-F238E27FC236}">
                <a16:creationId xmlns:a16="http://schemas.microsoft.com/office/drawing/2014/main" id="{59AD6A5F-6670-41A7-AFBB-135D20BD1245}"/>
              </a:ext>
            </a:extLst>
          </p:cNvPr>
          <p:cNvSpPr txBox="1"/>
          <p:nvPr/>
        </p:nvSpPr>
        <p:spPr>
          <a:xfrm>
            <a:off x="255369" y="1518447"/>
            <a:ext cx="10931488" cy="1200329"/>
          </a:xfrm>
          <a:prstGeom prst="rect">
            <a:avLst/>
          </a:prstGeom>
          <a:noFill/>
        </p:spPr>
        <p:txBody>
          <a:bodyPr wrap="square">
            <a:spAutoFit/>
          </a:bodyPr>
          <a:lstStyle/>
          <a:p>
            <a:pPr marL="285750" indent="-285750">
              <a:buFont typeface="Wingdings" panose="05000000000000000000" pitchFamily="2" charset="2"/>
              <a:buChar char="Ø"/>
            </a:pPr>
            <a:r>
              <a:rPr lang="fr-FR" dirty="0"/>
              <a:t>La taille tumorale :</a:t>
            </a:r>
          </a:p>
          <a:p>
            <a:r>
              <a:rPr lang="fr-FR" dirty="0"/>
              <a:t>Elle constitue un facteur important du potentiel de malignité des gastrointestinal stromal </a:t>
            </a:r>
            <a:r>
              <a:rPr lang="fr-FR" dirty="0" err="1"/>
              <a:t>tumor</a:t>
            </a:r>
            <a:r>
              <a:rPr lang="fr-FR" dirty="0"/>
              <a:t>.</a:t>
            </a:r>
          </a:p>
          <a:p>
            <a:r>
              <a:rPr lang="fr-FR" dirty="0"/>
              <a:t>La taille tumorale moyenne au diagnostic était de 16,4 cm (2,8 – 30 cm).</a:t>
            </a:r>
          </a:p>
          <a:p>
            <a:r>
              <a:rPr lang="fr-FR" dirty="0"/>
              <a:t>Les tumeurs mesurant moins de 5 cm représentaient 38% des cas, contre 62% pour celles dépassant 5 cm.</a:t>
            </a:r>
          </a:p>
        </p:txBody>
      </p:sp>
      <p:graphicFrame>
        <p:nvGraphicFramePr>
          <p:cNvPr id="2" name="Tableau 1">
            <a:extLst>
              <a:ext uri="{FF2B5EF4-FFF2-40B4-BE49-F238E27FC236}">
                <a16:creationId xmlns:a16="http://schemas.microsoft.com/office/drawing/2014/main" id="{4A65F4C7-9344-4365-A7D1-3D27335A1B0C}"/>
              </a:ext>
            </a:extLst>
          </p:cNvPr>
          <p:cNvGraphicFramePr>
            <a:graphicFrameLocks noGrp="1"/>
          </p:cNvGraphicFramePr>
          <p:nvPr>
            <p:extLst>
              <p:ext uri="{D42A27DB-BD31-4B8C-83A1-F6EECF244321}">
                <p14:modId xmlns:p14="http://schemas.microsoft.com/office/powerpoint/2010/main" val="1877568878"/>
              </p:ext>
            </p:extLst>
          </p:nvPr>
        </p:nvGraphicFramePr>
        <p:xfrm>
          <a:off x="5556720" y="2861825"/>
          <a:ext cx="6250966" cy="3793999"/>
        </p:xfrm>
        <a:graphic>
          <a:graphicData uri="http://schemas.openxmlformats.org/drawingml/2006/table">
            <a:tbl>
              <a:tblPr firstRow="1" firstCol="1" bandRow="1">
                <a:tableStyleId>{5940675A-B579-460E-94D1-54222C63F5DA}</a:tableStyleId>
              </a:tblPr>
              <a:tblGrid>
                <a:gridCol w="2513377">
                  <a:extLst>
                    <a:ext uri="{9D8B030D-6E8A-4147-A177-3AD203B41FA5}">
                      <a16:colId xmlns:a16="http://schemas.microsoft.com/office/drawing/2014/main" val="3386325590"/>
                    </a:ext>
                  </a:extLst>
                </a:gridCol>
                <a:gridCol w="2513377">
                  <a:extLst>
                    <a:ext uri="{9D8B030D-6E8A-4147-A177-3AD203B41FA5}">
                      <a16:colId xmlns:a16="http://schemas.microsoft.com/office/drawing/2014/main" val="2906083967"/>
                    </a:ext>
                  </a:extLst>
                </a:gridCol>
                <a:gridCol w="1224212">
                  <a:extLst>
                    <a:ext uri="{9D8B030D-6E8A-4147-A177-3AD203B41FA5}">
                      <a16:colId xmlns:a16="http://schemas.microsoft.com/office/drawing/2014/main" val="3261858039"/>
                    </a:ext>
                  </a:extLst>
                </a:gridCol>
              </a:tblGrid>
              <a:tr h="261655">
                <a:tc gridSpan="2">
                  <a:txBody>
                    <a:bodyPr/>
                    <a:lstStyle/>
                    <a:p>
                      <a:r>
                        <a:rPr lang="fr-MA" sz="1000" dirty="0">
                          <a:effectLst/>
                        </a:rPr>
                        <a:t>Caractéristiques TDM </a:t>
                      </a:r>
                      <a:endParaRPr lang="fr-MA" sz="1200" dirty="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solidFill>
                      <a:schemeClr val="accent6">
                        <a:lumMod val="60000"/>
                        <a:lumOff val="40000"/>
                      </a:schemeClr>
                    </a:solidFill>
                  </a:tcPr>
                </a:tc>
                <a:tc hMerge="1">
                  <a:txBody>
                    <a:bodyPr/>
                    <a:lstStyle/>
                    <a:p>
                      <a:endParaRPr lang="fr-MA"/>
                    </a:p>
                  </a:txBody>
                  <a:tcPr/>
                </a:tc>
                <a:tc>
                  <a:txBody>
                    <a:bodyPr/>
                    <a:lstStyle/>
                    <a:p>
                      <a:r>
                        <a:rPr lang="fr-MA" sz="1000" dirty="0">
                          <a:effectLst/>
                        </a:rPr>
                        <a:t>Nombre de cas </a:t>
                      </a:r>
                      <a:endParaRPr lang="fr-MA" sz="1200" dirty="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solidFill>
                      <a:schemeClr val="accent6">
                        <a:lumMod val="60000"/>
                        <a:lumOff val="40000"/>
                      </a:schemeClr>
                    </a:solidFill>
                  </a:tcPr>
                </a:tc>
                <a:extLst>
                  <a:ext uri="{0D108BD9-81ED-4DB2-BD59-A6C34878D82A}">
                    <a16:rowId xmlns:a16="http://schemas.microsoft.com/office/drawing/2014/main" val="4168915379"/>
                  </a:ext>
                </a:extLst>
              </a:tr>
              <a:tr h="294362">
                <a:tc rowSpan="2">
                  <a:txBody>
                    <a:bodyPr/>
                    <a:lstStyle/>
                    <a:p>
                      <a:r>
                        <a:rPr lang="fr-MA" sz="1000" dirty="0">
                          <a:effectLst/>
                        </a:rPr>
                        <a:t>Contours </a:t>
                      </a:r>
                      <a:endParaRPr lang="fr-MA" sz="1200" dirty="0">
                        <a:effectLst/>
                      </a:endParaRPr>
                    </a:p>
                    <a:p>
                      <a:pPr>
                        <a:lnSpc>
                          <a:spcPct val="107000"/>
                        </a:lnSpc>
                        <a:spcAft>
                          <a:spcPts val="800"/>
                        </a:spcAft>
                      </a:pPr>
                      <a:r>
                        <a:rPr lang="fr-MA" sz="1100" dirty="0">
                          <a:effectLst/>
                        </a:rPr>
                        <a:t> </a:t>
                      </a:r>
                      <a:endParaRPr lang="fr-MA"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6">
                        <a:lumMod val="60000"/>
                        <a:lumOff val="40000"/>
                      </a:schemeClr>
                    </a:solidFill>
                  </a:tcPr>
                </a:tc>
                <a:tc>
                  <a:txBody>
                    <a:bodyPr/>
                    <a:lstStyle/>
                    <a:p>
                      <a:r>
                        <a:rPr lang="fr-MA" sz="1000">
                          <a:effectLst/>
                        </a:rPr>
                        <a:t>Réguliers </a:t>
                      </a:r>
                      <a:endParaRPr lang="fr-MA" sz="120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fr-MA" sz="1100" dirty="0">
                          <a:effectLst/>
                        </a:rPr>
                        <a:t>25</a:t>
                      </a:r>
                      <a:endParaRPr lang="fr-MA"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51373133"/>
                  </a:ext>
                </a:extLst>
              </a:tr>
              <a:tr h="294362">
                <a:tc vMerge="1">
                  <a:txBody>
                    <a:bodyPr/>
                    <a:lstStyle/>
                    <a:p>
                      <a:endParaRPr lang="fr-MA"/>
                    </a:p>
                  </a:txBody>
                  <a:tcPr/>
                </a:tc>
                <a:tc>
                  <a:txBody>
                    <a:bodyPr/>
                    <a:lstStyle/>
                    <a:p>
                      <a:r>
                        <a:rPr lang="fr-MA" sz="1000">
                          <a:effectLst/>
                        </a:rPr>
                        <a:t>Irréguliers </a:t>
                      </a:r>
                      <a:endParaRPr lang="fr-MA" sz="120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fr-MA" sz="1100" dirty="0">
                          <a:effectLst/>
                        </a:rPr>
                        <a:t>33</a:t>
                      </a:r>
                      <a:endParaRPr lang="fr-MA"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028303743"/>
                  </a:ext>
                </a:extLst>
              </a:tr>
              <a:tr h="294362">
                <a:tc rowSpan="3">
                  <a:txBody>
                    <a:bodyPr/>
                    <a:lstStyle/>
                    <a:p>
                      <a:r>
                        <a:rPr lang="fr-MA" sz="1000" dirty="0">
                          <a:effectLst/>
                        </a:rPr>
                        <a:t>Développement </a:t>
                      </a:r>
                      <a:endParaRPr lang="fr-MA" sz="1200" dirty="0">
                        <a:effectLst/>
                      </a:endParaRPr>
                    </a:p>
                    <a:p>
                      <a:pPr>
                        <a:lnSpc>
                          <a:spcPct val="107000"/>
                        </a:lnSpc>
                        <a:spcAft>
                          <a:spcPts val="800"/>
                        </a:spcAft>
                      </a:pPr>
                      <a:r>
                        <a:rPr lang="fr-MA" sz="1100" dirty="0">
                          <a:effectLst/>
                        </a:rPr>
                        <a:t> </a:t>
                      </a:r>
                      <a:endParaRPr lang="fr-MA"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6">
                        <a:lumMod val="60000"/>
                        <a:lumOff val="40000"/>
                      </a:schemeClr>
                    </a:solidFill>
                  </a:tcPr>
                </a:tc>
                <a:tc>
                  <a:txBody>
                    <a:bodyPr/>
                    <a:lstStyle/>
                    <a:p>
                      <a:r>
                        <a:rPr lang="fr-MA" sz="1000">
                          <a:effectLst/>
                        </a:rPr>
                        <a:t>Exophytique </a:t>
                      </a:r>
                      <a:endParaRPr lang="fr-MA" sz="120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fr-MA" sz="1100" dirty="0">
                          <a:effectLst/>
                        </a:rPr>
                        <a:t>40</a:t>
                      </a:r>
                      <a:endParaRPr lang="fr-MA"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37736966"/>
                  </a:ext>
                </a:extLst>
              </a:tr>
              <a:tr h="294362">
                <a:tc vMerge="1">
                  <a:txBody>
                    <a:bodyPr/>
                    <a:lstStyle/>
                    <a:p>
                      <a:endParaRPr lang="fr-MA"/>
                    </a:p>
                  </a:txBody>
                  <a:tcPr/>
                </a:tc>
                <a:tc>
                  <a:txBody>
                    <a:bodyPr/>
                    <a:lstStyle/>
                    <a:p>
                      <a:r>
                        <a:rPr lang="fr-MA" sz="1000">
                          <a:effectLst/>
                        </a:rPr>
                        <a:t>Endophytique </a:t>
                      </a:r>
                      <a:endParaRPr lang="fr-MA" sz="120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fr-MA" sz="1100" dirty="0">
                          <a:effectLst/>
                        </a:rPr>
                        <a:t>8</a:t>
                      </a:r>
                      <a:endParaRPr lang="fr-MA"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3904176"/>
                  </a:ext>
                </a:extLst>
              </a:tr>
              <a:tr h="294362">
                <a:tc vMerge="1">
                  <a:txBody>
                    <a:bodyPr/>
                    <a:lstStyle/>
                    <a:p>
                      <a:endParaRPr lang="fr-MA"/>
                    </a:p>
                  </a:txBody>
                  <a:tcPr/>
                </a:tc>
                <a:tc>
                  <a:txBody>
                    <a:bodyPr/>
                    <a:lstStyle/>
                    <a:p>
                      <a:r>
                        <a:rPr lang="fr-MA" sz="1000">
                          <a:effectLst/>
                        </a:rPr>
                        <a:t>Transmural </a:t>
                      </a:r>
                      <a:endParaRPr lang="fr-MA" sz="120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fr-MA" sz="1100" dirty="0">
                          <a:effectLst/>
                        </a:rPr>
                        <a:t>10</a:t>
                      </a:r>
                      <a:endParaRPr lang="fr-MA"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69320576"/>
                  </a:ext>
                </a:extLst>
              </a:tr>
              <a:tr h="294362">
                <a:tc rowSpan="2">
                  <a:txBody>
                    <a:bodyPr/>
                    <a:lstStyle/>
                    <a:p>
                      <a:r>
                        <a:rPr lang="fr-MA" sz="1000" dirty="0">
                          <a:effectLst/>
                        </a:rPr>
                        <a:t>Rehaussement </a:t>
                      </a:r>
                      <a:endParaRPr lang="fr-MA" sz="1200" dirty="0">
                        <a:effectLst/>
                      </a:endParaRPr>
                    </a:p>
                    <a:p>
                      <a:pPr>
                        <a:lnSpc>
                          <a:spcPct val="107000"/>
                        </a:lnSpc>
                        <a:spcAft>
                          <a:spcPts val="800"/>
                        </a:spcAft>
                      </a:pPr>
                      <a:r>
                        <a:rPr lang="fr-MA" sz="1100" dirty="0">
                          <a:effectLst/>
                        </a:rPr>
                        <a:t> </a:t>
                      </a:r>
                      <a:endParaRPr lang="fr-MA"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6">
                        <a:lumMod val="60000"/>
                        <a:lumOff val="40000"/>
                      </a:schemeClr>
                    </a:solidFill>
                  </a:tcPr>
                </a:tc>
                <a:tc>
                  <a:txBody>
                    <a:bodyPr/>
                    <a:lstStyle/>
                    <a:p>
                      <a:r>
                        <a:rPr lang="fr-MA" sz="1000">
                          <a:effectLst/>
                        </a:rPr>
                        <a:t>Homogène </a:t>
                      </a:r>
                      <a:endParaRPr lang="fr-MA" sz="120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fr-MA" sz="1100" dirty="0">
                          <a:effectLst/>
                        </a:rPr>
                        <a:t>19</a:t>
                      </a:r>
                      <a:endParaRPr lang="fr-MA"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47250724"/>
                  </a:ext>
                </a:extLst>
              </a:tr>
              <a:tr h="294362">
                <a:tc vMerge="1">
                  <a:txBody>
                    <a:bodyPr/>
                    <a:lstStyle/>
                    <a:p>
                      <a:endParaRPr lang="fr-MA"/>
                    </a:p>
                  </a:txBody>
                  <a:tcPr/>
                </a:tc>
                <a:tc>
                  <a:txBody>
                    <a:bodyPr/>
                    <a:lstStyle/>
                    <a:p>
                      <a:r>
                        <a:rPr lang="fr-MA" sz="1000" dirty="0">
                          <a:effectLst/>
                        </a:rPr>
                        <a:t>Hétérogène </a:t>
                      </a:r>
                      <a:endParaRPr lang="fr-MA" sz="1200" dirty="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fr-MA" sz="1100" dirty="0">
                          <a:effectLst/>
                        </a:rPr>
                        <a:t>39</a:t>
                      </a:r>
                      <a:endParaRPr lang="fr-MA"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983481523"/>
                  </a:ext>
                </a:extLst>
              </a:tr>
              <a:tr h="294362">
                <a:tc rowSpan="2">
                  <a:txBody>
                    <a:bodyPr/>
                    <a:lstStyle/>
                    <a:p>
                      <a:r>
                        <a:rPr lang="fr-MA" sz="1000">
                          <a:effectLst/>
                        </a:rPr>
                        <a:t>Nécrose </a:t>
                      </a:r>
                      <a:endParaRPr lang="fr-MA" sz="1200">
                        <a:effectLst/>
                      </a:endParaRPr>
                    </a:p>
                    <a:p>
                      <a:pPr>
                        <a:lnSpc>
                          <a:spcPct val="107000"/>
                        </a:lnSpc>
                        <a:spcAft>
                          <a:spcPts val="800"/>
                        </a:spcAft>
                      </a:pPr>
                      <a:r>
                        <a:rPr lang="fr-MA" sz="1100">
                          <a:effectLst/>
                        </a:rPr>
                        <a:t> </a:t>
                      </a:r>
                      <a:endParaRPr lang="fr-MA"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6">
                        <a:lumMod val="60000"/>
                        <a:lumOff val="40000"/>
                      </a:schemeClr>
                    </a:solidFill>
                  </a:tcPr>
                </a:tc>
                <a:tc>
                  <a:txBody>
                    <a:bodyPr/>
                    <a:lstStyle/>
                    <a:p>
                      <a:r>
                        <a:rPr lang="fr-MA" sz="1000">
                          <a:effectLst/>
                        </a:rPr>
                        <a:t>Présente </a:t>
                      </a:r>
                      <a:endParaRPr lang="fr-MA" sz="120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fr-MA" sz="1100">
                          <a:effectLst/>
                        </a:rPr>
                        <a:t>35</a:t>
                      </a:r>
                      <a:endParaRPr lang="fr-MA"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387148320"/>
                  </a:ext>
                </a:extLst>
              </a:tr>
              <a:tr h="294362">
                <a:tc vMerge="1">
                  <a:txBody>
                    <a:bodyPr/>
                    <a:lstStyle/>
                    <a:p>
                      <a:endParaRPr lang="fr-MA"/>
                    </a:p>
                  </a:txBody>
                  <a:tcPr/>
                </a:tc>
                <a:tc>
                  <a:txBody>
                    <a:bodyPr/>
                    <a:lstStyle/>
                    <a:p>
                      <a:r>
                        <a:rPr lang="fr-MA" sz="1000">
                          <a:effectLst/>
                        </a:rPr>
                        <a:t>Absente </a:t>
                      </a:r>
                      <a:endParaRPr lang="fr-MA" sz="120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fr-MA" sz="1100">
                          <a:effectLst/>
                        </a:rPr>
                        <a:t>23</a:t>
                      </a:r>
                      <a:endParaRPr lang="fr-MA"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561367341"/>
                  </a:ext>
                </a:extLst>
              </a:tr>
              <a:tr h="294362">
                <a:tc>
                  <a:txBody>
                    <a:bodyPr/>
                    <a:lstStyle/>
                    <a:p>
                      <a:r>
                        <a:rPr lang="fr-MA" sz="1000">
                          <a:effectLst/>
                        </a:rPr>
                        <a:t>Hémorragie </a:t>
                      </a:r>
                      <a:endParaRPr lang="fr-MA" sz="120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solidFill>
                      <a:schemeClr val="accent6">
                        <a:lumMod val="60000"/>
                        <a:lumOff val="40000"/>
                      </a:schemeClr>
                    </a:solidFill>
                  </a:tcPr>
                </a:tc>
                <a:tc>
                  <a:txBody>
                    <a:bodyPr/>
                    <a:lstStyle/>
                    <a:p>
                      <a:r>
                        <a:rPr lang="fr-MA" sz="1000">
                          <a:effectLst/>
                        </a:rPr>
                        <a:t>Présente </a:t>
                      </a:r>
                      <a:endParaRPr lang="fr-MA" sz="120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fr-MA" sz="1100">
                          <a:effectLst/>
                        </a:rPr>
                        <a:t>2</a:t>
                      </a:r>
                      <a:endParaRPr lang="fr-MA"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271326461"/>
                  </a:ext>
                </a:extLst>
              </a:tr>
              <a:tr h="294362">
                <a:tc rowSpan="2">
                  <a:txBody>
                    <a:bodyPr/>
                    <a:lstStyle/>
                    <a:p>
                      <a:r>
                        <a:rPr lang="fr-MA" sz="1000" dirty="0">
                          <a:effectLst/>
                        </a:rPr>
                        <a:t>Extension locale </a:t>
                      </a:r>
                      <a:endParaRPr lang="fr-MA" sz="1200" dirty="0">
                        <a:effectLst/>
                      </a:endParaRPr>
                    </a:p>
                    <a:p>
                      <a:pPr>
                        <a:lnSpc>
                          <a:spcPct val="107000"/>
                        </a:lnSpc>
                        <a:spcAft>
                          <a:spcPts val="800"/>
                        </a:spcAft>
                      </a:pPr>
                      <a:r>
                        <a:rPr lang="fr-MA" sz="1100" dirty="0">
                          <a:effectLst/>
                        </a:rPr>
                        <a:t> </a:t>
                      </a:r>
                      <a:endParaRPr lang="fr-MA"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6">
                        <a:lumMod val="60000"/>
                        <a:lumOff val="40000"/>
                      </a:schemeClr>
                    </a:solidFill>
                  </a:tcPr>
                </a:tc>
                <a:tc>
                  <a:txBody>
                    <a:bodyPr/>
                    <a:lstStyle/>
                    <a:p>
                      <a:r>
                        <a:rPr lang="fr-MA" sz="1000">
                          <a:effectLst/>
                        </a:rPr>
                        <a:t>Refoulement des organes de voisinage </a:t>
                      </a:r>
                      <a:endParaRPr lang="fr-MA" sz="120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fr-MA" sz="1100">
                          <a:effectLst/>
                        </a:rPr>
                        <a:t>44</a:t>
                      </a:r>
                      <a:endParaRPr lang="fr-MA"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40962028"/>
                  </a:ext>
                </a:extLst>
              </a:tr>
              <a:tr h="294362">
                <a:tc vMerge="1">
                  <a:txBody>
                    <a:bodyPr/>
                    <a:lstStyle/>
                    <a:p>
                      <a:endParaRPr lang="fr-MA"/>
                    </a:p>
                  </a:txBody>
                  <a:tcPr/>
                </a:tc>
                <a:tc>
                  <a:txBody>
                    <a:bodyPr/>
                    <a:lstStyle/>
                    <a:p>
                      <a:r>
                        <a:rPr lang="fr-MA" sz="1000">
                          <a:effectLst/>
                        </a:rPr>
                        <a:t>Envahissement local </a:t>
                      </a:r>
                      <a:endParaRPr lang="fr-MA" sz="1200">
                        <a:solidFill>
                          <a:srgbClr val="000000"/>
                        </a:solidFill>
                        <a:effectLst/>
                        <a:latin typeface="Lucida Sans Unicode" panose="020B0602030504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fr-MA" sz="1100" dirty="0">
                          <a:effectLst/>
                        </a:rPr>
                        <a:t>14</a:t>
                      </a:r>
                      <a:endParaRPr lang="fr-MA"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359149669"/>
                  </a:ext>
                </a:extLst>
              </a:tr>
            </a:tbl>
          </a:graphicData>
        </a:graphic>
      </p:graphicFrame>
    </p:spTree>
    <p:extLst>
      <p:ext uri="{BB962C8B-B14F-4D97-AF65-F5344CB8AC3E}">
        <p14:creationId xmlns:p14="http://schemas.microsoft.com/office/powerpoint/2010/main" val="58362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DF441A9-2395-472E-A35D-9F4F4E116ACB}"/>
              </a:ext>
            </a:extLst>
          </p:cNvPr>
          <p:cNvSpPr/>
          <p:nvPr/>
        </p:nvSpPr>
        <p:spPr>
          <a:xfrm>
            <a:off x="642550" y="88260"/>
            <a:ext cx="10132541" cy="601661"/>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13" name="ZoneTexte 12">
            <a:extLst>
              <a:ext uri="{FF2B5EF4-FFF2-40B4-BE49-F238E27FC236}">
                <a16:creationId xmlns:a16="http://schemas.microsoft.com/office/drawing/2014/main" id="{96F4C4C6-53F1-49F7-A283-AB36D6495D28}"/>
              </a:ext>
            </a:extLst>
          </p:cNvPr>
          <p:cNvSpPr txBox="1"/>
          <p:nvPr/>
        </p:nvSpPr>
        <p:spPr>
          <a:xfrm>
            <a:off x="2669058" y="202169"/>
            <a:ext cx="6096000" cy="430887"/>
          </a:xfrm>
          <a:prstGeom prst="rect">
            <a:avLst/>
          </a:prstGeom>
          <a:noFill/>
        </p:spPr>
        <p:txBody>
          <a:bodyPr wrap="square">
            <a:spAutoFit/>
          </a:bodyPr>
          <a:lstStyle/>
          <a:p>
            <a:pPr algn="ctr"/>
            <a:r>
              <a:rPr lang="fr-MA" sz="2200" dirty="0"/>
              <a:t>RESULTATS</a:t>
            </a:r>
          </a:p>
        </p:txBody>
      </p:sp>
      <p:sp>
        <p:nvSpPr>
          <p:cNvPr id="22" name="Rectangle 21">
            <a:extLst>
              <a:ext uri="{FF2B5EF4-FFF2-40B4-BE49-F238E27FC236}">
                <a16:creationId xmlns:a16="http://schemas.microsoft.com/office/drawing/2014/main" id="{CF935D18-FC6F-4D27-8872-664467F2E9EA}"/>
              </a:ext>
            </a:extLst>
          </p:cNvPr>
          <p:cNvSpPr/>
          <p:nvPr/>
        </p:nvSpPr>
        <p:spPr>
          <a:xfrm>
            <a:off x="255368" y="872070"/>
            <a:ext cx="11266070" cy="601661"/>
          </a:xfrm>
          <a:prstGeom prst="rect">
            <a:avLst/>
          </a:prstGeom>
          <a:no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a:solidFill>
                <a:schemeClr val="tx1"/>
              </a:solidFill>
            </a:endParaRPr>
          </a:p>
        </p:txBody>
      </p:sp>
      <p:sp>
        <p:nvSpPr>
          <p:cNvPr id="23" name="ZoneTexte 22">
            <a:extLst>
              <a:ext uri="{FF2B5EF4-FFF2-40B4-BE49-F238E27FC236}">
                <a16:creationId xmlns:a16="http://schemas.microsoft.com/office/drawing/2014/main" id="{9B222735-E0A8-4CCE-9A23-FD1E9C82D81E}"/>
              </a:ext>
            </a:extLst>
          </p:cNvPr>
          <p:cNvSpPr txBox="1"/>
          <p:nvPr/>
        </p:nvSpPr>
        <p:spPr>
          <a:xfrm>
            <a:off x="255368" y="988235"/>
            <a:ext cx="6096000" cy="369332"/>
          </a:xfrm>
          <a:prstGeom prst="rect">
            <a:avLst/>
          </a:prstGeom>
          <a:noFill/>
        </p:spPr>
        <p:txBody>
          <a:bodyPr wrap="square">
            <a:spAutoFit/>
          </a:bodyPr>
          <a:lstStyle/>
          <a:p>
            <a:r>
              <a:rPr lang="fr-MA" sz="1800" dirty="0"/>
              <a:t>Données de la TDM:</a:t>
            </a:r>
            <a:endParaRPr lang="fr-MA" dirty="0"/>
          </a:p>
        </p:txBody>
      </p:sp>
      <p:pic>
        <p:nvPicPr>
          <p:cNvPr id="4" name="Image 3">
            <a:extLst>
              <a:ext uri="{FF2B5EF4-FFF2-40B4-BE49-F238E27FC236}">
                <a16:creationId xmlns:a16="http://schemas.microsoft.com/office/drawing/2014/main" id="{EE7C65C2-E103-4DB4-B95D-2D8C7BA8295C}"/>
              </a:ext>
            </a:extLst>
          </p:cNvPr>
          <p:cNvPicPr>
            <a:picLocks noChangeAspect="1"/>
          </p:cNvPicPr>
          <p:nvPr/>
        </p:nvPicPr>
        <p:blipFill>
          <a:blip r:embed="rId2"/>
          <a:stretch>
            <a:fillRect/>
          </a:stretch>
        </p:blipFill>
        <p:spPr>
          <a:xfrm>
            <a:off x="41465" y="1542245"/>
            <a:ext cx="3735421" cy="1886755"/>
          </a:xfrm>
          <a:prstGeom prst="rect">
            <a:avLst/>
          </a:prstGeom>
        </p:spPr>
      </p:pic>
      <p:sp>
        <p:nvSpPr>
          <p:cNvPr id="14" name="ZoneTexte 13">
            <a:extLst>
              <a:ext uri="{FF2B5EF4-FFF2-40B4-BE49-F238E27FC236}">
                <a16:creationId xmlns:a16="http://schemas.microsoft.com/office/drawing/2014/main" id="{B7F2CDDF-571A-482E-B6B0-F326744FB1D2}"/>
              </a:ext>
            </a:extLst>
          </p:cNvPr>
          <p:cNvSpPr txBox="1"/>
          <p:nvPr/>
        </p:nvSpPr>
        <p:spPr>
          <a:xfrm>
            <a:off x="3657864" y="1889457"/>
            <a:ext cx="2693504" cy="1384995"/>
          </a:xfrm>
          <a:prstGeom prst="rect">
            <a:avLst/>
          </a:prstGeom>
          <a:noFill/>
        </p:spPr>
        <p:txBody>
          <a:bodyPr wrap="square">
            <a:spAutoFit/>
          </a:bodyPr>
          <a:lstStyle/>
          <a:p>
            <a:pPr algn="ctr"/>
            <a:r>
              <a:rPr lang="fr-FR" sz="1050" kern="0" dirty="0">
                <a:latin typeface="Arial" panose="020B0604020202020204" pitchFamily="34" charset="0"/>
                <a:cs typeface="Arial" panose="020B0604020202020204" pitchFamily="34" charset="0"/>
              </a:rPr>
              <a:t>Patiente de 69ans. GIST gastrique : </a:t>
            </a:r>
          </a:p>
          <a:p>
            <a:pPr algn="ctr"/>
            <a:r>
              <a:rPr lang="fr-FR" sz="1050" kern="0" dirty="0">
                <a:latin typeface="Arial" panose="020B0604020202020204" pitchFamily="34" charset="0"/>
                <a:cs typeface="Arial" panose="020B0604020202020204" pitchFamily="34" charset="0"/>
              </a:rPr>
              <a:t>TDM abdominale C+ en coupes axiale et coronale montrant une masse gastrique sténosante de la région </a:t>
            </a:r>
            <a:r>
              <a:rPr lang="fr-FR" sz="1050" kern="0" dirty="0" err="1">
                <a:latin typeface="Arial" panose="020B0604020202020204" pitchFamily="34" charset="0"/>
                <a:cs typeface="Arial" panose="020B0604020202020204" pitchFamily="34" charset="0"/>
              </a:rPr>
              <a:t>antro</a:t>
            </a:r>
            <a:r>
              <a:rPr lang="fr-FR" sz="1050" kern="0" dirty="0">
                <a:latin typeface="Arial" panose="020B0604020202020204" pitchFamily="34" charset="0"/>
                <a:cs typeface="Arial" panose="020B0604020202020204" pitchFamily="34" charset="0"/>
              </a:rPr>
              <a:t>-pylorique, à développement endo et </a:t>
            </a:r>
            <a:r>
              <a:rPr lang="fr-FR" sz="1050" kern="0" dirty="0" err="1">
                <a:latin typeface="Arial" panose="020B0604020202020204" pitchFamily="34" charset="0"/>
                <a:cs typeface="Arial" panose="020B0604020202020204" pitchFamily="34" charset="0"/>
              </a:rPr>
              <a:t>exophytique</a:t>
            </a:r>
            <a:r>
              <a:rPr lang="fr-FR" sz="1050" kern="0" dirty="0">
                <a:latin typeface="Arial" panose="020B0604020202020204" pitchFamily="34" charset="0"/>
                <a:cs typeface="Arial" panose="020B0604020202020204" pitchFamily="34" charset="0"/>
              </a:rPr>
              <a:t> mesurant 4.8cm de grand axe, de contours réguliers, à rehaussement discrètement hétérogène.</a:t>
            </a:r>
          </a:p>
        </p:txBody>
      </p:sp>
      <p:pic>
        <p:nvPicPr>
          <p:cNvPr id="9" name="Image 8">
            <a:extLst>
              <a:ext uri="{FF2B5EF4-FFF2-40B4-BE49-F238E27FC236}">
                <a16:creationId xmlns:a16="http://schemas.microsoft.com/office/drawing/2014/main" id="{1EB5B7FB-413F-4F6C-BE9A-101B158065A3}"/>
              </a:ext>
            </a:extLst>
          </p:cNvPr>
          <p:cNvPicPr>
            <a:picLocks noChangeAspect="1"/>
          </p:cNvPicPr>
          <p:nvPr/>
        </p:nvPicPr>
        <p:blipFill>
          <a:blip r:embed="rId3"/>
          <a:stretch>
            <a:fillRect/>
          </a:stretch>
        </p:blipFill>
        <p:spPr>
          <a:xfrm>
            <a:off x="6529174" y="1696790"/>
            <a:ext cx="3839183" cy="1577662"/>
          </a:xfrm>
          <a:prstGeom prst="rect">
            <a:avLst/>
          </a:prstGeom>
        </p:spPr>
      </p:pic>
      <p:sp>
        <p:nvSpPr>
          <p:cNvPr id="18" name="ZoneTexte 17">
            <a:extLst>
              <a:ext uri="{FF2B5EF4-FFF2-40B4-BE49-F238E27FC236}">
                <a16:creationId xmlns:a16="http://schemas.microsoft.com/office/drawing/2014/main" id="{0F6E2DA9-992E-406D-BF91-9CFD773F62FE}"/>
              </a:ext>
            </a:extLst>
          </p:cNvPr>
          <p:cNvSpPr txBox="1"/>
          <p:nvPr/>
        </p:nvSpPr>
        <p:spPr>
          <a:xfrm>
            <a:off x="10231620" y="1696790"/>
            <a:ext cx="1934817" cy="1546577"/>
          </a:xfrm>
          <a:prstGeom prst="rect">
            <a:avLst/>
          </a:prstGeom>
          <a:noFill/>
        </p:spPr>
        <p:txBody>
          <a:bodyPr wrap="square">
            <a:spAutoFit/>
          </a:bodyPr>
          <a:lstStyle/>
          <a:p>
            <a:pPr algn="ctr"/>
            <a:r>
              <a:rPr lang="fr-MA" sz="1050" kern="0" dirty="0">
                <a:latin typeface="Arial" panose="020B0604020202020204" pitchFamily="34" charset="0"/>
                <a:cs typeface="Arial" panose="020B0604020202020204" pitchFamily="34" charset="0"/>
              </a:rPr>
              <a:t>Patient 58ans, syndrome occlusif. </a:t>
            </a:r>
          </a:p>
          <a:p>
            <a:pPr algn="ctr"/>
            <a:r>
              <a:rPr lang="fr-FR" sz="1050" kern="0" dirty="0">
                <a:latin typeface="Arial" panose="020B0604020202020204" pitchFamily="34" charset="0"/>
                <a:cs typeface="Arial" panose="020B0604020202020204" pitchFamily="34" charset="0"/>
              </a:rPr>
              <a:t>TDM pelvienne. Coupes axiales après injection du PDC: GIST du bas et moyen rectum, de 6x5cm, à développement endo luminal, rehaussée de façon homogène par le PDC </a:t>
            </a:r>
            <a:endParaRPr lang="fr-MA" sz="1050" kern="0" dirty="0">
              <a:latin typeface="Arial" panose="020B0604020202020204" pitchFamily="34" charset="0"/>
              <a:cs typeface="Arial" panose="020B0604020202020204" pitchFamily="34" charset="0"/>
            </a:endParaRPr>
          </a:p>
        </p:txBody>
      </p:sp>
      <p:pic>
        <p:nvPicPr>
          <p:cNvPr id="12" name="Image 11">
            <a:extLst>
              <a:ext uri="{FF2B5EF4-FFF2-40B4-BE49-F238E27FC236}">
                <a16:creationId xmlns:a16="http://schemas.microsoft.com/office/drawing/2014/main" id="{8B4FB577-BF4A-43FB-8B20-46110030332A}"/>
              </a:ext>
            </a:extLst>
          </p:cNvPr>
          <p:cNvPicPr>
            <a:picLocks noChangeAspect="1"/>
          </p:cNvPicPr>
          <p:nvPr/>
        </p:nvPicPr>
        <p:blipFill>
          <a:blip r:embed="rId4"/>
          <a:stretch>
            <a:fillRect/>
          </a:stretch>
        </p:blipFill>
        <p:spPr>
          <a:xfrm>
            <a:off x="41465" y="3583550"/>
            <a:ext cx="4809613" cy="1629172"/>
          </a:xfrm>
          <a:prstGeom prst="rect">
            <a:avLst/>
          </a:prstGeom>
        </p:spPr>
      </p:pic>
      <p:sp>
        <p:nvSpPr>
          <p:cNvPr id="24" name="ZoneTexte 23">
            <a:extLst>
              <a:ext uri="{FF2B5EF4-FFF2-40B4-BE49-F238E27FC236}">
                <a16:creationId xmlns:a16="http://schemas.microsoft.com/office/drawing/2014/main" id="{3E740BBA-5D30-4B11-BEB3-0FCB4C96E14B}"/>
              </a:ext>
            </a:extLst>
          </p:cNvPr>
          <p:cNvSpPr txBox="1"/>
          <p:nvPr/>
        </p:nvSpPr>
        <p:spPr>
          <a:xfrm>
            <a:off x="392462" y="4700214"/>
            <a:ext cx="4107618" cy="1169551"/>
          </a:xfrm>
          <a:prstGeom prst="rect">
            <a:avLst/>
          </a:prstGeom>
          <a:noFill/>
        </p:spPr>
        <p:txBody>
          <a:bodyPr wrap="square">
            <a:spAutoFit/>
          </a:bodyPr>
          <a:lstStyle/>
          <a:p>
            <a:pPr algn="l"/>
            <a:endParaRPr lang="fr-MA" sz="2800" b="0" i="0" u="none" strike="noStrike" baseline="0" dirty="0">
              <a:solidFill>
                <a:srgbClr val="000000"/>
              </a:solidFill>
              <a:latin typeface="Lucida Sans Unicode" panose="020B0602030504020204" pitchFamily="34" charset="0"/>
            </a:endParaRPr>
          </a:p>
          <a:p>
            <a:pPr algn="ctr"/>
            <a:r>
              <a:rPr lang="fr-FR" sz="1050" kern="0" dirty="0">
                <a:latin typeface="Arial" panose="020B0604020202020204" pitchFamily="34" charset="0"/>
                <a:cs typeface="Arial" panose="020B0604020202020204" pitchFamily="34" charset="0"/>
              </a:rPr>
              <a:t>TDM abdomino-pelvienne: Coupes axiales: Volumineuse GIST mésentérique (Tête de flèche) avec ascite de grande abondance (*), implants péritonéaux et épaississement du tablier épiploïque (flèche). </a:t>
            </a:r>
          </a:p>
        </p:txBody>
      </p:sp>
      <p:pic>
        <p:nvPicPr>
          <p:cNvPr id="19" name="Image 18">
            <a:extLst>
              <a:ext uri="{FF2B5EF4-FFF2-40B4-BE49-F238E27FC236}">
                <a16:creationId xmlns:a16="http://schemas.microsoft.com/office/drawing/2014/main" id="{4EC828BE-A913-4EFC-BC3C-54853CBF6055}"/>
              </a:ext>
            </a:extLst>
          </p:cNvPr>
          <p:cNvPicPr>
            <a:picLocks noChangeAspect="1"/>
          </p:cNvPicPr>
          <p:nvPr/>
        </p:nvPicPr>
        <p:blipFill>
          <a:blip r:embed="rId5"/>
          <a:stretch>
            <a:fillRect/>
          </a:stretch>
        </p:blipFill>
        <p:spPr>
          <a:xfrm>
            <a:off x="5083164" y="3577755"/>
            <a:ext cx="3862269" cy="1630800"/>
          </a:xfrm>
          <a:prstGeom prst="rect">
            <a:avLst/>
          </a:prstGeom>
        </p:spPr>
      </p:pic>
      <p:sp>
        <p:nvSpPr>
          <p:cNvPr id="28" name="ZoneTexte 27">
            <a:extLst>
              <a:ext uri="{FF2B5EF4-FFF2-40B4-BE49-F238E27FC236}">
                <a16:creationId xmlns:a16="http://schemas.microsoft.com/office/drawing/2014/main" id="{D8B06E7C-E23D-4131-AF35-C31370D95E52}"/>
              </a:ext>
            </a:extLst>
          </p:cNvPr>
          <p:cNvSpPr txBox="1"/>
          <p:nvPr/>
        </p:nvSpPr>
        <p:spPr>
          <a:xfrm>
            <a:off x="5137793" y="4768568"/>
            <a:ext cx="3753010" cy="1331134"/>
          </a:xfrm>
          <a:prstGeom prst="rect">
            <a:avLst/>
          </a:prstGeom>
          <a:noFill/>
        </p:spPr>
        <p:txBody>
          <a:bodyPr wrap="square">
            <a:spAutoFit/>
          </a:bodyPr>
          <a:lstStyle/>
          <a:p>
            <a:pPr algn="ctr"/>
            <a:endParaRPr lang="fr-MA" sz="2800" b="0" i="0" u="none" strike="noStrike" baseline="0" dirty="0">
              <a:solidFill>
                <a:srgbClr val="000000"/>
              </a:solidFill>
              <a:latin typeface="Lucida Sans Unicode" panose="020B0602030504020204" pitchFamily="34" charset="0"/>
            </a:endParaRPr>
          </a:p>
          <a:p>
            <a:pPr algn="ctr"/>
            <a:r>
              <a:rPr lang="fr-FR" sz="1050" kern="0" dirty="0">
                <a:latin typeface="Arial" panose="020B0604020202020204" pitchFamily="34" charset="0"/>
                <a:cs typeface="Arial" panose="020B0604020202020204" pitchFamily="34" charset="0"/>
              </a:rPr>
              <a:t>28ans, hématémèse de grande abondance. </a:t>
            </a:r>
          </a:p>
          <a:p>
            <a:pPr algn="ctr"/>
            <a:r>
              <a:rPr lang="fr-FR" sz="1050" kern="0" dirty="0">
                <a:latin typeface="Arial" panose="020B0604020202020204" pitchFamily="34" charset="0"/>
                <a:cs typeface="Arial" panose="020B0604020202020204" pitchFamily="34" charset="0"/>
              </a:rPr>
              <a:t>TDM abdomino-pelvienne Coupes axiales C +: Deux </a:t>
            </a:r>
            <a:r>
              <a:rPr lang="fr-FR" sz="1050" kern="0" dirty="0" err="1">
                <a:latin typeface="Arial" panose="020B0604020202020204" pitchFamily="34" charset="0"/>
                <a:cs typeface="Arial" panose="020B0604020202020204" pitchFamily="34" charset="0"/>
              </a:rPr>
              <a:t>GISTs</a:t>
            </a:r>
            <a:r>
              <a:rPr lang="fr-FR" sz="1050" kern="0" dirty="0">
                <a:latin typeface="Arial" panose="020B0604020202020204" pitchFamily="34" charset="0"/>
                <a:cs typeface="Arial" panose="020B0604020202020204" pitchFamily="34" charset="0"/>
              </a:rPr>
              <a:t> gastriques endoluminales de la grande courbure et </a:t>
            </a:r>
            <a:r>
              <a:rPr lang="fr-FR" sz="1050" kern="0" dirty="0" err="1">
                <a:latin typeface="Arial" panose="020B0604020202020204" pitchFamily="34" charset="0"/>
                <a:cs typeface="Arial" panose="020B0604020202020204" pitchFamily="34" charset="0"/>
              </a:rPr>
              <a:t>antro</a:t>
            </a:r>
            <a:r>
              <a:rPr lang="fr-FR" sz="1050" kern="0" dirty="0">
                <a:latin typeface="Arial" panose="020B0604020202020204" pitchFamily="34" charset="0"/>
                <a:cs typeface="Arial" panose="020B0604020202020204" pitchFamily="34" charset="0"/>
              </a:rPr>
              <a:t> pylorique, bien limitées, à rehaussement homogène avec saignement actif de la deuxième (extravasation du PDC) (*). </a:t>
            </a:r>
            <a:endParaRPr lang="fr-MA" sz="1050" kern="0" dirty="0">
              <a:latin typeface="Arial" panose="020B0604020202020204" pitchFamily="34" charset="0"/>
              <a:cs typeface="Arial" panose="020B0604020202020204" pitchFamily="34" charset="0"/>
            </a:endParaRPr>
          </a:p>
        </p:txBody>
      </p:sp>
      <p:pic>
        <p:nvPicPr>
          <p:cNvPr id="25" name="Image 24">
            <a:extLst>
              <a:ext uri="{FF2B5EF4-FFF2-40B4-BE49-F238E27FC236}">
                <a16:creationId xmlns:a16="http://schemas.microsoft.com/office/drawing/2014/main" id="{9D5C9D0A-9A66-48C7-8FAE-0C3AF30A8ECA}"/>
              </a:ext>
            </a:extLst>
          </p:cNvPr>
          <p:cNvPicPr>
            <a:picLocks noChangeAspect="1"/>
          </p:cNvPicPr>
          <p:nvPr/>
        </p:nvPicPr>
        <p:blipFill>
          <a:blip r:embed="rId6"/>
          <a:stretch>
            <a:fillRect/>
          </a:stretch>
        </p:blipFill>
        <p:spPr>
          <a:xfrm>
            <a:off x="9438198" y="3577755"/>
            <a:ext cx="2361340" cy="1630800"/>
          </a:xfrm>
          <a:prstGeom prst="rect">
            <a:avLst/>
          </a:prstGeom>
        </p:spPr>
      </p:pic>
      <p:sp>
        <p:nvSpPr>
          <p:cNvPr id="30" name="ZoneTexte 29">
            <a:extLst>
              <a:ext uri="{FF2B5EF4-FFF2-40B4-BE49-F238E27FC236}">
                <a16:creationId xmlns:a16="http://schemas.microsoft.com/office/drawing/2014/main" id="{246A9044-C901-47C8-AF46-BDE1A5099F3C}"/>
              </a:ext>
            </a:extLst>
          </p:cNvPr>
          <p:cNvSpPr txBox="1"/>
          <p:nvPr/>
        </p:nvSpPr>
        <p:spPr>
          <a:xfrm>
            <a:off x="9504168" y="5161210"/>
            <a:ext cx="2229399" cy="1223412"/>
          </a:xfrm>
          <a:prstGeom prst="rect">
            <a:avLst/>
          </a:prstGeom>
          <a:noFill/>
        </p:spPr>
        <p:txBody>
          <a:bodyPr wrap="square">
            <a:spAutoFit/>
          </a:bodyPr>
          <a:lstStyle/>
          <a:p>
            <a:pPr algn="ctr"/>
            <a:r>
              <a:rPr lang="fr-FR" sz="1050" kern="0" dirty="0">
                <a:latin typeface="Arial" panose="020B0604020202020204" pitchFamily="34" charset="0"/>
                <a:cs typeface="Arial" panose="020B0604020202020204" pitchFamily="34" charset="0"/>
              </a:rPr>
              <a:t>Patient de 60 ans, syndrome rectal. </a:t>
            </a:r>
          </a:p>
          <a:p>
            <a:pPr algn="ctr"/>
            <a:r>
              <a:rPr lang="fr-FR" sz="1050" kern="0" dirty="0">
                <a:latin typeface="Arial" panose="020B0604020202020204" pitchFamily="34" charset="0"/>
                <a:cs typeface="Arial" panose="020B0604020202020204" pitchFamily="34" charset="0"/>
              </a:rPr>
              <a:t>TDM pelvienne. Coupes axiales après injection du PDC: GIST du bas rectum, à développement endo luminal, rehaussée de façon homogène par le PDC. </a:t>
            </a:r>
            <a:endParaRPr lang="fr-MA" sz="1050"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499797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TotalTime>
  <Words>787</Words>
  <Application>Microsoft Office PowerPoint</Application>
  <PresentationFormat>Grand écran</PresentationFormat>
  <Paragraphs>93</Paragraphs>
  <Slides>5</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5</vt:i4>
      </vt:variant>
    </vt:vector>
  </HeadingPairs>
  <TitlesOfParts>
    <vt:vector size="11" baseType="lpstr">
      <vt:lpstr>Arial</vt:lpstr>
      <vt:lpstr>Calibri</vt:lpstr>
      <vt:lpstr>Calibri Light</vt:lpstr>
      <vt:lpstr>Lucida Sans Unicode</vt:lpstr>
      <vt:lpstr>Wingdings</vt:lpstr>
      <vt:lpstr>Thème Office</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abdellah bouelhaz</dc:creator>
  <cp:lastModifiedBy>abdellah bouelhaz</cp:lastModifiedBy>
  <cp:revision>13</cp:revision>
  <dcterms:created xsi:type="dcterms:W3CDTF">2026-02-28T14:45:56Z</dcterms:created>
  <dcterms:modified xsi:type="dcterms:W3CDTF">2026-02-28T16:55:32Z</dcterms:modified>
</cp:coreProperties>
</file>