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315" r:id="rId2"/>
    <p:sldId id="316" r:id="rId3"/>
    <p:sldId id="309" r:id="rId4"/>
    <p:sldId id="325" r:id="rId5"/>
    <p:sldId id="328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5"/>
    <p:restoredTop sz="75327" autoAdjust="0"/>
  </p:normalViewPr>
  <p:slideViewPr>
    <p:cSldViewPr snapToGrid="0" snapToObjects="1">
      <p:cViewPr varScale="1">
        <p:scale>
          <a:sx n="54" d="100"/>
          <a:sy n="54" d="100"/>
        </p:scale>
        <p:origin x="14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53EDA-1980-4EB9-B094-C358C5EB5C2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4808F-A4AE-4C7B-BB9E-37AFD9A7F2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0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articles/copper?lang=us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15F67-6D10-CED2-9406-8F5E65151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FAFF18B-8BD5-EFAE-E8AE-AAD92E207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3A26A6-4FF1-A7C0-7209-F7C2CB6E00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 sz="1200" dirty="0"/>
              <a:t>Tout d'abord nous allons parler de la paréidolie qui est Phénomène </a:t>
            </a:r>
            <a:r>
              <a:rPr lang="fr-FR" sz="1200" dirty="0" err="1"/>
              <a:t>neuro-psychologique</a:t>
            </a:r>
            <a:r>
              <a:rPr lang="fr-FR" sz="1200" dirty="0"/>
              <a:t> par lequel le cerveau humain interprète des formes ambiguës comme des objets familiers</a:t>
            </a:r>
          </a:p>
          <a:p>
            <a:pPr>
              <a:lnSpc>
                <a:spcPct val="100000"/>
              </a:lnSpc>
            </a:pPr>
            <a:r>
              <a:rPr lang="fr-FR" sz="1200" dirty="0"/>
              <a:t>Le cortex visuel est programmé pour reconnaître rapidement des formes connues</a:t>
            </a:r>
          </a:p>
          <a:p>
            <a:pPr>
              <a:lnSpc>
                <a:spcPct val="100000"/>
              </a:lnSpc>
            </a:pPr>
            <a:r>
              <a:rPr lang="fr-FR" sz="1200" dirty="0"/>
              <a:t>Une Activation des aires de reconnaissance faciale </a:t>
            </a:r>
          </a:p>
          <a:p>
            <a:pPr>
              <a:lnSpc>
                <a:spcPct val="100000"/>
              </a:lnSpc>
            </a:pPr>
            <a:r>
              <a:rPr lang="fr-FR" sz="1200" dirty="0"/>
              <a:t>Par un Processus automatique et inconscient</a:t>
            </a:r>
          </a:p>
          <a:p>
            <a:pPr>
              <a:lnSpc>
                <a:spcPct val="100000"/>
              </a:lnSpc>
            </a:pPr>
            <a:endParaRPr lang="fr-FR" sz="1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39F49A-943F-B78C-75A8-8E9FD25EC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84808F-A4AE-4C7B-BB9E-37AFD9A7F27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919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456AE-EBE5-3984-E9AD-A8A671949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08659D-FF8B-B37D-95BF-ABDACD5F36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AA8D24-E15E-8E32-1E7D-E346F10072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fr-FR" sz="1200" dirty="0"/>
              <a:t>En radiologie: C’est un Outil mnémotechnique puissant</a:t>
            </a:r>
          </a:p>
          <a:p>
            <a:pPr>
              <a:lnSpc>
                <a:spcPct val="100000"/>
              </a:lnSpc>
            </a:pPr>
            <a:r>
              <a:rPr lang="fr-FR" sz="1200" dirty="0"/>
              <a:t>Qui Facilite l’apprentissage des patterns</a:t>
            </a:r>
          </a:p>
          <a:p>
            <a:pPr>
              <a:lnSpc>
                <a:spcPct val="100000"/>
              </a:lnSpc>
            </a:pPr>
            <a:r>
              <a:rPr lang="fr-FR" sz="1200" dirty="0"/>
              <a:t>Et Permet une reconnaissance rapide de certaines pathologies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1200" dirty="0"/>
              <a:t>Par contre il Peut entraîner un biais cognitif</a:t>
            </a:r>
          </a:p>
          <a:p>
            <a:pPr>
              <a:lnSpc>
                <a:spcPct val="100000"/>
              </a:lnSpc>
            </a:pPr>
            <a:r>
              <a:rPr lang="fr-FR" sz="1200" dirty="0"/>
              <a:t>Certains signes ont une faible sensibilité</a:t>
            </a:r>
          </a:p>
          <a:p>
            <a:pPr>
              <a:lnSpc>
                <a:spcPct val="100000"/>
              </a:lnSpc>
            </a:pPr>
            <a:r>
              <a:rPr lang="fr-FR" sz="1200" dirty="0"/>
              <a:t>Et Ne remplace pas l’analyse systématique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F76222-2177-7303-AC2D-279FFC38F5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84808F-A4AE-4C7B-BB9E-37AFD9A7F27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2989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2E83F-AD4A-5908-D679-C52BFAA92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489295-A136-A67C-D8D1-2630F22E37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D5415AD-BD24-5753-D921-5AB5C54F1D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err="1"/>
              <a:t>Commencant</a:t>
            </a:r>
            <a:r>
              <a:rPr lang="fr-FR" dirty="0"/>
              <a:t> par le </a:t>
            </a:r>
            <a:r>
              <a:rPr lang="fr-FR" dirty="0" err="1"/>
              <a:t>Medusa</a:t>
            </a:r>
            <a:r>
              <a:rPr lang="fr-FR" dirty="0"/>
              <a:t> Head </a:t>
            </a:r>
            <a:r>
              <a:rPr lang="fr-FR" dirty="0" err="1"/>
              <a:t>Sign</a:t>
            </a:r>
            <a:r>
              <a:rPr lang="fr-FR" dirty="0"/>
              <a:t> parfois appelé </a:t>
            </a:r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palm </a:t>
            </a:r>
            <a:r>
              <a:rPr lang="fr-FR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tree</a:t>
            </a:r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</a:t>
            </a:r>
            <a:endParaRPr lang="fr-FR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fr-FR" dirty="0"/>
              <a:t> ce signe traduit une  Anomalie veineuse de développement</a:t>
            </a:r>
            <a:r>
              <a:rPr lang="fr-FR" sz="1200" dirty="0"/>
              <a:t> qui est une Malformation veineuse congénitale du drainage veineux</a:t>
            </a:r>
          </a:p>
          <a:p>
            <a:r>
              <a:rPr lang="fr-FR" sz="1200" dirty="0"/>
              <a:t>Sa Physiopathologie s’explique par l’absence de veines normales donnant un  réseau compensateur</a:t>
            </a:r>
          </a:p>
          <a:p>
            <a:r>
              <a:rPr lang="fr-FR" sz="1200" dirty="0"/>
              <a:t>Cliniquement : souvent asymptomatique, parfois des crises d’épilepsie, des céphalées et , une hémorragie intra cérébrale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/>
              <a:t>Peut se voir au scanner comme dans notre cas, si de grande taille, elle peut être visible sans injection de PDC, mais est confirmée après injection de PDC</a:t>
            </a:r>
          </a:p>
          <a:p>
            <a:r>
              <a:rPr lang="fr-FR" sz="1200" dirty="0"/>
              <a:t>En IRM se voit mieux sur la séquence T1 après injection de gadolinium et sur la SWI comme étant des veines radiaires convergeant vers un tronc collecteur</a:t>
            </a:r>
          </a:p>
          <a:p>
            <a:r>
              <a:rPr lang="fr-FR" sz="1200" dirty="0"/>
              <a:t>Sensibilité : élevée | Spécificité : très élevée (quasi pathognomonique)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3EE60F-00EB-D000-6FBA-0C8E016C7A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84808F-A4AE-4C7B-BB9E-37AFD9A7F27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87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4E318-FBF2-4C16-D33C-B3F68D661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C7B954D-D2B3-FCF1-F1C1-EBC002CD54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22E10A0-73C7-4719-F745-EA8F8F7050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Face of the giant Panda Sign, </a:t>
            </a:r>
          </a:p>
          <a:p>
            <a:pPr marL="0" indent="0">
              <a:buNone/>
            </a:pPr>
            <a:r>
              <a:rPr lang="en-US" sz="2400" dirty="0"/>
              <a:t>Dans la </a:t>
            </a:r>
            <a:r>
              <a:rPr lang="en-US" sz="2400" dirty="0" err="1"/>
              <a:t>maladie</a:t>
            </a:r>
            <a:r>
              <a:rPr lang="en-US" sz="2400" dirty="0"/>
              <a:t> de Wilson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qui est une maladie autosomique récessive rare et potentiellement mortelle, due à une altération de l'excrétion biliaire 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du cuivre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et de son transport sérique. </a:t>
            </a:r>
            <a:endParaRPr lang="fr-FR" sz="2400" dirty="0"/>
          </a:p>
          <a:p>
            <a:pPr rtl="0"/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cuivre s'accumule d'abord dans le foie, entraînant une progression lente de la maladie, puis se diffuse dans la circulation jusqu’à s’</a:t>
            </a:r>
            <a:r>
              <a:rPr lang="fr-FR" sz="2400" dirty="0"/>
              <a:t>accumulation dans noyaux gris centraux</a:t>
            </a:r>
          </a:p>
          <a:p>
            <a:r>
              <a:rPr lang="fr-FR" sz="2400" dirty="0"/>
              <a:t>La clinique se caractérise par des troubles moteurs, psychiatriques, et une hépatopathie chronique</a:t>
            </a:r>
          </a:p>
          <a:p>
            <a:r>
              <a:rPr lang="fr-FR" sz="2400" dirty="0"/>
              <a:t>En IRM on note un hypersignal T2 du tegmentum mésencéphalique avec respect des noyaux rouges </a:t>
            </a:r>
          </a:p>
          <a:p>
            <a:r>
              <a:rPr lang="fr-FR" sz="2400" dirty="0"/>
              <a:t>La Sensibilité est faible à modérée | et la Spécificité  élevée</a:t>
            </a:r>
          </a:p>
          <a:p>
            <a:endParaRPr lang="fr-C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C1FA7A-9DB3-5A80-ED83-FC303373A5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84808F-A4AE-4C7B-BB9E-37AFD9A7F27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726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645E9-1006-35EA-0D81-C906F9F2D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B872662-620A-DFA7-A94F-8715ABEDAB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6FF3CD5-6B27-8EBC-116A-BC3E8F30B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Eye of the tiger sign se </a:t>
            </a:r>
            <a:r>
              <a:rPr lang="en-US" sz="2400" b="1" dirty="0" err="1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voit</a:t>
            </a:r>
            <a:r>
              <a:rPr lang="en-US" sz="2400" b="1" dirty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dans la </a:t>
            </a:r>
            <a:r>
              <a:rPr lang="fr-FR" sz="2400" dirty="0"/>
              <a:t>Neurodégénérescence avec surcharge cérébrale en fer (anciennement syndrome </a:t>
            </a:r>
            <a:r>
              <a:rPr lang="fr-FR" sz="2400" dirty="0" err="1"/>
              <a:t>Hallervorden-Spatz</a:t>
            </a:r>
            <a:r>
              <a:rPr lang="fr-FR" sz="2400" dirty="0"/>
              <a:t>): c’est un groupe de maladies neurodégénératives rares caractérisées par un dysfonctionnement progressif du système extrapyramidal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/>
              <a:t>Elle est du à une accumulation de fer</a:t>
            </a:r>
          </a:p>
          <a:p>
            <a:r>
              <a:rPr lang="fr-FR" sz="2400" dirty="0"/>
              <a:t>Cliniquement se manifeste par 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démence progressive, signes extrapyramidaux (rigidité, dystonie), signes corticospinaux (spasticité,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hyperréflexie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et dysarthrie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L’hyposignal du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globus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pallidus résulte d'une accumulation excessive de fer, tandis que l'hypersignal centrale est attribuée à la gliose, à une augmentation de la teneur en eau et à une perte neuronale avec vacuolisation et cavitation.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/>
              <a:t>Sensibilité et Spécificité : élevée mais non pathognomonique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400" dirty="0"/>
          </a:p>
          <a:p>
            <a:pPr>
              <a:lnSpc>
                <a:spcPct val="100000"/>
              </a:lnSpc>
            </a:pPr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BCCD1D-1618-C2BD-BD5C-A867B8B149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84808F-A4AE-4C7B-BB9E-37AFD9A7F27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183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6E6C5-460E-3242-BA9A-1336AB44A9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131CB8-2847-964D-8E37-E19C2FF5F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503656-B909-F648-8925-9DD093B84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BC48CE-74A7-1340-A36E-9BFE1A121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2CA316-EEEF-3342-A51C-12E2D82E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319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7D172E-6A05-CC41-9C15-303EB3058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F74DF3-4E5B-274C-A1A1-42C2267CB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77C4C2-6FFD-F946-A5A5-AD1A43633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50C062-5070-B24D-9950-0B74A03E4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A08598-DBF0-F548-8B9D-9B02AC080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54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9A37DE-7ABF-D743-91BC-596AD8567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F9FBCE3-F6AC-6C44-8F24-B839BAD84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FD1945-C246-8F47-9292-8FC7F704F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AF278A-F6AB-2145-87A2-6D904C49C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6E3923-CB53-DB43-953C-094868F8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61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C99205-015A-1C4C-8E92-A0D027C69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52DAAC-F6F1-4547-AF4B-87BEAEA5D2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5698EB-CF2B-F24E-9852-BB018090F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00AD2E7-DC08-434D-A048-D9AD0D436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52D8AF-784E-204C-8DA3-E5599EBF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C50145-687C-2C40-B953-33F201473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200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7E2999-6BAC-1542-BF69-CA1D93D7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6B1142-3241-3445-8671-CDC1877DF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857FE9-0BB0-3A4D-8CE2-6F2B92CF2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3A3DC2-6332-B948-AA35-8175BF6415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F771155-7D38-1646-A85F-7E45C3942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564CA60-110A-5844-BEBE-09C6470B6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10E08A2-0826-AA4A-B823-BEEF173EB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80F3EDA-4639-BB42-ABE4-9E8C14C4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349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C84FB9-A9C4-F144-9FC7-6C0C85029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B070152-8822-3C45-8878-77D39EE06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CD8CF8F-6226-8340-A6C6-B2D1F35B2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CAB8B78-73D1-BF41-9B28-CBBF40C11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117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243D1C4-D0E1-2F4D-9333-8EDE56013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2BFFCD7-966F-5D44-824C-26BC46704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F8632A-D962-D740-BE7A-80BBBC1DA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505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43364-D6EE-0244-8747-856282CA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2A3E6F-8C6F-9848-AD75-0E8874E4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89E15E-0ADB-4F4B-A26A-03105CE75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82B0C6-691F-2A4B-BBF8-9C30830F8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294BE2-4A50-B040-A558-AC74A2242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EED3ED-653D-7243-B1A5-EBFBEC9F8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015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8BF811-4779-5C47-9162-B7277ECD6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00D06A4-D241-E240-A0F0-39A8636B92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F728A6-1F5E-AB49-8BD6-BB69FB101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6C6093-DBEB-334F-B25D-953ACF01D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1904D8-D912-9C4E-99D8-446FAD93C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3F07653-0A7D-ED42-AFD0-441619753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149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A13D45-9D09-0749-A1EF-269E34CEE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AF1C55D-4FFA-6C4C-B287-C9D90A4A4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E1486E-9780-C54B-B277-E3C77EC17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00AC2B-61DC-8349-A0BE-4D830ABF6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6AE96B-8B41-D24A-8C86-11A9FA42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789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C170C07-BC5E-DB4C-A3DF-97F7C79D8E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9C6DB26-DB23-6141-BF16-92BE37582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DEBD80-355B-DF42-8F7B-42E8A21DB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0A7BB7-E8E2-E046-A887-78E90995B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09CC6C-21F2-B74F-A210-F7FFB6E59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756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FF0B59A-4FFF-B74C-9ED6-250A372A8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0947D5B-9F51-134E-AF4D-EEA4AF5AE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8CB0F7-A979-D641-94DF-236FD6CA79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CCF9DA-458C-F141-A93E-7C7207D9D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8A12B0-5D28-544E-83D2-744D7BA2C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6838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27A9C-B745-892B-F050-6ED2A4453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5C070-0D60-A1EB-20E2-BDE90F5AF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3251"/>
            <a:ext cx="10515600" cy="1325563"/>
          </a:xfr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r-FR" sz="4000" b="1" dirty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PARÉIDOLIE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D52564-DE13-DDDD-8752-96D99BC88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0021"/>
            <a:ext cx="7803776" cy="4474727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2400" dirty="0"/>
              <a:t>Définition:</a:t>
            </a:r>
          </a:p>
          <a:p>
            <a:pPr>
              <a:lnSpc>
                <a:spcPct val="100000"/>
              </a:lnSpc>
            </a:pPr>
            <a:r>
              <a:rPr lang="fr-FR" sz="2400" dirty="0"/>
              <a:t>Phénomène </a:t>
            </a:r>
            <a:r>
              <a:rPr lang="fr-FR" sz="2400" dirty="0" err="1"/>
              <a:t>neuro-psychologique</a:t>
            </a:r>
            <a:r>
              <a:rPr lang="fr-FR" sz="2400" dirty="0"/>
              <a:t>: le cerveau humain interprète des formes ambiguës comme des objets familiers (visages, animaux, silhouettes).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400" dirty="0"/>
              <a:t>Mécanisme neurologique:</a:t>
            </a:r>
          </a:p>
          <a:p>
            <a:pPr>
              <a:lnSpc>
                <a:spcPct val="100000"/>
              </a:lnSpc>
            </a:pPr>
            <a:r>
              <a:rPr lang="fr-FR" sz="2400" dirty="0"/>
              <a:t>Le cortex visuel est programmé pour reconnaître rapidement des formes connues</a:t>
            </a:r>
          </a:p>
          <a:p>
            <a:pPr>
              <a:lnSpc>
                <a:spcPct val="100000"/>
              </a:lnSpc>
            </a:pPr>
            <a:r>
              <a:rPr lang="fr-FR" sz="2400" dirty="0"/>
              <a:t>Activation des aires de reconnaissance faciale </a:t>
            </a:r>
          </a:p>
          <a:p>
            <a:pPr>
              <a:lnSpc>
                <a:spcPct val="100000"/>
              </a:lnSpc>
            </a:pPr>
            <a:r>
              <a:rPr lang="fr-FR" sz="2400" dirty="0"/>
              <a:t>Processus automatique et inconscient</a:t>
            </a:r>
          </a:p>
          <a:p>
            <a:pPr>
              <a:lnSpc>
                <a:spcPct val="100000"/>
              </a:lnSpc>
            </a:pP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43A427C-A2CE-E792-1FB3-0052DE783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9213" y="1970021"/>
            <a:ext cx="2292163" cy="22921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652BF8-239F-D226-BB62-A37788896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9213" y="4385815"/>
            <a:ext cx="2292163" cy="229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736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C1727-621D-03BB-CAEF-257C5EBD7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EDB50E-D3D8-FD8A-6AEF-153D8203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3251"/>
            <a:ext cx="10515600" cy="1325563"/>
          </a:xfr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r-FR" sz="4000" b="1" dirty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PARÉIDOLIE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A7D422-8503-3C17-589C-3B73AC662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0021"/>
            <a:ext cx="7534835" cy="4474727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2400" dirty="0"/>
              <a:t>En radiologie:</a:t>
            </a:r>
          </a:p>
          <a:p>
            <a:pPr>
              <a:lnSpc>
                <a:spcPct val="100000"/>
              </a:lnSpc>
            </a:pPr>
            <a:r>
              <a:rPr lang="fr-FR" sz="2400" dirty="0"/>
              <a:t>Outil mnémotechnique puissant</a:t>
            </a:r>
          </a:p>
          <a:p>
            <a:pPr>
              <a:lnSpc>
                <a:spcPct val="100000"/>
              </a:lnSpc>
            </a:pPr>
            <a:r>
              <a:rPr lang="fr-FR" sz="2400" dirty="0"/>
              <a:t>Facilite l’apprentissage des patterns</a:t>
            </a:r>
          </a:p>
          <a:p>
            <a:pPr>
              <a:lnSpc>
                <a:spcPct val="100000"/>
              </a:lnSpc>
            </a:pPr>
            <a:r>
              <a:rPr lang="fr-FR" sz="2400" dirty="0"/>
              <a:t>Permet une reconnaissance rapide de certaines pathologies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400" dirty="0"/>
              <a:t>Limites:</a:t>
            </a:r>
          </a:p>
          <a:p>
            <a:pPr>
              <a:lnSpc>
                <a:spcPct val="100000"/>
              </a:lnSpc>
            </a:pPr>
            <a:r>
              <a:rPr lang="fr-FR" sz="2400" dirty="0"/>
              <a:t>Peut entraîner un biais cognitif</a:t>
            </a:r>
          </a:p>
          <a:p>
            <a:pPr>
              <a:lnSpc>
                <a:spcPct val="100000"/>
              </a:lnSpc>
            </a:pPr>
            <a:r>
              <a:rPr lang="fr-FR" sz="2400" dirty="0"/>
              <a:t>Certains signes ont une faible sensibilité</a:t>
            </a:r>
          </a:p>
          <a:p>
            <a:pPr>
              <a:lnSpc>
                <a:spcPct val="100000"/>
              </a:lnSpc>
            </a:pPr>
            <a:r>
              <a:rPr lang="fr-FR" sz="2400" dirty="0"/>
              <a:t>Ne remplace pas l’analyse systématique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CAF0CC-E208-4D42-4603-FC3C0C5BA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0662" y="1970021"/>
            <a:ext cx="3311338" cy="2218596"/>
          </a:xfrm>
          <a:prstGeom prst="rect">
            <a:avLst/>
          </a:prstGeom>
        </p:spPr>
      </p:pic>
      <p:pic>
        <p:nvPicPr>
          <p:cNvPr id="1026" name="Picture 2" descr="pareidolie-architecture">
            <a:extLst>
              <a:ext uri="{FF2B5EF4-FFF2-40B4-BE49-F238E27FC236}">
                <a16:creationId xmlns:a16="http://schemas.microsoft.com/office/drawing/2014/main" id="{B2A02704-07AC-DCD5-3E5D-B30613F0E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835" y="4204447"/>
            <a:ext cx="1990165" cy="265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795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151CA-7E94-1E41-6F05-C7A0B95BD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CD588-F150-397E-8B5C-23D98881A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3251"/>
            <a:ext cx="10515600" cy="1325563"/>
          </a:xfr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r-FR" sz="4000" b="1" dirty="0" err="1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Medusa</a:t>
            </a:r>
            <a:r>
              <a:rPr lang="fr-FR" sz="4000" b="1" dirty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head</a:t>
            </a:r>
            <a:r>
              <a:rPr lang="fr-FR" sz="4000" b="1" dirty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sign</a:t>
            </a:r>
            <a:r>
              <a:rPr lang="fr-FR" sz="4000" b="1" dirty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92BBE2-06E2-D01D-5E76-A04CCA58A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70021"/>
            <a:ext cx="7029450" cy="488797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sz="2400" dirty="0"/>
              <a:t>Anomalie veineuse de développement : Malformation veineuse congénitale du drainage veineux</a:t>
            </a:r>
          </a:p>
          <a:p>
            <a:r>
              <a:rPr lang="fr-FR" sz="2400" dirty="0"/>
              <a:t>Physiopathologie : absence de veines normales → réseau compensateur</a:t>
            </a:r>
          </a:p>
          <a:p>
            <a:r>
              <a:rPr lang="fr-FR" sz="2400" dirty="0"/>
              <a:t>Clinique : souvent asymptomatique, parfois crises d’épilepsie, céphalées, hémorragie intra cérébrale.</a:t>
            </a:r>
          </a:p>
          <a:p>
            <a:r>
              <a:rPr lang="fr-FR" sz="2400" dirty="0"/>
              <a:t>TDM: grande taille: peut être visible sans injection de PDC, confirmée après injection de PDC.</a:t>
            </a:r>
          </a:p>
          <a:p>
            <a:r>
              <a:rPr lang="fr-FR" sz="2400" dirty="0"/>
              <a:t>IRM : veines radiaires convergeant vers un tronc collecteur (T1 G+, SWI)</a:t>
            </a:r>
          </a:p>
          <a:p>
            <a:r>
              <a:rPr lang="fr-FR" sz="2400" dirty="0"/>
              <a:t>Sensibilité : élevée | Spécificité : très élevée (quasi pathognomonique)</a:t>
            </a:r>
          </a:p>
          <a:p>
            <a:endParaRPr lang="fr-C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A94630-8630-D903-81D2-2EDC0907B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799" y="1790388"/>
            <a:ext cx="2171528" cy="221728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513F8C-5CE0-35B2-5242-F1DD90192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4190" y="4554543"/>
            <a:ext cx="2303457" cy="230345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8C3747-B023-75F1-9C34-5ADDC9DE8D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8543" y="4554543"/>
            <a:ext cx="2303457" cy="230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39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5676A-4A8E-1208-0669-712AB1652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2E0355-DA3E-548B-CC2C-6B09D8D43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3251"/>
            <a:ext cx="10515600" cy="1325563"/>
          </a:xfr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Face of the </a:t>
            </a:r>
            <a:r>
              <a:rPr lang="fr-FR" b="1" dirty="0"/>
              <a:t> the </a:t>
            </a:r>
            <a:r>
              <a:rPr lang="fr-FR" b="1" dirty="0" err="1"/>
              <a:t>giant</a:t>
            </a:r>
            <a:r>
              <a:rPr lang="fr-FR" b="1" dirty="0"/>
              <a:t> </a:t>
            </a:r>
            <a:r>
              <a:rPr lang="en-US" sz="4000" b="1" dirty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panda sign</a:t>
            </a:r>
            <a:endParaRPr lang="fr-FR" sz="4000" b="1" dirty="0">
              <a:solidFill>
                <a:schemeClr val="lt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544A1F-59DF-FC58-B186-137F44F5E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0021"/>
            <a:ext cx="6315635" cy="473557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Maladie</a:t>
            </a:r>
            <a:r>
              <a:rPr lang="en-US" sz="2400" dirty="0"/>
              <a:t> de Wilson</a:t>
            </a:r>
            <a:r>
              <a:rPr lang="fr-FR" sz="2400" dirty="0"/>
              <a:t> : trouble autosomique récessif du métabolisme du cuivre (Maladie de Wilson)</a:t>
            </a:r>
          </a:p>
          <a:p>
            <a:r>
              <a:rPr lang="fr-FR" sz="2400" dirty="0"/>
              <a:t>Physiopathologie : accumulation de cuivre dans noyaux gris centraux</a:t>
            </a:r>
          </a:p>
          <a:p>
            <a:r>
              <a:rPr lang="fr-FR" sz="2400" dirty="0"/>
              <a:t>Clinique : troubles moteurs, psychiatriques, hépatopathie chronique.</a:t>
            </a:r>
          </a:p>
          <a:p>
            <a:r>
              <a:rPr lang="fr-FR" sz="2400" dirty="0"/>
              <a:t>IRM : hypersignal T2/FLAIR du tegmentum mésencéphalique avec respect des noyaux rouge.</a:t>
            </a:r>
          </a:p>
          <a:p>
            <a:r>
              <a:rPr lang="fr-FR" sz="2400" dirty="0"/>
              <a:t>Sensibilité : faible à modérée | Spécificité : élevée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630C512-57AB-4449-1CF1-553EC3B99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466" y="2256865"/>
            <a:ext cx="5093534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texte, capture d’écran, Imagerie médicale&#10;&#10;Le contenu généré par l’IA peut être incorrect.">
            <a:extLst>
              <a:ext uri="{FF2B5EF4-FFF2-40B4-BE49-F238E27FC236}">
                <a16:creationId xmlns:a16="http://schemas.microsoft.com/office/drawing/2014/main" id="{D473A82A-418D-8BFB-B941-344202C66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9770" y="5259345"/>
            <a:ext cx="2772229" cy="160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247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DA015-6AAE-2474-3AA1-824DE099F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53C603-4BF6-DE53-D1A7-1347E770A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3251"/>
            <a:ext cx="10515600" cy="1325563"/>
          </a:xfr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Eye of the tiger sign</a:t>
            </a:r>
            <a:endParaRPr lang="fr-FR" sz="4000" b="1" dirty="0">
              <a:solidFill>
                <a:schemeClr val="lt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9146F5-708E-B890-E21F-529EA0E75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70021"/>
            <a:ext cx="5867401" cy="473557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sz="2400" dirty="0"/>
              <a:t>Neurodégénérescence associée à la pantothénate kinase: maladie autosomique récessive neurodégénérative </a:t>
            </a:r>
          </a:p>
          <a:p>
            <a:r>
              <a:rPr lang="fr-FR" sz="2400" dirty="0"/>
              <a:t>Physiopathologie : une accumulation de fer.</a:t>
            </a:r>
          </a:p>
          <a:p>
            <a:r>
              <a:rPr lang="fr-FR" sz="2400" dirty="0"/>
              <a:t>Clinique : démence, signes extrapyramidaux, signes corticospinaux, dysarthrie.</a:t>
            </a:r>
          </a:p>
          <a:p>
            <a:r>
              <a:rPr lang="fr-FR" sz="2400" dirty="0"/>
              <a:t>IRM : hyposignal T2 du </a:t>
            </a:r>
            <a:r>
              <a:rPr lang="fr-FR" sz="2400" dirty="0" err="1"/>
              <a:t>globus</a:t>
            </a:r>
            <a:r>
              <a:rPr lang="fr-FR" sz="2400" dirty="0"/>
              <a:t> pallidus avec une zone centrale d’hypersignal</a:t>
            </a:r>
          </a:p>
          <a:p>
            <a:r>
              <a:rPr lang="fr-FR" sz="2400" dirty="0"/>
              <a:t>Sensibilité : élevée| Spécificité : élevée mais non pathognomonique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0CBDE68-F4D6-EA1C-073F-29D13B798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1738814"/>
            <a:ext cx="5501725" cy="296219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C8EA2AE-BD58-D816-1274-6E8AF66DDA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66" t="31217" r="51888"/>
          <a:stretch>
            <a:fillRect/>
          </a:stretch>
        </p:blipFill>
        <p:spPr>
          <a:xfrm>
            <a:off x="7126194" y="4610412"/>
            <a:ext cx="2101850" cy="218578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F000884-C607-D40D-4775-6B323A27D3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666" t="31217" r="5442"/>
          <a:stretch>
            <a:fillRect/>
          </a:stretch>
        </p:blipFill>
        <p:spPr>
          <a:xfrm>
            <a:off x="9228044" y="4609303"/>
            <a:ext cx="1972236" cy="218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259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20344</TotalTime>
  <Words>735</Words>
  <Application>Microsoft Office PowerPoint</Application>
  <PresentationFormat>Grand écran</PresentationFormat>
  <Paragraphs>70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PARÉIDOLIE </vt:lpstr>
      <vt:lpstr>PARÉIDOLIE </vt:lpstr>
      <vt:lpstr>Medusa head sign </vt:lpstr>
      <vt:lpstr>Face of the  the giant panda sign</vt:lpstr>
      <vt:lpstr>Eye of the tiger sign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IMAGERIE DU …….. (Maj, police taille 40, Arial)</dc:title>
  <dc:creator>LABIED MOHAMED</dc:creator>
  <cp:lastModifiedBy>nadir lamrani</cp:lastModifiedBy>
  <cp:revision>15</cp:revision>
  <dcterms:created xsi:type="dcterms:W3CDTF">2024-05-27T23:27:34Z</dcterms:created>
  <dcterms:modified xsi:type="dcterms:W3CDTF">2026-02-28T23:23:24Z</dcterms:modified>
</cp:coreProperties>
</file>