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F96F41-036B-4C5D-A4A2-86977F03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CFA1BB-9030-4E32-B653-C902F674D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054556-C0A0-41AA-810E-866B0AD6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48C525-6054-4F15-8E46-1E241AFDC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C4B9F-D493-4E10-92CC-4A54E1EA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82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77F3A-3D61-4CDC-86F7-45485777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F8FE82-C44C-497E-9A6A-35D7B4293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A60BA4-EA13-4634-AEC4-9972AD19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8C97FF-A748-48B0-80E4-8FFFC5C0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04228-35EF-4CF0-AA6E-3317E749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667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1428C-1237-42D1-8FF3-019073BC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374A76-8090-44FC-9AE1-8D0D7A6F4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8C8302-CAD1-4D37-A177-0A435D220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8B8831-991F-4FE9-B92A-3DEF1031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6016D5-6FCA-4159-9D3B-C0B24A0A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90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C44615-D171-4FC4-AC87-EFB2AAAE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32F36E-568F-4597-B51C-5166A46DD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657DA4-549C-48AF-A387-6AF90857C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A60000-ABAA-415B-8B7E-F19076AA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BD46B-0BD5-45BC-A282-4B1395F1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F8A85B-50F9-452C-B313-4F4F7283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781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DA6FF-E259-43FA-9F84-316158BDC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E19D59-6F57-4F16-8BA0-A0EB517BC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CB66A53-4D68-46EF-A204-D69B75209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6883F2C-E6FD-41D8-88BB-4DD9E2D65B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AC1B88-522B-4DA3-8D13-1BF4CCD96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E24C89E-3C67-4640-A09F-ABE42082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E272AB4-AC2C-4B33-BD28-CB1633BE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07D967A-D905-45FE-AA2A-46ADC377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342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0F401-9E7D-4410-8E6D-33B7F0A6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31634A-3B59-454B-B71A-26BD5A1DB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E10538-368C-49AD-8F1A-A48B65A1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14D0D1-5D3E-428A-B2CF-D64AB174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06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D798F95-26EA-45C3-BED5-02F097A7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252C3E-BC44-42CC-B075-23A06597B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32EE9E-391C-4B11-951C-3337B8EE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267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72B04-0706-401B-AE09-DBD89C02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3EBA54-4145-49C1-825E-B22C68D86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A42778E-C6CC-4DA6-A325-E70EC418D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C8ED3-6B3E-440F-B36D-428BD507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B4C3E6-6357-49DC-9147-DE24F3C2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A36641-486D-49ED-9E8E-E98D37F3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775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0849B-4716-4086-A480-970ED8FB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FC1403-585B-40D9-918C-4ECF232B3F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1A5471-D216-490E-AFA2-FDBAC03A3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532C01-1502-4103-B5C0-65CB9F6E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4052F6-3BAD-46DD-8E57-D4315CAB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5E8ACB-33A5-4122-BE7C-5EC03D1B2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522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849696-7E2A-4179-9977-21DF016B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FCC236-C837-428E-AEAC-9473AAF93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EC6434-A836-4F16-8BD1-5D606D182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45CF3B-E047-4E72-94C7-3864058B1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E90E87-01C7-4B47-AC88-D6C8E3192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886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A3217D-4911-47F9-88A5-0C1BF12E16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60F11B-F5D1-487A-A9F0-CFAFBE709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6C540A-8FA0-477F-A92F-CA224481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904149-3275-49B0-BB17-E065F6EA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07CCA4-B5E5-49B1-B5DE-073C1058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87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42690B-5CB8-4100-8331-A3E651ED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23348C-C8AF-4836-B838-8AF52FCED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820EFE-7142-401F-9DD8-F92F01875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F29F-9790-4F54-A233-4D49B32C06EE}" type="datetimeFigureOut">
              <a:rPr lang="fr-MA" smtClean="0"/>
              <a:t>28/02/2026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42B843-EE41-48B3-A829-B27B07A40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01E9D1-006E-4053-9825-779D54F39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16F7F-2080-4170-9DD4-BBE3C7FFA13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290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7AC02-76AA-4256-AC0F-588192887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23127"/>
            <a:ext cx="5994400" cy="1551709"/>
          </a:xfrm>
        </p:spPr>
        <p:txBody>
          <a:bodyPr>
            <a:normAutofit fontScale="90000"/>
          </a:bodyPr>
          <a:lstStyle/>
          <a:p>
            <a:r>
              <a:rPr lang="fr-MA" sz="48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SACRO-ILIITES : COMMENT RAISONNER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F04F48-82C8-4AFE-8572-8D52CCE42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965" y="1703186"/>
            <a:ext cx="5604286" cy="322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8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A95C3B9-74A6-40E3-84C9-4425AC041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2" y="1394105"/>
            <a:ext cx="3513594" cy="2501203"/>
          </a:xfr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E2A354E-6162-49BC-8ABA-83199AB8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799" y="161926"/>
            <a:ext cx="5775036" cy="78941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fr-FR" b="1" dirty="0"/>
              <a:t>ANATOMIE : variantes</a:t>
            </a:r>
            <a:endParaRPr lang="fr-MA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2A3E49-BBAC-48FA-83E6-9A50E729C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85" y="4130416"/>
            <a:ext cx="4509306" cy="22836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5FC5830-C757-476F-BF66-EB34EB24B68B}"/>
              </a:ext>
            </a:extLst>
          </p:cNvPr>
          <p:cNvSpPr txBox="1"/>
          <p:nvPr/>
        </p:nvSpPr>
        <p:spPr>
          <a:xfrm>
            <a:off x="628074" y="1681018"/>
            <a:ext cx="62530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 dirty="0"/>
              <a:t>ARTICULATION (OU FACETTE ) ACCESSOIRE 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2000" dirty="0"/>
              <a:t>Le plus souvent : Articulations fibrocartilagineuses acquises.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2000" dirty="0"/>
              <a:t>Parfois :diarthroses vraies (congénitales).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2000" dirty="0"/>
              <a:t>Réduit le secteur ligamentaire et favorise le contact os-os et les remaniements dégénératifs.</a:t>
            </a:r>
          </a:p>
          <a:p>
            <a:endParaRPr lang="fr-FR" b="1" dirty="0"/>
          </a:p>
        </p:txBody>
      </p:sp>
      <p:sp>
        <p:nvSpPr>
          <p:cNvPr id="10" name="Demi-cadre 9">
            <a:extLst>
              <a:ext uri="{FF2B5EF4-FFF2-40B4-BE49-F238E27FC236}">
                <a16:creationId xmlns:a16="http://schemas.microsoft.com/office/drawing/2014/main" id="{BA14B742-121E-4919-B395-A9EFC3C839A3}"/>
              </a:ext>
            </a:extLst>
          </p:cNvPr>
          <p:cNvSpPr/>
          <p:nvPr/>
        </p:nvSpPr>
        <p:spPr>
          <a:xfrm rot="5731689">
            <a:off x="8866909" y="3140363"/>
            <a:ext cx="175491" cy="17549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1" name="Demi-cadre 10">
            <a:extLst>
              <a:ext uri="{FF2B5EF4-FFF2-40B4-BE49-F238E27FC236}">
                <a16:creationId xmlns:a16="http://schemas.microsoft.com/office/drawing/2014/main" id="{20ADD632-5FA5-49FC-9007-735E0E097C4C}"/>
              </a:ext>
            </a:extLst>
          </p:cNvPr>
          <p:cNvSpPr/>
          <p:nvPr/>
        </p:nvSpPr>
        <p:spPr>
          <a:xfrm rot="681109">
            <a:off x="9924474" y="3135744"/>
            <a:ext cx="175491" cy="17549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2" name="Demi-cadre 11">
            <a:extLst>
              <a:ext uri="{FF2B5EF4-FFF2-40B4-BE49-F238E27FC236}">
                <a16:creationId xmlns:a16="http://schemas.microsoft.com/office/drawing/2014/main" id="{C159D47D-9829-4A16-BE10-7AEE07B821E0}"/>
              </a:ext>
            </a:extLst>
          </p:cNvPr>
          <p:cNvSpPr/>
          <p:nvPr/>
        </p:nvSpPr>
        <p:spPr>
          <a:xfrm rot="8280962">
            <a:off x="8585200" y="5435599"/>
            <a:ext cx="175491" cy="17549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3" name="Demi-cadre 12">
            <a:extLst>
              <a:ext uri="{FF2B5EF4-FFF2-40B4-BE49-F238E27FC236}">
                <a16:creationId xmlns:a16="http://schemas.microsoft.com/office/drawing/2014/main" id="{64A083AD-C4B8-436C-8173-F7EE206B448A}"/>
              </a:ext>
            </a:extLst>
          </p:cNvPr>
          <p:cNvSpPr/>
          <p:nvPr/>
        </p:nvSpPr>
        <p:spPr>
          <a:xfrm rot="17466559">
            <a:off x="10478655" y="5269344"/>
            <a:ext cx="175491" cy="17549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4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82ED0C3-5A0F-4A48-8E24-9CE70B124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745" y="3405171"/>
            <a:ext cx="3323124" cy="254304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533EF6-C275-4984-9C3E-D038708E6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07" y="866933"/>
            <a:ext cx="3362037" cy="247897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D0046A9-488A-470F-83B0-1F4DF42CF61F}"/>
              </a:ext>
            </a:extLst>
          </p:cNvPr>
          <p:cNvSpPr txBox="1">
            <a:spLocks/>
          </p:cNvSpPr>
          <p:nvPr/>
        </p:nvSpPr>
        <p:spPr>
          <a:xfrm>
            <a:off x="905165" y="212435"/>
            <a:ext cx="5107709" cy="680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MA" sz="3200" b="1" dirty="0"/>
              <a:t>SACROILIITE INFLAMMATOIRE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314E294-B959-4D72-ADDB-F7DB5D65581B}"/>
              </a:ext>
            </a:extLst>
          </p:cNvPr>
          <p:cNvSpPr/>
          <p:nvPr/>
        </p:nvSpPr>
        <p:spPr>
          <a:xfrm>
            <a:off x="6493163" y="204354"/>
            <a:ext cx="4765964" cy="59920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tx1"/>
                </a:solidFill>
              </a:rPr>
              <a:t>MODIFICATIONS STRUCTURALES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23127B-A352-4091-B9F2-D585FAB7F31B}"/>
              </a:ext>
            </a:extLst>
          </p:cNvPr>
          <p:cNvSpPr txBox="1"/>
          <p:nvPr/>
        </p:nvSpPr>
        <p:spPr>
          <a:xfrm>
            <a:off x="1080652" y="1403816"/>
            <a:ext cx="6096000" cy="462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/>
              <a:t>EROSIONS 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Sous-chondrales,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Visibles en T1 et STIR +/- T1 FS, mieux visibles en scanner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Peu spécifiques (arthrose =&gt; TDM++)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MA" sz="2000" b="1" dirty="0"/>
              <a:t>CONDENSATION 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Plages en hyposignal T1 et STIR,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Peu spécifique (arthrose =&gt; TDM++)</a:t>
            </a:r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fr-MA" sz="2000" b="1" dirty="0"/>
              <a:t>CONVERSION GRAISSEUSE SOUS-CHONDRALE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Sur site d’œdème éteint,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Homogène à marges nettes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Peu spécifique (arthrose, vieillissement)</a:t>
            </a:r>
            <a:endParaRPr lang="fr-FR" dirty="0"/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fr-FR" sz="2000" b="1" dirty="0"/>
              <a:t>ANKYLOSE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Fusion des interlignes : partielle ou totale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MA" dirty="0"/>
              <a:t>Spécifique mais tardif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343AD57-2D3C-46B9-848A-83BCE27D0411}"/>
              </a:ext>
            </a:extLst>
          </p:cNvPr>
          <p:cNvSpPr txBox="1"/>
          <p:nvPr/>
        </p:nvSpPr>
        <p:spPr>
          <a:xfrm>
            <a:off x="7952510" y="2844799"/>
            <a:ext cx="23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a</a:t>
            </a:r>
            <a:endParaRPr lang="fr-MA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7106D74-5452-40DC-9246-90109CD657B6}"/>
              </a:ext>
            </a:extLst>
          </p:cNvPr>
          <p:cNvSpPr txBox="1"/>
          <p:nvPr/>
        </p:nvSpPr>
        <p:spPr>
          <a:xfrm>
            <a:off x="7966363" y="5463308"/>
            <a:ext cx="23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b</a:t>
            </a:r>
            <a:endParaRPr lang="fr-MA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1898391-C532-4B88-AC4D-14E5A33D9680}"/>
              </a:ext>
            </a:extLst>
          </p:cNvPr>
          <p:cNvSpPr txBox="1"/>
          <p:nvPr/>
        </p:nvSpPr>
        <p:spPr>
          <a:xfrm>
            <a:off x="7656945" y="5985162"/>
            <a:ext cx="403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/>
              <a:t>Coupes axiales en pondération T1 (a) et STIR (b) montrant une conversion graisseuse sous-chondrale des versions iliaques et sacrés, en faveur d’une atteinte inflammatoire chronique</a:t>
            </a:r>
            <a:endParaRPr lang="fr-MA" sz="1200" u="sng" dirty="0"/>
          </a:p>
        </p:txBody>
      </p:sp>
      <p:sp>
        <p:nvSpPr>
          <p:cNvPr id="21" name="Forme en L 20">
            <a:extLst>
              <a:ext uri="{FF2B5EF4-FFF2-40B4-BE49-F238E27FC236}">
                <a16:creationId xmlns:a16="http://schemas.microsoft.com/office/drawing/2014/main" id="{DC86A952-A254-44CB-A6BE-C66957610331}"/>
              </a:ext>
            </a:extLst>
          </p:cNvPr>
          <p:cNvSpPr/>
          <p:nvPr/>
        </p:nvSpPr>
        <p:spPr>
          <a:xfrm rot="10552282">
            <a:off x="8478519" y="2450156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orme en L 21">
            <a:extLst>
              <a:ext uri="{FF2B5EF4-FFF2-40B4-BE49-F238E27FC236}">
                <a16:creationId xmlns:a16="http://schemas.microsoft.com/office/drawing/2014/main" id="{34DDFCCF-254F-4CA3-9361-5A00F1097582}"/>
              </a:ext>
            </a:extLst>
          </p:cNvPr>
          <p:cNvSpPr/>
          <p:nvPr/>
        </p:nvSpPr>
        <p:spPr>
          <a:xfrm rot="5882584">
            <a:off x="9101973" y="2648738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Forme en L 22">
            <a:extLst>
              <a:ext uri="{FF2B5EF4-FFF2-40B4-BE49-F238E27FC236}">
                <a16:creationId xmlns:a16="http://schemas.microsoft.com/office/drawing/2014/main" id="{5571EE9B-CA8A-4F49-AFA5-395C1FC2F406}"/>
              </a:ext>
            </a:extLst>
          </p:cNvPr>
          <p:cNvSpPr/>
          <p:nvPr/>
        </p:nvSpPr>
        <p:spPr>
          <a:xfrm rot="10552282">
            <a:off x="10117974" y="2621029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Forme en L 23">
            <a:extLst>
              <a:ext uri="{FF2B5EF4-FFF2-40B4-BE49-F238E27FC236}">
                <a16:creationId xmlns:a16="http://schemas.microsoft.com/office/drawing/2014/main" id="{24A125D3-AFEC-4961-97A3-03555D29B5C3}"/>
              </a:ext>
            </a:extLst>
          </p:cNvPr>
          <p:cNvSpPr/>
          <p:nvPr/>
        </p:nvSpPr>
        <p:spPr>
          <a:xfrm rot="1359916">
            <a:off x="10819937" y="1983720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Forme en L 25">
            <a:extLst>
              <a:ext uri="{FF2B5EF4-FFF2-40B4-BE49-F238E27FC236}">
                <a16:creationId xmlns:a16="http://schemas.microsoft.com/office/drawing/2014/main" id="{2BFF614B-03FF-42B1-AA07-5559E10136E0}"/>
              </a:ext>
            </a:extLst>
          </p:cNvPr>
          <p:cNvSpPr/>
          <p:nvPr/>
        </p:nvSpPr>
        <p:spPr>
          <a:xfrm rot="10552282">
            <a:off x="8520083" y="5050192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7" name="Forme en L 26">
            <a:extLst>
              <a:ext uri="{FF2B5EF4-FFF2-40B4-BE49-F238E27FC236}">
                <a16:creationId xmlns:a16="http://schemas.microsoft.com/office/drawing/2014/main" id="{3E1D7D67-74AE-415C-95B1-BB53D0520124}"/>
              </a:ext>
            </a:extLst>
          </p:cNvPr>
          <p:cNvSpPr/>
          <p:nvPr/>
        </p:nvSpPr>
        <p:spPr>
          <a:xfrm rot="1533932">
            <a:off x="9240519" y="4939355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Forme en L 27">
            <a:extLst>
              <a:ext uri="{FF2B5EF4-FFF2-40B4-BE49-F238E27FC236}">
                <a16:creationId xmlns:a16="http://schemas.microsoft.com/office/drawing/2014/main" id="{C16694DE-01CF-4DB0-BD95-797AF7AB7DB4}"/>
              </a:ext>
            </a:extLst>
          </p:cNvPr>
          <p:cNvSpPr/>
          <p:nvPr/>
        </p:nvSpPr>
        <p:spPr>
          <a:xfrm rot="10552282">
            <a:off x="10090265" y="5170264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Forme en L 28">
            <a:extLst>
              <a:ext uri="{FF2B5EF4-FFF2-40B4-BE49-F238E27FC236}">
                <a16:creationId xmlns:a16="http://schemas.microsoft.com/office/drawing/2014/main" id="{69DE85FA-9E57-4989-A3E0-9466BEEE9BAB}"/>
              </a:ext>
            </a:extLst>
          </p:cNvPr>
          <p:cNvSpPr/>
          <p:nvPr/>
        </p:nvSpPr>
        <p:spPr>
          <a:xfrm rot="1784019">
            <a:off x="10819937" y="4643793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1962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54D2DDA-080B-4063-8F6C-CC541B41A7AB}"/>
              </a:ext>
            </a:extLst>
          </p:cNvPr>
          <p:cNvSpPr txBox="1">
            <a:spLocks/>
          </p:cNvSpPr>
          <p:nvPr/>
        </p:nvSpPr>
        <p:spPr>
          <a:xfrm>
            <a:off x="1016002" y="249380"/>
            <a:ext cx="5107709" cy="680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MA" sz="3200" b="1" dirty="0"/>
              <a:t>SACROILIITE INFLAMMATOIRE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1EC45B-2D3F-4A34-B75A-98032840E310}"/>
              </a:ext>
            </a:extLst>
          </p:cNvPr>
          <p:cNvSpPr/>
          <p:nvPr/>
        </p:nvSpPr>
        <p:spPr>
          <a:xfrm>
            <a:off x="6530109" y="287481"/>
            <a:ext cx="4765964" cy="59920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tx1"/>
                </a:solidFill>
              </a:rPr>
              <a:t>MODIFICATIONS STRUCTURALES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239482-E968-49D1-ABE6-BC2922C6D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4" t="6734" r="14836" b="15689"/>
          <a:stretch/>
        </p:blipFill>
        <p:spPr>
          <a:xfrm>
            <a:off x="1616366" y="2059709"/>
            <a:ext cx="4048992" cy="30849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9AD9AD-EA67-4B98-AC47-BB81EED8A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55" y="1902691"/>
            <a:ext cx="4611837" cy="341753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7D2EBAC-810C-4152-AC83-BE2783935467}"/>
              </a:ext>
            </a:extLst>
          </p:cNvPr>
          <p:cNvSpPr txBox="1"/>
          <p:nvPr/>
        </p:nvSpPr>
        <p:spPr>
          <a:xfrm>
            <a:off x="1754908" y="5320145"/>
            <a:ext cx="3639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u="sng" dirty="0"/>
              <a:t>Ankylose partielle de l’articulation sacro-iliaque gauche</a:t>
            </a:r>
            <a:endParaRPr lang="fr-MA" i="1" u="sng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AA53E6-7448-4563-AE5C-FC5ABE09B3DC}"/>
              </a:ext>
            </a:extLst>
          </p:cNvPr>
          <p:cNvSpPr txBox="1"/>
          <p:nvPr/>
        </p:nvSpPr>
        <p:spPr>
          <a:xfrm>
            <a:off x="7019636" y="5412509"/>
            <a:ext cx="28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/>
              <a:t>Ankylose bilatérale complète</a:t>
            </a:r>
            <a:endParaRPr lang="fr-MA" i="1" u="sng" dirty="0"/>
          </a:p>
        </p:txBody>
      </p:sp>
    </p:spTree>
    <p:extLst>
      <p:ext uri="{BB962C8B-B14F-4D97-AF65-F5344CB8AC3E}">
        <p14:creationId xmlns:p14="http://schemas.microsoft.com/office/powerpoint/2010/main" val="264318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B6CFD606-3CB4-4953-AD94-91AB4F43F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8" r="4615" b="9281"/>
          <a:stretch/>
        </p:blipFill>
        <p:spPr>
          <a:xfrm>
            <a:off x="7943273" y="3288146"/>
            <a:ext cx="3435927" cy="2511921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F1934C-1A80-498E-BF9A-6BDC90A58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37" y="833919"/>
            <a:ext cx="3315854" cy="23511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F86F4E-BA99-4313-9553-C5A257947882}"/>
              </a:ext>
            </a:extLst>
          </p:cNvPr>
          <p:cNvSpPr/>
          <p:nvPr/>
        </p:nvSpPr>
        <p:spPr>
          <a:xfrm>
            <a:off x="1874982" y="101599"/>
            <a:ext cx="7906328" cy="6188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fr-FR" sz="32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DC DIFFERENTIELS : ARTHROSE SACRO-ILIAQUE</a:t>
            </a:r>
            <a:endParaRPr lang="fr-MA" sz="3200" b="1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Forme en L 17">
            <a:extLst>
              <a:ext uri="{FF2B5EF4-FFF2-40B4-BE49-F238E27FC236}">
                <a16:creationId xmlns:a16="http://schemas.microsoft.com/office/drawing/2014/main" id="{99E903CE-3F95-46E4-9FAF-704D1BD3965D}"/>
              </a:ext>
            </a:extLst>
          </p:cNvPr>
          <p:cNvSpPr/>
          <p:nvPr/>
        </p:nvSpPr>
        <p:spPr>
          <a:xfrm rot="10552282">
            <a:off x="8626300" y="2099175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Forme en L 18">
            <a:extLst>
              <a:ext uri="{FF2B5EF4-FFF2-40B4-BE49-F238E27FC236}">
                <a16:creationId xmlns:a16="http://schemas.microsoft.com/office/drawing/2014/main" id="{D1C26307-359A-4C2C-87D9-C409AC4A030C}"/>
              </a:ext>
            </a:extLst>
          </p:cNvPr>
          <p:cNvSpPr/>
          <p:nvPr/>
        </p:nvSpPr>
        <p:spPr>
          <a:xfrm rot="1885351">
            <a:off x="10593648" y="2006810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Forme en L 19">
            <a:extLst>
              <a:ext uri="{FF2B5EF4-FFF2-40B4-BE49-F238E27FC236}">
                <a16:creationId xmlns:a16="http://schemas.microsoft.com/office/drawing/2014/main" id="{BA1897E7-4243-4737-9B3C-BE944A54EF88}"/>
              </a:ext>
            </a:extLst>
          </p:cNvPr>
          <p:cNvSpPr/>
          <p:nvPr/>
        </p:nvSpPr>
        <p:spPr>
          <a:xfrm rot="10552282">
            <a:off x="8626299" y="4842374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Forme en L 20">
            <a:extLst>
              <a:ext uri="{FF2B5EF4-FFF2-40B4-BE49-F238E27FC236}">
                <a16:creationId xmlns:a16="http://schemas.microsoft.com/office/drawing/2014/main" id="{15B5EE68-34B5-4C17-AB8F-AA3F0D6AC3F2}"/>
              </a:ext>
            </a:extLst>
          </p:cNvPr>
          <p:cNvSpPr/>
          <p:nvPr/>
        </p:nvSpPr>
        <p:spPr>
          <a:xfrm rot="2096992">
            <a:off x="10658299" y="4565284"/>
            <a:ext cx="152243" cy="150939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C189F0D-7647-4335-BD11-3E6A0E12C0A9}"/>
              </a:ext>
            </a:extLst>
          </p:cNvPr>
          <p:cNvSpPr txBox="1"/>
          <p:nvPr/>
        </p:nvSpPr>
        <p:spPr>
          <a:xfrm>
            <a:off x="812801" y="1708728"/>
            <a:ext cx="6289964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dirty="0"/>
              <a:t>Partie </a:t>
            </a:r>
            <a:r>
              <a:rPr lang="fr-FR" b="1" dirty="0"/>
              <a:t>antérieure et moyenne++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MA" b="1" dirty="0"/>
              <a:t>Erosions</a:t>
            </a:r>
            <a:r>
              <a:rPr lang="fr-MA" dirty="0"/>
              <a:t> : rares, peu profondes, à limites nettes +/- géodes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b="1" dirty="0"/>
              <a:t>Condensation : </a:t>
            </a:r>
            <a:r>
              <a:rPr lang="fr-FR" dirty="0"/>
              <a:t>dense, à limites nettes   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dirty="0"/>
              <a:t>+/- </a:t>
            </a:r>
            <a:r>
              <a:rPr lang="fr-FR" b="1" dirty="0"/>
              <a:t>Ostéophytose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dirty="0"/>
              <a:t>+/- </a:t>
            </a:r>
            <a:r>
              <a:rPr lang="fr-FR" b="1" dirty="0"/>
              <a:t>pincement de l’interligne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b="1" dirty="0"/>
              <a:t>Vide intra-articulaire </a:t>
            </a:r>
            <a:r>
              <a:rPr lang="fr-FR" dirty="0"/>
              <a:t>: spécifique, inconstant</a:t>
            </a:r>
          </a:p>
          <a:p>
            <a:pPr>
              <a:lnSpc>
                <a:spcPct val="200000"/>
              </a:lnSpc>
            </a:pPr>
            <a:r>
              <a:rPr lang="fr-FR" dirty="0"/>
              <a:t>   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4C67647-0BC6-42A1-A2A5-B4939231BAC8}"/>
              </a:ext>
            </a:extLst>
          </p:cNvPr>
          <p:cNvSpPr txBox="1"/>
          <p:nvPr/>
        </p:nvSpPr>
        <p:spPr>
          <a:xfrm>
            <a:off x="8007928" y="2715490"/>
            <a:ext cx="23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a</a:t>
            </a:r>
            <a:endParaRPr lang="fr-MA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8613A55-4D4B-43C2-B363-B7E993D2EBFD}"/>
              </a:ext>
            </a:extLst>
          </p:cNvPr>
          <p:cNvSpPr txBox="1"/>
          <p:nvPr/>
        </p:nvSpPr>
        <p:spPr>
          <a:xfrm>
            <a:off x="7947890" y="5324763"/>
            <a:ext cx="23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>
                    <a:lumMod val="95000"/>
                  </a:schemeClr>
                </a:solidFill>
              </a:rPr>
              <a:t>b</a:t>
            </a:r>
            <a:endParaRPr lang="fr-MA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1B8F85-AD11-4AE7-B824-52113704AD6A}"/>
              </a:ext>
            </a:extLst>
          </p:cNvPr>
          <p:cNvSpPr txBox="1"/>
          <p:nvPr/>
        </p:nvSpPr>
        <p:spPr>
          <a:xfrm>
            <a:off x="7259782" y="5953173"/>
            <a:ext cx="4775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a  : coupes axiales STIR montrant un œdème osseux bilatéral plus marqué à droite au niveau de la partie antérieure et moyenne de l’articulation avec quelques </a:t>
            </a:r>
          </a:p>
          <a:p>
            <a:r>
              <a:rPr lang="fr-FR" sz="900" dirty="0"/>
              <a:t>Ostéophytes</a:t>
            </a:r>
          </a:p>
          <a:p>
            <a:r>
              <a:rPr lang="fr-FR" sz="900" dirty="0"/>
              <a:t>b : coupe TDM axiale montrant la condensation, les ostéophytes et le vide </a:t>
            </a:r>
            <a:r>
              <a:rPr lang="fr-FR" sz="900" dirty="0" err="1"/>
              <a:t>intrarticulaire</a:t>
            </a:r>
            <a:r>
              <a:rPr lang="fr-FR" sz="900" dirty="0"/>
              <a:t> signant l’origine dégénérative </a:t>
            </a:r>
            <a:endParaRPr lang="fr-MA" sz="900" dirty="0"/>
          </a:p>
        </p:txBody>
      </p:sp>
    </p:spTree>
    <p:extLst>
      <p:ext uri="{BB962C8B-B14F-4D97-AF65-F5344CB8AC3E}">
        <p14:creationId xmlns:p14="http://schemas.microsoft.com/office/powerpoint/2010/main" val="36833209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254</Words>
  <Application>Microsoft Office PowerPoint</Application>
  <PresentationFormat>Grand écran</PresentationFormat>
  <Paragraphs>42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Wingdings</vt:lpstr>
      <vt:lpstr>Thème Office</vt:lpstr>
      <vt:lpstr>SACRO-ILIITES : COMMENT RAISONNER ?</vt:lpstr>
      <vt:lpstr>ANATOMIE : variantes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M. KILI</dc:creator>
  <cp:lastModifiedBy>M. KILI</cp:lastModifiedBy>
  <cp:revision>11</cp:revision>
  <dcterms:created xsi:type="dcterms:W3CDTF">2026-02-28T17:06:05Z</dcterms:created>
  <dcterms:modified xsi:type="dcterms:W3CDTF">2026-02-28T20:53:07Z</dcterms:modified>
</cp:coreProperties>
</file>