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6BDA0-6B57-C5F6-C8D1-5C66A3202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B86135-F0B0-7B4C-FFB2-EDCA4272F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DD210-8FE8-C7AF-4E26-4C342CEF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8BEF7-0613-B52A-91A1-9776F8E1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C9B14-8DF9-5C88-7364-038C2E6D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873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26C09-2AA2-B7C6-9649-BACE8E49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4E449-0397-1EDB-7A04-183157ABD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C9177-3B51-B1B4-820F-873BBCBB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E2297-0659-1C6C-DBD2-F5894786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AF054-359B-2CA4-5A62-6C220E33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38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24BD-D5D3-1B19-869A-33C091C9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D7F0C-FF4B-42D9-4149-60C26413D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4A033-0034-7353-237D-69CBE9BB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6F412-7222-A52C-B9DD-C19185291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A4EB-5519-AD67-3B5E-4390C9BC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30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8B3B2-6323-B9FD-3287-4CEB0638A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01D7D-437D-F6EB-A63A-B43BF8302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49629E-A3F8-6226-57F1-7317E25D5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A5B4C-FFE2-4108-95D1-362904D1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CB9AE-1AC6-1927-A4A2-101A448D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D4E3-0BE5-7A52-8380-22A54CFC0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07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02C0-D6AC-875D-AC92-DE26F6BE8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0945D-50D6-03EA-C40A-18977F587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105BC-14FD-5F57-9423-2F3A10A23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22F61-D679-1DCE-14E9-99FE965BF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CBF421-069B-5AD6-7EEF-83AC8495C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BA0485-CE79-5DFF-1F53-C87CC99D2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20631-81B4-173B-CD53-185209E73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8EAE32-3DFC-C5EB-9518-2BBFD2BB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83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6FCFE-A39B-0AFF-95EE-97F5F58CB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EA98A7-F722-E796-48BB-974015CC7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39FC8-C7D6-EB2C-ADA9-E2B128FBD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1130C-DAAC-07D1-A4D8-527962C7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728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1FA89D-F5CC-86B8-2203-AE843A96D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3A4BB-5BEB-F886-E5B3-E233BB79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816F3-816A-17D7-E4EC-C1A5998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88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77208-C7A9-76ED-36BA-DF9569719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D83B2-488F-DD0A-8900-21477DFDB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7D3F9-4A24-B931-3AC0-FDEEAFEAD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0393E-2611-64D3-9905-1C82E574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0F5C2-CDF7-4DF5-B908-BBC61D47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C64C4-4933-A19C-9E6B-87D452E2A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68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8732-7FC4-C25D-253C-9360537A1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C7CB29-5110-4DDF-14F9-FC8B2FA53F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45D07-A1CA-F0C4-E059-7C09E436B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09306-3701-2E96-9F64-054DEDBB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F9EB4-10A4-57A1-5F6E-A7F7D7E2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34B15-CAAC-183D-CC43-8EC839EC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220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4C97-19B2-44DC-95B8-00C091C6C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6D2844-321C-AA42-0583-4B21DF5F7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74FF4-C230-C8A4-99FB-9DCE3561D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147B3-7C5C-775B-900B-6658B0DF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69AC1-1C80-D5A9-BD32-5B5EF92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053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7401C7-B38E-674D-521B-407AAD373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781834-13E2-8D3C-9F29-242C0E403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EFF0D-6D1F-D59D-DD5D-D48510FD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0AC0C-C6EA-4B1F-C57C-3488782CF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F5EF1-1FF3-05D3-33C7-3DC90D4C4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24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3161C8-984E-C489-5629-3864B30B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813DD-58AB-D836-AD79-4EA78BCD6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06DC0-D794-D175-21ED-8F08252B4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D145B-17C2-433B-B173-0189666F2D22}" type="datetimeFigureOut">
              <a:rPr lang="fr-FR" smtClean="0"/>
              <a:t>04/03/2026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E1551-9C4B-9551-D204-5FD42DCDD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AF027-E988-A569-D1F0-FAEEFE3AE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6A63A-E93E-4AA5-A6FF-E271E209380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64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80C4-FC62-6D49-ABA5-25DFE5AA6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2961" y="-174660"/>
            <a:ext cx="10346077" cy="1695236"/>
          </a:xfrm>
        </p:spPr>
        <p:txBody>
          <a:bodyPr>
            <a:noAutofit/>
          </a:bodyPr>
          <a:lstStyle/>
          <a:p>
            <a:r>
              <a:rPr lang="fr-FR" sz="2800" b="1" u="sng" dirty="0">
                <a:solidFill>
                  <a:srgbClr val="C00000"/>
                </a:solidFill>
              </a:rPr>
              <a:t>Cerveau d’aspect normal ou presque en TDM : zones clés et pièges en pratique quotidienne</a:t>
            </a:r>
            <a:br>
              <a:rPr lang="fr-FR" sz="2800" b="1" dirty="0">
                <a:solidFill>
                  <a:srgbClr val="C00000"/>
                </a:solidFill>
              </a:rPr>
            </a:b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E93544-5AC2-57AC-B49E-18B877FA1C44}"/>
              </a:ext>
            </a:extLst>
          </p:cNvPr>
          <p:cNvSpPr txBox="1">
            <a:spLocks/>
          </p:cNvSpPr>
          <p:nvPr/>
        </p:nvSpPr>
        <p:spPr>
          <a:xfrm>
            <a:off x="1190304" y="1921267"/>
            <a:ext cx="5075434" cy="3963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 OBJECTIFS</a:t>
            </a:r>
            <a:endParaRPr lang="fr-FR" dirty="0"/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fr-FR" dirty="0"/>
              <a:t>Reconnaître les variantes normales en TDM cérébrale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fr-FR" dirty="0"/>
              <a:t>Identifier les pièges fréquents en garde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fr-FR" dirty="0"/>
              <a:t>Éviter la surinterprétation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fr-FR" dirty="0"/>
              <a:t>Adopter une lecture systématique sécurisée</a:t>
            </a:r>
          </a:p>
          <a:p>
            <a:pPr algn="l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29781C-203A-00C8-7B76-7449C00E0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764" y="2396662"/>
            <a:ext cx="3171932" cy="317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85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C340A-F01B-31AD-138F-FAED863E7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58" y="0"/>
            <a:ext cx="10515600" cy="1325563"/>
          </a:xfrm>
        </p:spPr>
        <p:txBody>
          <a:bodyPr/>
          <a:lstStyle/>
          <a:p>
            <a:pPr algn="ctr"/>
            <a:r>
              <a:rPr lang="fr-FR" b="1" u="sng" dirty="0"/>
              <a:t>Résumé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82B7D-6788-5DC5-4253-E7029F944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126" y="987009"/>
            <a:ext cx="431771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ZONES CLÉS ET PIÈGES EN TDM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59">
            <a:extLst>
              <a:ext uri="{FF2B5EF4-FFF2-40B4-BE49-F238E27FC236}">
                <a16:creationId xmlns:a16="http://schemas.microsoft.com/office/drawing/2014/main" id="{10F21BB9-9C89-81E2-759F-3730A917A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05" y="4756468"/>
            <a:ext cx="2063253" cy="19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CD7D3C-CB9C-867F-007B-384E0F921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12" y="1701746"/>
            <a:ext cx="3164441" cy="2846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4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Noyaux gris centraux</a:t>
            </a:r>
            <a:endParaRPr kumimoji="0" lang="fr-FR" altLang="fr-FR" sz="1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/>
              <a:t>Certaines </a:t>
            </a:r>
            <a:r>
              <a:rPr lang="fr-FR" sz="1400" b="1" dirty="0"/>
              <a:t>images physiologiques</a:t>
            </a:r>
            <a:r>
              <a:rPr lang="fr-FR" sz="1400" dirty="0"/>
              <a:t> comme les </a:t>
            </a:r>
            <a:r>
              <a:rPr lang="fr-FR" sz="1400" b="1" dirty="0"/>
              <a:t>calcifications</a:t>
            </a:r>
            <a:r>
              <a:rPr lang="fr-FR" sz="1400" dirty="0"/>
              <a:t>, une </a:t>
            </a:r>
            <a:r>
              <a:rPr lang="fr-FR" sz="1400" b="1" dirty="0"/>
              <a:t>asymétrie discrète des noyaux lenticulaires</a:t>
            </a:r>
            <a:r>
              <a:rPr lang="fr-FR" sz="1400" dirty="0"/>
              <a:t> ou une </a:t>
            </a:r>
            <a:r>
              <a:rPr lang="fr-FR" sz="1400" b="1" dirty="0"/>
              <a:t>hyperdensité vasculaire </a:t>
            </a:r>
            <a:r>
              <a:rPr lang="fr-FR" sz="1400" b="1" dirty="0" err="1"/>
              <a:t>physiologisue</a:t>
            </a:r>
            <a:r>
              <a:rPr lang="fr-FR" sz="1400" dirty="0"/>
              <a:t> peuvent constituer des </a:t>
            </a:r>
            <a:r>
              <a:rPr lang="fr-FR" sz="1400" b="1" dirty="0"/>
              <a:t>pièges diagnostiques</a:t>
            </a:r>
            <a:r>
              <a:rPr lang="fr-FR" sz="1400" dirty="0"/>
              <a:t> en imagerie et ne doivent pas être confondues avec des signes pathologiques tels que le </a:t>
            </a:r>
            <a:r>
              <a:rPr lang="fr-FR" sz="1400" b="1" dirty="0"/>
              <a:t>signe de l’artère cérébrale moyenne hyperdense</a:t>
            </a:r>
            <a:r>
              <a:rPr lang="fr-FR" sz="1400" dirty="0"/>
              <a:t>, un </a:t>
            </a:r>
            <a:r>
              <a:rPr lang="fr-FR" sz="1400" b="1" dirty="0"/>
              <a:t>AVC précoce</a:t>
            </a:r>
            <a:r>
              <a:rPr lang="fr-FR" sz="1400" dirty="0"/>
              <a:t> ou une </a:t>
            </a:r>
            <a:r>
              <a:rPr lang="fr-FR" sz="1400" b="1" dirty="0"/>
              <a:t>hémorragie profonde</a:t>
            </a:r>
            <a:r>
              <a:rPr lang="fr-FR" sz="1400" dirty="0"/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6368E4-03BF-66C2-4F1E-BFE20E869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0894" y="1533451"/>
            <a:ext cx="3164441" cy="306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u="sng" dirty="0">
                <a:solidFill>
                  <a:srgbClr val="C00000"/>
                </a:solidFill>
              </a:rPr>
              <a:t>Faux </a:t>
            </a:r>
            <a:r>
              <a:rPr lang="fr-FR" sz="1400" b="1" u="sng" dirty="0" err="1">
                <a:solidFill>
                  <a:srgbClr val="C00000"/>
                </a:solidFill>
              </a:rPr>
              <a:t>hypersaignement</a:t>
            </a:r>
            <a:r>
              <a:rPr lang="fr-FR" sz="1400" b="1" u="sng" dirty="0">
                <a:solidFill>
                  <a:srgbClr val="C00000"/>
                </a:solidFill>
              </a:rPr>
              <a:t> sous-arachnoïdien</a:t>
            </a:r>
            <a:endParaRPr lang="fr-FR" sz="1400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/>
              <a:t>Survient typiquement dans un </a:t>
            </a:r>
            <a:r>
              <a:rPr lang="fr-FR" sz="1400" b="1" dirty="0"/>
              <a:t>contexte d’œdème cérébral diffus</a:t>
            </a:r>
            <a:r>
              <a:rPr lang="fr-FR" sz="1400" dirty="0"/>
              <a:t> ou </a:t>
            </a:r>
            <a:r>
              <a:rPr lang="fr-FR" sz="1400" b="1" dirty="0"/>
              <a:t>une hypoxie sévère</a:t>
            </a:r>
            <a:r>
              <a:rPr lang="fr-FR" sz="1400" dirty="0"/>
              <a:t>. Il correspond à une </a:t>
            </a:r>
            <a:r>
              <a:rPr lang="fr-FR" sz="1400" b="1" dirty="0"/>
              <a:t>hyperdensité des citernes basales au scanner pouvant simuler une hémorragie sous-arachnoïdienne (HSA)</a:t>
            </a:r>
            <a:r>
              <a:rPr lang="fr-FR" sz="1400" dirty="0"/>
              <a:t>. Cependant, certains éléments permettent de l’identifier : </a:t>
            </a:r>
            <a:r>
              <a:rPr lang="fr-FR" sz="1400" b="1" dirty="0"/>
              <a:t>effacement des sillons corticaux</a:t>
            </a:r>
            <a:r>
              <a:rPr lang="fr-FR" sz="1400" dirty="0"/>
              <a:t>, </a:t>
            </a:r>
            <a:r>
              <a:rPr lang="fr-FR" sz="1400" b="1" dirty="0"/>
              <a:t>densité plus faible que celle d’une véritable HSA</a:t>
            </a:r>
            <a:r>
              <a:rPr lang="fr-FR" sz="1400" dirty="0"/>
              <a:t>, et </a:t>
            </a:r>
            <a:r>
              <a:rPr lang="fr-FR" sz="1400" b="1" dirty="0"/>
              <a:t>corrélation avec le contexte clinique</a:t>
            </a:r>
            <a:r>
              <a:rPr lang="fr-FR" sz="1400" dirty="0"/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2E763C-3F40-6BD4-50FE-75AA6E3BF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222" y="4798642"/>
            <a:ext cx="1823200" cy="18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485740-94A9-7957-5D2F-34ABE08362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1" b="8854"/>
          <a:stretch>
            <a:fillRect/>
          </a:stretch>
        </p:blipFill>
        <p:spPr bwMode="auto">
          <a:xfrm>
            <a:off x="6274372" y="4728488"/>
            <a:ext cx="1547285" cy="19635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F6023-FBFD-431D-0D3C-755EA6F80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1396" y="1793832"/>
            <a:ext cx="3164441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fr-FR" sz="1400" b="1" u="sng" dirty="0">
                <a:solidFill>
                  <a:srgbClr val="C00000"/>
                </a:solidFill>
              </a:rPr>
              <a:t>Espaces de Virchow-Robin dilatés</a:t>
            </a:r>
            <a:endParaRPr lang="fr-FR" sz="1400" dirty="0">
              <a:solidFill>
                <a:srgbClr val="C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1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/>
              <a:t>Apparaissent comme de </a:t>
            </a:r>
            <a:r>
              <a:rPr lang="fr-FR" sz="1400" b="1" dirty="0"/>
              <a:t>petites hypodensités arrondies profondes</a:t>
            </a:r>
            <a:r>
              <a:rPr lang="fr-FR" sz="1400" dirty="0"/>
              <a:t> pouvant constituer un </a:t>
            </a:r>
            <a:r>
              <a:rPr lang="fr-FR" sz="1400" b="1" dirty="0"/>
              <a:t>piège diagnostique</a:t>
            </a:r>
            <a:r>
              <a:rPr lang="fr-FR" sz="1400" dirty="0"/>
              <a:t> et être confondues avec des </a:t>
            </a:r>
            <a:r>
              <a:rPr lang="fr-FR" sz="1400" b="1" dirty="0"/>
              <a:t>lacunes ischémiques</a:t>
            </a:r>
            <a:r>
              <a:rPr lang="fr-FR" sz="1400" dirty="0"/>
              <a:t> ou un </a:t>
            </a:r>
            <a:r>
              <a:rPr lang="fr-FR" sz="1400" b="1" dirty="0"/>
              <a:t>infarctus ancien</a:t>
            </a:r>
            <a:r>
              <a:rPr lang="fr-FR" sz="1400" dirty="0"/>
              <a:t>. Leur reconnaissance repose sur des </a:t>
            </a:r>
            <a:r>
              <a:rPr lang="fr-FR" sz="1400" b="1" dirty="0"/>
              <a:t>contours nets</a:t>
            </a:r>
            <a:r>
              <a:rPr lang="fr-FR" sz="1400" dirty="0"/>
              <a:t>, une </a:t>
            </a:r>
            <a:r>
              <a:rPr lang="fr-FR" sz="1400" b="1" dirty="0"/>
              <a:t>distribution typique</a:t>
            </a:r>
            <a:r>
              <a:rPr lang="fr-FR" sz="1400" dirty="0"/>
              <a:t> et l’</a:t>
            </a:r>
            <a:r>
              <a:rPr lang="fr-FR" sz="1400" b="1" dirty="0"/>
              <a:t>absence d’effet de masse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31A964-7995-F93F-4C4E-00B0EF819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396" y="4353162"/>
            <a:ext cx="1377596" cy="1770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91D3F4-48FE-9652-2605-218EB7DFEB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185" y="4353161"/>
            <a:ext cx="1465371" cy="17702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DFDA1E-B881-6E42-F134-3114D9804556}"/>
              </a:ext>
            </a:extLst>
          </p:cNvPr>
          <p:cNvSpPr/>
          <p:nvPr/>
        </p:nvSpPr>
        <p:spPr>
          <a:xfrm>
            <a:off x="4291174" y="2131825"/>
            <a:ext cx="3363883" cy="246400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BC2B29-5CE1-D8F1-BC9D-45721CA6F93D}"/>
              </a:ext>
            </a:extLst>
          </p:cNvPr>
          <p:cNvSpPr/>
          <p:nvPr/>
        </p:nvSpPr>
        <p:spPr>
          <a:xfrm>
            <a:off x="8721452" y="2181473"/>
            <a:ext cx="3164440" cy="192819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63E8AD-6085-FDF3-A0BC-20DE572ADBE7}"/>
              </a:ext>
            </a:extLst>
          </p:cNvPr>
          <p:cNvSpPr/>
          <p:nvPr/>
        </p:nvSpPr>
        <p:spPr>
          <a:xfrm>
            <a:off x="54968" y="2063258"/>
            <a:ext cx="3363883" cy="246400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99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62AD38-3EAF-7C76-0BFB-28DB6B8E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r-FR" b="1" u="sng" dirty="0"/>
              <a:t>Résumé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071518-6CF8-93CF-0274-EEE5E3D32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222" y="987009"/>
            <a:ext cx="431771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ZONES CLÉS ET PIÈGES EN TDM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DAF2A1-CBE2-E7FD-CE2D-DC1EC9DA4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402" y="1728955"/>
            <a:ext cx="324920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Fosse postérieur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400" b="1" i="0" u="sng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/>
              <a:t>Les </a:t>
            </a:r>
            <a:r>
              <a:rPr lang="fr-FR" sz="1400" b="1" dirty="0"/>
              <a:t>artefacts de durcissement du faisceau (</a:t>
            </a:r>
            <a:r>
              <a:rPr lang="fr-FR" sz="1400" b="1" dirty="0" err="1"/>
              <a:t>beam</a:t>
            </a:r>
            <a:r>
              <a:rPr lang="fr-FR" sz="1400" b="1" dirty="0"/>
              <a:t> </a:t>
            </a:r>
            <a:r>
              <a:rPr lang="fr-FR" sz="1400" b="1" dirty="0" err="1"/>
              <a:t>hardening</a:t>
            </a:r>
            <a:r>
              <a:rPr lang="fr-FR" sz="1400" b="1" dirty="0"/>
              <a:t>)</a:t>
            </a:r>
            <a:r>
              <a:rPr lang="fr-FR" sz="1400" dirty="0"/>
              <a:t> constituent un piège fréquent en TDM. Ils peuvent </a:t>
            </a:r>
            <a:r>
              <a:rPr lang="fr-FR" sz="1400" b="1" dirty="0"/>
              <a:t>simuler une hémorragie cérébelleuse ou une lésion hypodense</a:t>
            </a:r>
            <a:r>
              <a:rPr lang="fr-FR" sz="1400" dirty="0"/>
              <a:t>, mais leur reconnaissance repose sur leur </a:t>
            </a:r>
            <a:r>
              <a:rPr lang="fr-FR" sz="1400" b="1" dirty="0"/>
              <a:t>aspect linéaire</a:t>
            </a:r>
            <a:r>
              <a:rPr lang="fr-FR" sz="1400" dirty="0"/>
              <a:t> et le </a:t>
            </a:r>
            <a:r>
              <a:rPr lang="fr-FR" sz="1400" b="1" dirty="0"/>
              <a:t>respect des structures anatomiques</a:t>
            </a:r>
            <a:r>
              <a:rPr lang="fr-FR" sz="1400" dirty="0"/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D30D68-3F6B-6982-5AA1-B0AF7C5F9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963" y="4651952"/>
            <a:ext cx="2453888" cy="143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4454B4-3450-AF68-96BD-1B5BCCAD6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41" y="4127158"/>
            <a:ext cx="3244890" cy="259647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3DD6D6F-881F-B8E4-8E06-4E67BF45C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768" y="1819206"/>
            <a:ext cx="324920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u="sng" dirty="0">
                <a:solidFill>
                  <a:srgbClr val="C00000"/>
                </a:solidFill>
              </a:rPr>
              <a:t>Atrophie cérébrale physiologique</a:t>
            </a:r>
            <a:endParaRPr lang="fr-FR" sz="1400" dirty="0">
              <a:solidFill>
                <a:srgbClr val="C00000"/>
              </a:solidFill>
            </a:endParaRPr>
          </a:p>
          <a:p>
            <a:endParaRPr lang="fr-FR" sz="1400" b="1" u="sng" dirty="0"/>
          </a:p>
          <a:p>
            <a:r>
              <a:rPr lang="fr-FR" sz="1400" dirty="0"/>
              <a:t>Se manifeste par une </a:t>
            </a:r>
            <a:r>
              <a:rPr lang="fr-FR" sz="1400" b="1" dirty="0"/>
              <a:t>dilatation ventriculaire associée à un élargissement des sillons</a:t>
            </a:r>
            <a:r>
              <a:rPr lang="fr-FR" sz="1400" dirty="0"/>
              <a:t>, pouvant constituer un </a:t>
            </a:r>
            <a:r>
              <a:rPr lang="fr-FR" sz="1400" b="1" dirty="0"/>
              <a:t>piège diagnostique</a:t>
            </a:r>
            <a:r>
              <a:rPr lang="fr-FR" sz="1400" dirty="0"/>
              <a:t>. Elle ne doit pas être confondue avec une </a:t>
            </a:r>
            <a:r>
              <a:rPr lang="fr-FR" sz="1400" b="1" dirty="0"/>
              <a:t>hydrocéphalie</a:t>
            </a:r>
            <a:r>
              <a:rPr lang="fr-FR" sz="1400" dirty="0"/>
              <a:t> ou un </a:t>
            </a:r>
            <a:r>
              <a:rPr lang="fr-FR" sz="1400" b="1" dirty="0"/>
              <a:t>processus expansif chronique</a:t>
            </a:r>
            <a:r>
              <a:rPr lang="fr-FR" sz="1400" dirty="0"/>
              <a:t>. Le diagnostic repose sur la </a:t>
            </a:r>
            <a:r>
              <a:rPr lang="fr-FR" sz="1400" b="1" dirty="0"/>
              <a:t>symétrie des anomalies</a:t>
            </a:r>
            <a:r>
              <a:rPr lang="fr-FR" sz="1400" dirty="0"/>
              <a:t>, l’</a:t>
            </a:r>
            <a:r>
              <a:rPr lang="fr-FR" sz="1400" b="1" dirty="0"/>
              <a:t>absence d’effet de masse</a:t>
            </a:r>
            <a:r>
              <a:rPr lang="fr-FR" sz="1400" dirty="0"/>
              <a:t> et, en cas de doute, l’évaluation de </a:t>
            </a:r>
            <a:r>
              <a:rPr lang="fr-FR" sz="1400" b="1" dirty="0"/>
              <a:t>l’indice d’Evans</a:t>
            </a:r>
            <a:r>
              <a:rPr lang="fr-FR" sz="1400" dirty="0"/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F56476-E76C-93B4-DF8C-D9524053D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466" y="4569456"/>
            <a:ext cx="3367366" cy="224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B7016A-9E21-EA27-6770-A43EE0A6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476" y="2460697"/>
            <a:ext cx="1742120" cy="16947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96C611-C328-4E75-6AB9-A4A955BD5A85}"/>
              </a:ext>
            </a:extLst>
          </p:cNvPr>
          <p:cNvSpPr/>
          <p:nvPr/>
        </p:nvSpPr>
        <p:spPr>
          <a:xfrm>
            <a:off x="1516876" y="2095833"/>
            <a:ext cx="3453730" cy="176751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12F5D3-7C53-3EBA-97EA-BE37649B7F45}"/>
              </a:ext>
            </a:extLst>
          </p:cNvPr>
          <p:cNvSpPr/>
          <p:nvPr/>
        </p:nvSpPr>
        <p:spPr>
          <a:xfrm>
            <a:off x="6246687" y="2274278"/>
            <a:ext cx="3367367" cy="222258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57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AD0EC-4886-105D-7D1B-6157F981E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74" y="719191"/>
            <a:ext cx="11476233" cy="560969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fr-FR" sz="2200" b="1" u="sng" dirty="0"/>
              <a:t>MÉTHODE SYSTÉMATIQUE : (Checklist)</a:t>
            </a:r>
            <a:endParaRPr lang="fr-FR" sz="2200" dirty="0"/>
          </a:p>
          <a:p>
            <a:pPr lvl="1">
              <a:lnSpc>
                <a:spcPct val="100000"/>
              </a:lnSpc>
            </a:pPr>
            <a:r>
              <a:rPr lang="fr-FR" sz="2200" b="1" u="sng" dirty="0"/>
              <a:t>Lecture en 5 étapes :</a:t>
            </a:r>
            <a:endParaRPr lang="fr-FR" sz="2200" dirty="0"/>
          </a:p>
          <a:p>
            <a:pPr lvl="2">
              <a:lnSpc>
                <a:spcPct val="100000"/>
              </a:lnSpc>
            </a:pPr>
            <a:r>
              <a:rPr lang="fr-FR" sz="2200" dirty="0"/>
              <a:t>Symétrie globale</a:t>
            </a:r>
          </a:p>
          <a:p>
            <a:pPr lvl="2">
              <a:lnSpc>
                <a:spcPct val="100000"/>
              </a:lnSpc>
            </a:pPr>
            <a:r>
              <a:rPr lang="fr-FR" sz="2200" dirty="0"/>
              <a:t>Densité des noyaux gris</a:t>
            </a:r>
          </a:p>
          <a:p>
            <a:pPr lvl="2">
              <a:lnSpc>
                <a:spcPct val="100000"/>
              </a:lnSpc>
            </a:pPr>
            <a:r>
              <a:rPr lang="fr-FR" sz="2200" dirty="0"/>
              <a:t>Citernes de la base</a:t>
            </a:r>
          </a:p>
          <a:p>
            <a:pPr lvl="2">
              <a:lnSpc>
                <a:spcPct val="100000"/>
              </a:lnSpc>
            </a:pPr>
            <a:r>
              <a:rPr lang="fr-FR" sz="2200" dirty="0"/>
              <a:t>Ventricules</a:t>
            </a:r>
          </a:p>
          <a:p>
            <a:pPr lvl="2">
              <a:lnSpc>
                <a:spcPct val="100000"/>
              </a:lnSpc>
            </a:pPr>
            <a:r>
              <a:rPr lang="fr-FR" sz="2200" dirty="0"/>
              <a:t>Fosse postérieure</a:t>
            </a:r>
          </a:p>
          <a:p>
            <a:pPr marL="914400" lvl="2" indent="0">
              <a:lnSpc>
                <a:spcPct val="100000"/>
              </a:lnSpc>
              <a:buNone/>
            </a:pPr>
            <a:endParaRPr lang="fr-FR" sz="2200" dirty="0"/>
          </a:p>
          <a:p>
            <a:pPr>
              <a:lnSpc>
                <a:spcPct val="100000"/>
              </a:lnSpc>
            </a:pPr>
            <a:r>
              <a:rPr lang="fr-FR" sz="2200" b="1" u="sng" dirty="0"/>
              <a:t>MESSAGE À RETENIR</a:t>
            </a:r>
            <a:endParaRPr lang="fr-FR" sz="2200" dirty="0"/>
          </a:p>
          <a:p>
            <a:pPr marL="457200" lvl="1" indent="0">
              <a:lnSpc>
                <a:spcPct val="100000"/>
              </a:lnSpc>
              <a:buNone/>
            </a:pPr>
            <a:r>
              <a:rPr lang="fr-FR" sz="2200" dirty="0"/>
              <a:t>✔ En TDM cérébrale, le piège est souvent le « presque anormal »</a:t>
            </a:r>
            <a:br>
              <a:rPr lang="fr-FR" sz="2200" dirty="0"/>
            </a:br>
            <a:r>
              <a:rPr lang="fr-FR" sz="2200" dirty="0"/>
              <a:t>✔ La symétrie est ton meilleur allié</a:t>
            </a:r>
            <a:br>
              <a:rPr lang="fr-FR" sz="2200" dirty="0"/>
            </a:br>
            <a:r>
              <a:rPr lang="fr-FR" sz="2200" dirty="0"/>
              <a:t>✔ Toujours corréler au contexte clinique</a:t>
            </a:r>
            <a:br>
              <a:rPr lang="fr-FR" sz="2200" dirty="0"/>
            </a:br>
            <a:r>
              <a:rPr lang="fr-FR" sz="2200" dirty="0"/>
              <a:t>✔ Mesurer la densité si doute (UH)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r-FR" sz="2200" dirty="0"/>
          </a:p>
          <a:p>
            <a:pPr>
              <a:lnSpc>
                <a:spcPct val="100000"/>
              </a:lnSpc>
            </a:pPr>
            <a:r>
              <a:rPr lang="fr-FR" sz="2200" b="1" u="sng" dirty="0"/>
              <a:t>MESSAGE CLÉ : </a:t>
            </a:r>
            <a:r>
              <a:rPr lang="fr-FR" sz="2200" dirty="0"/>
              <a:t>En scanner cérébral, savoir reconnaître le normal évite les faux diagnostics d’urgence.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0754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406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Cerveau d’aspect normal ou presque en TDM : zones clés et pièges en pratique quotidienne </vt:lpstr>
      <vt:lpstr>Résumé</vt:lpstr>
      <vt:lpstr>Résumé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DELL</cp:lastModifiedBy>
  <cp:revision>3</cp:revision>
  <dcterms:created xsi:type="dcterms:W3CDTF">2026-02-28T12:31:07Z</dcterms:created>
  <dcterms:modified xsi:type="dcterms:W3CDTF">2026-03-04T17:24:13Z</dcterms:modified>
</cp:coreProperties>
</file>