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60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67"/>
    <p:restoredTop sz="94798"/>
  </p:normalViewPr>
  <p:slideViewPr>
    <p:cSldViewPr snapToGrid="0">
      <p:cViewPr varScale="1">
        <p:scale>
          <a:sx n="105" d="100"/>
          <a:sy n="105" d="100"/>
        </p:scale>
        <p:origin x="63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2:56:06.63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24575,'0'0'0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2:56:06.63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24575,'0'0'0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2:56:06.63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24575,'0'0'0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2-22T22:56:06.633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0 0 24575,'0'0'0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7E6F9-E8A0-F842-8305-E93D63D8697D}" type="datetimeFigureOut">
              <a:rPr lang="fr-FR" smtClean="0"/>
              <a:t>28/02/2026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F32FA-723C-D948-AED5-F12DD94DFEB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73703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7E6F9-E8A0-F842-8305-E93D63D8697D}" type="datetimeFigureOut">
              <a:rPr lang="fr-FR" smtClean="0"/>
              <a:t>28/02/2026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F32FA-723C-D948-AED5-F12DD94DFEB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60770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7E6F9-E8A0-F842-8305-E93D63D8697D}" type="datetimeFigureOut">
              <a:rPr lang="fr-FR" smtClean="0"/>
              <a:t>28/02/2026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F32FA-723C-D948-AED5-F12DD94DFEB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32400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7E6F9-E8A0-F842-8305-E93D63D8697D}" type="datetimeFigureOut">
              <a:rPr lang="fr-FR" smtClean="0"/>
              <a:t>28/02/2026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F32FA-723C-D948-AED5-F12DD94DFEB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946864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7E6F9-E8A0-F842-8305-E93D63D8697D}" type="datetimeFigureOut">
              <a:rPr lang="fr-FR" smtClean="0"/>
              <a:t>28/02/2026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F32FA-723C-D948-AED5-F12DD94DFEB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629182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7E6F9-E8A0-F842-8305-E93D63D8697D}" type="datetimeFigureOut">
              <a:rPr lang="fr-FR" smtClean="0"/>
              <a:t>28/02/2026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F32FA-723C-D948-AED5-F12DD94DFEB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971750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7E6F9-E8A0-F842-8305-E93D63D8697D}" type="datetimeFigureOut">
              <a:rPr lang="fr-FR" smtClean="0"/>
              <a:t>28/02/2026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F32FA-723C-D948-AED5-F12DD94DFEB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10809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7E6F9-E8A0-F842-8305-E93D63D8697D}" type="datetimeFigureOut">
              <a:rPr lang="fr-FR" smtClean="0"/>
              <a:t>28/02/2026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F32FA-723C-D948-AED5-F12DD94DFEB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44232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7E6F9-E8A0-F842-8305-E93D63D8697D}" type="datetimeFigureOut">
              <a:rPr lang="fr-FR" smtClean="0"/>
              <a:t>28/02/2026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F32FA-723C-D948-AED5-F12DD94DFEB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337770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7E6F9-E8A0-F842-8305-E93D63D8697D}" type="datetimeFigureOut">
              <a:rPr lang="fr-FR" smtClean="0"/>
              <a:t>28/02/2026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F32FA-723C-D948-AED5-F12DD94DFEB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280537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7E6F9-E8A0-F842-8305-E93D63D8697D}" type="datetimeFigureOut">
              <a:rPr lang="fr-FR" smtClean="0"/>
              <a:t>28/02/2026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F32FA-723C-D948-AED5-F12DD94DFEB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98969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97E6F9-E8A0-F842-8305-E93D63D8697D}" type="datetimeFigureOut">
              <a:rPr lang="fr-FR" smtClean="0"/>
              <a:t>28/02/2026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6F32FA-723C-D948-AED5-F12DD94DFEB2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5005370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949642-393C-70B4-FE89-1B23335A2E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BE2D4C-9804-EC45-9DA2-BE99D4818D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3728" y="-267525"/>
            <a:ext cx="9144000" cy="1168653"/>
          </a:xfrm>
        </p:spPr>
        <p:txBody>
          <a:bodyPr>
            <a:normAutofit fontScale="90000"/>
          </a:bodyPr>
          <a:lstStyle/>
          <a:p>
            <a:r>
              <a:rPr lang="fr-FR" sz="4800" u="sng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IMAGERIE POST THÉRAPEUTIQUE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DB2CDDE-2426-8673-72F9-26DB283D6C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8912" y="1549559"/>
            <a:ext cx="7668768" cy="1953768"/>
          </a:xfrm>
        </p:spPr>
        <p:txBody>
          <a:bodyPr>
            <a:normAutofit lnSpcReduction="10000"/>
          </a:bodyPr>
          <a:lstStyle/>
          <a:p>
            <a:pPr algn="l"/>
            <a:r>
              <a:rPr lang="fr-FR" u="sng" dirty="0"/>
              <a:t>Surveillance </a:t>
            </a:r>
            <a:endParaRPr lang="fr-FR" sz="1600" u="sng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 sz="1900" dirty="0"/>
              <a:t>Antécédent de Cancer ORL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 sz="2000" dirty="0"/>
              <a:t>Thérapie définitive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 sz="2000" dirty="0"/>
              <a:t>Risque de récidive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r-FR" sz="2000" dirty="0"/>
              <a:t>Imagerie périodique pour la détection précoce de la récidive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A1673697-1B34-7FF2-9875-E7292A9BDF2C}"/>
                  </a:ext>
                </a:extLst>
              </p14:cNvPr>
              <p14:cNvContentPartPr/>
              <p14:nvPr/>
            </p14:nvContentPartPr>
            <p14:xfrm>
              <a:off x="3227904" y="2510352"/>
              <a:ext cx="360" cy="360"/>
            </p14:xfrm>
          </p:contentPart>
        </mc:Choice>
        <mc:Fallback xmlns="">
          <p:pic>
            <p:nvPicPr>
              <p:cNvPr id="4" name="Encre 3">
                <a:extLst>
                  <a:ext uri="{FF2B5EF4-FFF2-40B4-BE49-F238E27FC236}">
                    <a16:creationId xmlns:a16="http://schemas.microsoft.com/office/drawing/2014/main" id="{A1673697-1B34-7FF2-9875-E7292A9BDF2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218904" y="2501352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7" name="Sous-titre 2">
            <a:extLst>
              <a:ext uri="{FF2B5EF4-FFF2-40B4-BE49-F238E27FC236}">
                <a16:creationId xmlns:a16="http://schemas.microsoft.com/office/drawing/2014/main" id="{6CD1F8FF-52AA-4040-39FE-D155C0E41080}"/>
              </a:ext>
            </a:extLst>
          </p:cNvPr>
          <p:cNvSpPr txBox="1">
            <a:spLocks/>
          </p:cNvSpPr>
          <p:nvPr/>
        </p:nvSpPr>
        <p:spPr>
          <a:xfrm>
            <a:off x="5403336" y="4250436"/>
            <a:ext cx="6907464" cy="211601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3800" b="1" u="sng" dirty="0"/>
              <a:t>Réponse thérapeutique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sz="1400" dirty="0"/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fr-FR" sz="2600" dirty="0"/>
              <a:t>Cancer actif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fr-FR" sz="2600" dirty="0"/>
              <a:t>Thérapie néoadjuvante ou palliative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fr-FR" sz="2900" dirty="0"/>
              <a:t>Risque de progression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fr-FR" sz="2600" dirty="0"/>
              <a:t>Imagerie périodique pour la détection de l’efficacité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D6F7721-B698-D9F9-3E59-623B4B857C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960" y="4883045"/>
            <a:ext cx="4483536" cy="148340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314D598-557A-93FE-A2F2-F7546F26E8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81196" y="1549559"/>
            <a:ext cx="3765084" cy="1038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203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2031D0-83FF-0F9D-4ECE-420021BC5D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0980A9-B498-CEF6-57AE-EC57010D67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0167" y="-284866"/>
            <a:ext cx="9144000" cy="1168653"/>
          </a:xfrm>
        </p:spPr>
        <p:txBody>
          <a:bodyPr>
            <a:normAutofit/>
          </a:bodyPr>
          <a:lstStyle/>
          <a:p>
            <a:r>
              <a:rPr lang="fr-FR" sz="4800" u="sng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NI-RADS</a:t>
            </a:r>
            <a:r>
              <a:rPr lang="fr-FR" sz="4800" b="1" u="sng" dirty="0">
                <a:solidFill>
                  <a:srgbClr val="FFC000"/>
                </a:solidFill>
              </a:rPr>
              <a:t>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6E0D8685-B22B-C55D-DD69-71610A4515E0}"/>
                  </a:ext>
                </a:extLst>
              </p14:cNvPr>
              <p14:cNvContentPartPr/>
              <p14:nvPr/>
            </p14:nvContentPartPr>
            <p14:xfrm>
              <a:off x="3227904" y="2510352"/>
              <a:ext cx="360" cy="360"/>
            </p14:xfrm>
          </p:contentPart>
        </mc:Choice>
        <mc:Fallback xmlns="">
          <p:pic>
            <p:nvPicPr>
              <p:cNvPr id="4" name="Encre 3">
                <a:extLst>
                  <a:ext uri="{FF2B5EF4-FFF2-40B4-BE49-F238E27FC236}">
                    <a16:creationId xmlns:a16="http://schemas.microsoft.com/office/drawing/2014/main" id="{6E0D8685-B22B-C55D-DD69-71610A4515E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218904" y="2501352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ZoneTexte 2">
            <a:extLst>
              <a:ext uri="{FF2B5EF4-FFF2-40B4-BE49-F238E27FC236}">
                <a16:creationId xmlns:a16="http://schemas.microsoft.com/office/drawing/2014/main" id="{D43BEF01-82A1-7B88-341C-2FDB75824C9A}"/>
              </a:ext>
            </a:extLst>
          </p:cNvPr>
          <p:cNvSpPr txBox="1"/>
          <p:nvPr/>
        </p:nvSpPr>
        <p:spPr>
          <a:xfrm>
            <a:off x="755904" y="1317856"/>
            <a:ext cx="165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u="sng" dirty="0"/>
              <a:t>CATEGORIE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D221F24-5033-4B21-02C3-56E541F8238D}"/>
              </a:ext>
            </a:extLst>
          </p:cNvPr>
          <p:cNvSpPr txBox="1"/>
          <p:nvPr/>
        </p:nvSpPr>
        <p:spPr>
          <a:xfrm>
            <a:off x="3366310" y="1279368"/>
            <a:ext cx="40938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u="sng" dirty="0"/>
              <a:t>SUSPICION PATHOLOGIQUE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9E3BA2F-C977-4229-B2FB-7F690EC7915A}"/>
              </a:ext>
            </a:extLst>
          </p:cNvPr>
          <p:cNvSpPr txBox="1"/>
          <p:nvPr/>
        </p:nvSpPr>
        <p:spPr>
          <a:xfrm>
            <a:off x="8346308" y="1317855"/>
            <a:ext cx="32017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u="sng" dirty="0"/>
              <a:t>RECOMMENDATIONS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810B453-A5D8-884C-1270-8D673FD34C05}"/>
              </a:ext>
            </a:extLst>
          </p:cNvPr>
          <p:cNvSpPr/>
          <p:nvPr/>
        </p:nvSpPr>
        <p:spPr>
          <a:xfrm>
            <a:off x="841248" y="2060448"/>
            <a:ext cx="1572768" cy="694944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NIRADS 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809C615-198F-A6D5-EE76-8BBB0654CA3A}"/>
              </a:ext>
            </a:extLst>
          </p:cNvPr>
          <p:cNvSpPr/>
          <p:nvPr/>
        </p:nvSpPr>
        <p:spPr>
          <a:xfrm>
            <a:off x="4395216" y="2060448"/>
            <a:ext cx="1572768" cy="694944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ABSENTE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C04CFD-067C-507D-67A5-647EE96B4B9E}"/>
              </a:ext>
            </a:extLst>
          </p:cNvPr>
          <p:cNvSpPr/>
          <p:nvPr/>
        </p:nvSpPr>
        <p:spPr>
          <a:xfrm>
            <a:off x="8551205" y="2060448"/>
            <a:ext cx="2791967" cy="694944"/>
          </a:xfrm>
          <a:prstGeom prst="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SURVEILLANCE DE ROUTINE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5B8F9BF-ACC8-0E84-707B-8B240D9C6CBF}"/>
              </a:ext>
            </a:extLst>
          </p:cNvPr>
          <p:cNvSpPr/>
          <p:nvPr/>
        </p:nvSpPr>
        <p:spPr>
          <a:xfrm>
            <a:off x="841248" y="3150973"/>
            <a:ext cx="1572768" cy="630195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NIRADS 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C1B654A-902F-29E1-934B-E818EEB3E45B}"/>
              </a:ext>
            </a:extLst>
          </p:cNvPr>
          <p:cNvSpPr/>
          <p:nvPr/>
        </p:nvSpPr>
        <p:spPr>
          <a:xfrm>
            <a:off x="4395216" y="3107724"/>
            <a:ext cx="1572768" cy="630195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BASSE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C9A62A2-CE33-3124-6328-8384F99C98EE}"/>
              </a:ext>
            </a:extLst>
          </p:cNvPr>
          <p:cNvSpPr/>
          <p:nvPr/>
        </p:nvSpPr>
        <p:spPr>
          <a:xfrm>
            <a:off x="8551205" y="3000632"/>
            <a:ext cx="2799548" cy="737287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2a : inspection directe</a:t>
            </a:r>
          </a:p>
          <a:p>
            <a:pPr algn="ctr"/>
            <a:r>
              <a:rPr lang="fr-FR" dirty="0">
                <a:solidFill>
                  <a:schemeClr val="bg1"/>
                </a:solidFill>
              </a:rPr>
              <a:t>2b : Petit axe / PET-TDM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6AF4BCA-8349-2050-DE09-FF86411DD117}"/>
              </a:ext>
            </a:extLst>
          </p:cNvPr>
          <p:cNvSpPr/>
          <p:nvPr/>
        </p:nvSpPr>
        <p:spPr>
          <a:xfrm>
            <a:off x="841248" y="4213654"/>
            <a:ext cx="1572768" cy="642551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NIRADS 3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F810972-FA24-7B69-1C48-7F5BC6BC0C5B}"/>
              </a:ext>
            </a:extLst>
          </p:cNvPr>
          <p:cNvSpPr/>
          <p:nvPr/>
        </p:nvSpPr>
        <p:spPr>
          <a:xfrm>
            <a:off x="4461283" y="4213654"/>
            <a:ext cx="1572768" cy="642551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ELEVEE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84EC697-12D1-3CAC-380D-9EBDDFDB6428}"/>
              </a:ext>
            </a:extLst>
          </p:cNvPr>
          <p:cNvSpPr/>
          <p:nvPr/>
        </p:nvSpPr>
        <p:spPr>
          <a:xfrm>
            <a:off x="8585474" y="4213654"/>
            <a:ext cx="2799547" cy="642551"/>
          </a:xfrm>
          <a:prstGeom prst="rect">
            <a:avLst/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BIOPSIE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0153C7A-B30A-3BE8-6A6D-5D5940BD37A2}"/>
              </a:ext>
            </a:extLst>
          </p:cNvPr>
          <p:cNvSpPr/>
          <p:nvPr/>
        </p:nvSpPr>
        <p:spPr>
          <a:xfrm>
            <a:off x="841248" y="5449330"/>
            <a:ext cx="1572768" cy="69197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NIRADS 4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F4D3089-DE64-7212-7979-ABAF0A971C7E}"/>
              </a:ext>
            </a:extLst>
          </p:cNvPr>
          <p:cNvSpPr/>
          <p:nvPr/>
        </p:nvSpPr>
        <p:spPr>
          <a:xfrm>
            <a:off x="4461283" y="5449330"/>
            <a:ext cx="1572768" cy="69197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DEFINITIVE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B16EE3C-53D4-6C15-9117-52E9B93EBF2B}"/>
              </a:ext>
            </a:extLst>
          </p:cNvPr>
          <p:cNvSpPr/>
          <p:nvPr/>
        </p:nvSpPr>
        <p:spPr>
          <a:xfrm>
            <a:off x="8551204" y="5425111"/>
            <a:ext cx="2791968" cy="691978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PEC THERAPEUTIQUE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ED1C1232-5597-41D7-D25B-E011BA406432}"/>
              </a:ext>
            </a:extLst>
          </p:cNvPr>
          <p:cNvSpPr txBox="1"/>
          <p:nvPr/>
        </p:nvSpPr>
        <p:spPr>
          <a:xfrm>
            <a:off x="6672879" y="6407638"/>
            <a:ext cx="58280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i="1" dirty="0"/>
              <a:t>Aiken AH et al, J Am Coll Radiology, 2018, 15: 1097-1118</a:t>
            </a:r>
          </a:p>
        </p:txBody>
      </p:sp>
    </p:spTree>
    <p:extLst>
      <p:ext uri="{BB962C8B-B14F-4D97-AF65-F5344CB8AC3E}">
        <p14:creationId xmlns:p14="http://schemas.microsoft.com/office/powerpoint/2010/main" val="25254590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B13CF4-C812-7CA3-A131-FA53EA3603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0A9787-6222-4ADB-1882-4BD583D6EC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26236" y="-304101"/>
            <a:ext cx="9144000" cy="1168653"/>
          </a:xfrm>
        </p:spPr>
        <p:txBody>
          <a:bodyPr>
            <a:normAutofit/>
          </a:bodyPr>
          <a:lstStyle/>
          <a:p>
            <a:r>
              <a:rPr lang="fr-FR" sz="4800" u="sng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NI-RADS 2B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DF60EDCB-12AC-48A1-F76B-EAC86EEBD1F5}"/>
                  </a:ext>
                </a:extLst>
              </p14:cNvPr>
              <p14:cNvContentPartPr/>
              <p14:nvPr/>
            </p14:nvContentPartPr>
            <p14:xfrm>
              <a:off x="3227904" y="2510352"/>
              <a:ext cx="360" cy="360"/>
            </p14:xfrm>
          </p:contentPart>
        </mc:Choice>
        <mc:Fallback xmlns="">
          <p:pic>
            <p:nvPicPr>
              <p:cNvPr id="4" name="Encre 3">
                <a:extLst>
                  <a:ext uri="{FF2B5EF4-FFF2-40B4-BE49-F238E27FC236}">
                    <a16:creationId xmlns:a16="http://schemas.microsoft.com/office/drawing/2014/main" id="{DF60EDCB-12AC-48A1-F76B-EAC86EEBD1F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218904" y="2501352"/>
                <a:ext cx="18000" cy="18000"/>
              </a:xfrm>
              <a:prstGeom prst="rect">
                <a:avLst/>
              </a:prstGeom>
            </p:spPr>
          </p:pic>
        </mc:Fallback>
      </mc:AlternateContent>
      <p:pic>
        <p:nvPicPr>
          <p:cNvPr id="23" name="Image 22">
            <a:extLst>
              <a:ext uri="{FF2B5EF4-FFF2-40B4-BE49-F238E27FC236}">
                <a16:creationId xmlns:a16="http://schemas.microsoft.com/office/drawing/2014/main" id="{B01EDE43-4D00-4688-996F-C34A56975F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5568" y="864552"/>
            <a:ext cx="9144000" cy="507996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40CC3C9-D849-E16D-39AF-FDC9483E9E6D}"/>
              </a:ext>
            </a:extLst>
          </p:cNvPr>
          <p:cNvSpPr/>
          <p:nvPr/>
        </p:nvSpPr>
        <p:spPr>
          <a:xfrm>
            <a:off x="1039738" y="5633833"/>
            <a:ext cx="4551565" cy="84958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fr-FR" dirty="0"/>
              <a:t>Carcinome épidermoïde du sinus maxillaire gauche (cercle blanc): Pré-thérapeutique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0C84F23-BCEC-24AA-E7FE-719DEFD5936E}"/>
              </a:ext>
            </a:extLst>
          </p:cNvPr>
          <p:cNvSpPr/>
          <p:nvPr/>
        </p:nvSpPr>
        <p:spPr>
          <a:xfrm>
            <a:off x="5787133" y="5633833"/>
            <a:ext cx="5074508" cy="84958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fr-FR" dirty="0"/>
              <a:t>Apparition d’un </a:t>
            </a:r>
            <a:r>
              <a:rPr lang="fr-FR" dirty="0" err="1"/>
              <a:t>réhaussement</a:t>
            </a:r>
            <a:r>
              <a:rPr lang="fr-FR" dirty="0"/>
              <a:t> péri-neural suspect post thérapeutique dans le champ d’irradiation</a:t>
            </a:r>
          </a:p>
        </p:txBody>
      </p:sp>
    </p:spTree>
    <p:extLst>
      <p:ext uri="{BB962C8B-B14F-4D97-AF65-F5344CB8AC3E}">
        <p14:creationId xmlns:p14="http://schemas.microsoft.com/office/powerpoint/2010/main" val="34729050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953BE-2E8C-BBE7-BC41-C2D8964461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A3EF3E-D6A7-795F-23A9-E5CC6A3AAD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26236" y="-304101"/>
            <a:ext cx="9144000" cy="1168653"/>
          </a:xfrm>
        </p:spPr>
        <p:txBody>
          <a:bodyPr>
            <a:normAutofit/>
          </a:bodyPr>
          <a:lstStyle/>
          <a:p>
            <a:r>
              <a:rPr lang="fr-FR" sz="4800" u="sng" dirty="0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NI-RADS 3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Encre 3">
                <a:extLst>
                  <a:ext uri="{FF2B5EF4-FFF2-40B4-BE49-F238E27FC236}">
                    <a16:creationId xmlns:a16="http://schemas.microsoft.com/office/drawing/2014/main" id="{6F8F377A-0E07-9290-C64F-10F74B57B2BC}"/>
                  </a:ext>
                </a:extLst>
              </p14:cNvPr>
              <p14:cNvContentPartPr/>
              <p14:nvPr/>
            </p14:nvContentPartPr>
            <p14:xfrm>
              <a:off x="3227904" y="2510352"/>
              <a:ext cx="360" cy="360"/>
            </p14:xfrm>
          </p:contentPart>
        </mc:Choice>
        <mc:Fallback xmlns="">
          <p:pic>
            <p:nvPicPr>
              <p:cNvPr id="4" name="Encre 3">
                <a:extLst>
                  <a:ext uri="{FF2B5EF4-FFF2-40B4-BE49-F238E27FC236}">
                    <a16:creationId xmlns:a16="http://schemas.microsoft.com/office/drawing/2014/main" id="{6F8F377A-0E07-9290-C64F-10F74B57B2B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218904" y="2501352"/>
                <a:ext cx="18000" cy="18000"/>
              </a:xfrm>
              <a:prstGeom prst="rect">
                <a:avLst/>
              </a:prstGeom>
            </p:spPr>
          </p:pic>
        </mc:Fallback>
      </mc:AlternateContent>
      <p:pic>
        <p:nvPicPr>
          <p:cNvPr id="14" name="Image 13">
            <a:extLst>
              <a:ext uri="{FF2B5EF4-FFF2-40B4-BE49-F238E27FC236}">
                <a16:creationId xmlns:a16="http://schemas.microsoft.com/office/drawing/2014/main" id="{5F5D96D2-7C12-A16E-088C-4A7A4468F2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1808" y="864552"/>
            <a:ext cx="8758428" cy="502321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FBA66B9-32AC-4518-036D-06C945F8457A}"/>
              </a:ext>
            </a:extLst>
          </p:cNvPr>
          <p:cNvSpPr/>
          <p:nvPr/>
        </p:nvSpPr>
        <p:spPr>
          <a:xfrm>
            <a:off x="1279439" y="5887766"/>
            <a:ext cx="4572000" cy="64937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Ganglion bénin (encerclé) dans le post thérapeutique précoce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70FE7C8-2B01-A25D-101D-3A098E8D24C4}"/>
              </a:ext>
            </a:extLst>
          </p:cNvPr>
          <p:cNvSpPr/>
          <p:nvPr/>
        </p:nvSpPr>
        <p:spPr>
          <a:xfrm>
            <a:off x="6083808" y="5887766"/>
            <a:ext cx="4828753" cy="64937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Augmentation en taille du ganglion avec nécrose centrale dans le post thérapeutique tardif</a:t>
            </a:r>
          </a:p>
        </p:txBody>
      </p:sp>
    </p:spTree>
    <p:extLst>
      <p:ext uri="{BB962C8B-B14F-4D97-AF65-F5344CB8AC3E}">
        <p14:creationId xmlns:p14="http://schemas.microsoft.com/office/powerpoint/2010/main" val="229013459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5044</TotalTime>
  <Words>137</Words>
  <Application>Microsoft Macintosh PowerPoint</Application>
  <PresentationFormat>Grand écran</PresentationFormat>
  <Paragraphs>36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Thème Office</vt:lpstr>
      <vt:lpstr>IMAGERIE POST THÉRAPEUTIQUE</vt:lpstr>
      <vt:lpstr>NI-RADS </vt:lpstr>
      <vt:lpstr>NI-RADS 2B</vt:lpstr>
      <vt:lpstr>NI-RADS 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MBP</dc:creator>
  <cp:lastModifiedBy>MBP</cp:lastModifiedBy>
  <cp:revision>16</cp:revision>
  <dcterms:created xsi:type="dcterms:W3CDTF">2026-02-22T22:55:44Z</dcterms:created>
  <dcterms:modified xsi:type="dcterms:W3CDTF">2026-02-28T12:40:40Z</dcterms:modified>
</cp:coreProperties>
</file>