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894" r:id="rId2"/>
    <p:sldId id="296" r:id="rId3"/>
    <p:sldId id="911" r:id="rId4"/>
    <p:sldId id="910" r:id="rId5"/>
    <p:sldId id="938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72" d="100"/>
          <a:sy n="72" d="100"/>
        </p:scale>
        <p:origin x="789" y="-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7F5C3C-8BF0-4184-86FA-3FF3B6E74A44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814CF2-AB67-4F8C-8947-762C49C1F4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0776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Moins fréquent </a:t>
            </a:r>
            <a:r>
              <a:rPr lang="fr-FR" dirty="0"/>
              <a:t>que le gliome des voies optiques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A11D7B-5015-4D82-B8CF-DA151C61597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1101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DFED26-85B4-3D51-75A3-CDD9D9B68C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3E40182-4C44-4B1A-6EF9-4DFFAC7D29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46C33A-C571-8952-6792-1289849C0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83458-8448-4299-A527-FE29B87ADB03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2887DDC-5540-E78A-3C86-F1D3F0738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A24A29-4E03-695E-62CF-824C9CAB7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40AFE-7801-4717-8B2B-9AA401651E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46552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E74994-7525-327F-011D-3650F57D6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0AA24A-3A0B-278C-5324-1092859E1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5F3F05-1564-4BBD-86D2-6E198E024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83458-8448-4299-A527-FE29B87ADB03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6A0AE3-B24E-3F8C-70DB-746A0A47D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7421CBE-6912-A3F8-97F4-1E727F119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40AFE-7801-4717-8B2B-9AA401651E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0298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F05B5D-64DB-3801-4851-034C217D9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CBA8579-C629-2B93-4F3A-13CFD2DA2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F98582-CD3D-4FD9-4753-D8A776E3A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83458-8448-4299-A527-FE29B87ADB03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16087E-0120-C877-8D39-9275416E3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07D879-648B-77F9-9835-57EF8DE2F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40AFE-7801-4717-8B2B-9AA401651E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8460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2C86AA-A94F-3ADD-166D-F3851CA53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7A496DF-F891-7BC1-FC50-2FB3FEB3B0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05558EA-E4ED-8F07-31DC-1DAD4E30EE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D2D7E7B-A0B7-1199-2A08-C0CA94628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83458-8448-4299-A527-FE29B87ADB03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860EE05-8E4C-1294-D2FA-624FCA5C6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803773B-8C33-D258-A2A2-382E9131F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40AFE-7801-4717-8B2B-9AA401651E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7027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65E351-279A-2909-C467-520CE6DAD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138E138-BE0D-8E4C-7874-F33936F404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8BB710D-D7FB-2691-CB42-22B24C0732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918194C-A16B-A5E4-3762-5F3EF3F9F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5581ACC-C16E-5C6C-97ED-C6A94CCC8F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6201C1C-7B65-1BE6-0453-74E460ED3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83458-8448-4299-A527-FE29B87ADB03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ACBC913-4A14-DA55-32A8-54D749A32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19F4728-9AC3-7A54-B559-0F3B97B6A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40AFE-7801-4717-8B2B-9AA401651E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406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03C37F-43F3-7B10-39BE-C752226CC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6C00762-3312-8613-9AEE-1D9DCEBA5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83458-8448-4299-A527-FE29B87ADB03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3311CE-ADB7-9271-AC78-37592C703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692EB18-B8C5-3447-DB4E-15B5425D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40AFE-7801-4717-8B2B-9AA401651E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6331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EC2DA7B-21AF-E354-220F-D0F359A01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83458-8448-4299-A527-FE29B87ADB03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82623B9-E7C6-A0C9-181E-4201D7780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6E2A4EF-1830-FCB8-9C5F-5D43C6E66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40AFE-7801-4717-8B2B-9AA401651E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75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30EEDE-281F-4AED-83C7-ED19F4A23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6D2AE2-8F69-6CB4-9F27-CB5E44BB9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5AC05AF-BCAC-2FEA-BFAE-247517627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F5E1D1-4657-8E93-C822-3BE978E69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83458-8448-4299-A527-FE29B87ADB03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A3AE8B1-CCDC-98E1-D0B3-DDA01B168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DE86031-7959-69A3-F813-EFEEAC205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40AFE-7801-4717-8B2B-9AA401651E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3087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71164E-2679-E306-FF9E-03B93AEB4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C1C694F-A0A0-B892-5173-18C782ED90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D391299-5379-E7C8-2042-28BA4DAEA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47374C2-0385-E533-DA64-4C6F724DE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83458-8448-4299-A527-FE29B87ADB03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F17306-9089-A25D-72B6-5DA9432F1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4C63C97-DE14-49AB-37E9-A29DD2642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40AFE-7801-4717-8B2B-9AA401651E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0290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75C145-8FC0-2AC0-4DCA-A7F3898AE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7CFE4AF-51F2-2151-F9AF-3B571C654D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58C53A-2873-907A-1B0F-63055C32D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83458-8448-4299-A527-FE29B87ADB03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26570AA-B2A6-7524-E1E4-530EF4CA5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4BAF2D-1920-61F6-7229-58D11EED4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40AFE-7801-4717-8B2B-9AA401651E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5303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9B01D6C-C789-059A-A6B1-0E3E182070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068B126-BFD5-8594-C263-D3CB859476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AD3844-8C91-065E-C6F8-926AE6DB5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83458-8448-4299-A527-FE29B87ADB03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CBF6C7-D9D9-F7A6-558F-6F5CEC313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3F5B0B-F8A5-90EA-F79C-799B49C7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40AFE-7801-4717-8B2B-9AA401651E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746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D396A2F-4638-19F7-F577-F5E72EC61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DA645AF-3F74-71BF-C57A-6889FAA609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8FF20B-512F-C99C-D30F-7002D5B796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83458-8448-4299-A527-FE29B87ADB03}" type="datetimeFigureOut">
              <a:rPr lang="fr-FR" smtClean="0"/>
              <a:t>10/02/2026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8B4F11-2E1D-F4BA-FE5A-605F7ED28E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C6FDAA-7838-EF97-A6EB-2E76A4C14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40AFE-7801-4717-8B2B-9AA401651E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5315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DF6224-26BD-F121-5BE8-D49888E0A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000" y="0"/>
            <a:ext cx="10515600" cy="1325563"/>
          </a:xfrm>
        </p:spPr>
        <p:txBody>
          <a:bodyPr/>
          <a:lstStyle/>
          <a:p>
            <a:r>
              <a:rPr lang="fr-FR" dirty="0">
                <a:solidFill>
                  <a:schemeClr val="accent6"/>
                </a:solidFill>
              </a:rPr>
              <a:t>             1)Gliome des voies optiques</a:t>
            </a:r>
            <a:endParaRPr lang="fr-FR" dirty="0"/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3221D617-B0D8-9370-8CC8-B0F33FE277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688" y="1518945"/>
            <a:ext cx="3323001" cy="2664983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EF4E6FE-90D9-EFDC-CA64-0E3B78AF52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707" y="662781"/>
            <a:ext cx="2761100" cy="332093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B7144F5-DE08-0932-4297-EDF4872E77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378" y="1607138"/>
            <a:ext cx="3216570" cy="290105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1E283AB-8045-FE47-20D9-32D2655B03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8760"/>
            <a:ext cx="3029931" cy="302124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ADCD5C1-1272-0C9A-FC2F-F36678AD9F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999" y="4006563"/>
            <a:ext cx="3219808" cy="2699657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EF1D098-F06A-DEB1-C3B0-FF529200BB83}"/>
              </a:ext>
            </a:extLst>
          </p:cNvPr>
          <p:cNvSpPr txBox="1"/>
          <p:nvPr/>
        </p:nvSpPr>
        <p:spPr>
          <a:xfrm>
            <a:off x="103193" y="5047853"/>
            <a:ext cx="84892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FF0000"/>
                </a:solidFill>
                <a:latin typeface="+mj-lt"/>
              </a:rPr>
              <a:t>Cas du service</a:t>
            </a:r>
            <a:endParaRPr lang="fr-FR" sz="2000" b="1" dirty="0">
              <a:effectLst/>
              <a:latin typeface="+mj-lt"/>
              <a:ea typeface="Times New Roman" panose="02020603050405020304" pitchFamily="18" charset="0"/>
            </a:endParaRPr>
          </a:p>
          <a:p>
            <a:r>
              <a:rPr lang="fr-FR" sz="2000" b="1" dirty="0">
                <a:latin typeface="+mj-lt"/>
              </a:rPr>
              <a:t>Garçon de 09 ans ,suivi pour neurofibromatose type 1.</a:t>
            </a:r>
          </a:p>
          <a:p>
            <a:r>
              <a:rPr lang="fr-FR" sz="2000" b="1" dirty="0">
                <a:effectLst/>
                <a:latin typeface="+mj-lt"/>
                <a:ea typeface="Times New Roman" panose="02020603050405020304" pitchFamily="18" charset="0"/>
              </a:rPr>
              <a:t>Processus lésionnel rétro chiasmatique, en </a:t>
            </a:r>
            <a:r>
              <a:rPr lang="fr-FR" sz="2000" b="1" dirty="0" err="1">
                <a:effectLst/>
                <a:latin typeface="+mj-lt"/>
                <a:ea typeface="Times New Roman" panose="02020603050405020304" pitchFamily="18" charset="0"/>
              </a:rPr>
              <a:t>isosignal</a:t>
            </a:r>
            <a:r>
              <a:rPr lang="fr-FR" sz="2000" b="1" dirty="0">
                <a:effectLst/>
                <a:latin typeface="+mj-lt"/>
                <a:ea typeface="Times New Roman" panose="02020603050405020304" pitchFamily="18" charset="0"/>
              </a:rPr>
              <a:t> T1, </a:t>
            </a:r>
            <a:r>
              <a:rPr lang="fr-FR" sz="2000" b="1" dirty="0" err="1">
                <a:effectLst/>
                <a:latin typeface="+mj-lt"/>
                <a:ea typeface="Times New Roman" panose="02020603050405020304" pitchFamily="18" charset="0"/>
              </a:rPr>
              <a:t>isosignal</a:t>
            </a:r>
            <a:r>
              <a:rPr lang="fr-FR" sz="2000" b="1" dirty="0">
                <a:effectLst/>
                <a:latin typeface="+mj-lt"/>
                <a:ea typeface="Times New Roman" panose="02020603050405020304" pitchFamily="18" charset="0"/>
              </a:rPr>
              <a:t> T2, faiblement rehaussé après injection de GADO en rapport avec un gliome des voies optiques</a:t>
            </a:r>
            <a:endParaRPr lang="fr-FR" sz="2000" dirty="0">
              <a:latin typeface="+mj-lt"/>
            </a:endParaRPr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8A0B7706-DB70-82F2-5D69-84FAD8C581CC}"/>
              </a:ext>
            </a:extLst>
          </p:cNvPr>
          <p:cNvSpPr/>
          <p:nvPr/>
        </p:nvSpPr>
        <p:spPr>
          <a:xfrm rot="20845009">
            <a:off x="10044719" y="2030868"/>
            <a:ext cx="414929" cy="222511"/>
          </a:xfrm>
          <a:prstGeom prst="rightArrow">
            <a:avLst>
              <a:gd name="adj1" fmla="val 30953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1E690CFC-87F4-2A9F-250A-031873D34C59}"/>
              </a:ext>
            </a:extLst>
          </p:cNvPr>
          <p:cNvSpPr/>
          <p:nvPr/>
        </p:nvSpPr>
        <p:spPr>
          <a:xfrm rot="20845009">
            <a:off x="794596" y="2946411"/>
            <a:ext cx="414929" cy="222511"/>
          </a:xfrm>
          <a:prstGeom prst="rightArrow">
            <a:avLst>
              <a:gd name="adj1" fmla="val 30953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2235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F22AC3-AC37-F626-568D-C8B9F2233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6"/>
                </a:solidFill>
              </a:rPr>
              <a:t>                  Gliome du tronc cérébral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4A1BC75D-C46C-FBA1-976B-EFF272DA33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743" y="2134441"/>
            <a:ext cx="3741058" cy="4346511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2DDB985-09FD-4C16-F56F-E30242F255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1" y="2322060"/>
            <a:ext cx="3429000" cy="415889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76C1026-3DC5-99AA-019F-DB60B74542B7}"/>
              </a:ext>
            </a:extLst>
          </p:cNvPr>
          <p:cNvSpPr txBox="1"/>
          <p:nvPr/>
        </p:nvSpPr>
        <p:spPr>
          <a:xfrm>
            <a:off x="97225" y="1720845"/>
            <a:ext cx="448552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chemeClr val="accent5"/>
                </a:solidFill>
                <a:latin typeface="+mj-lt"/>
              </a:rPr>
              <a:t>Cas du service :</a:t>
            </a:r>
          </a:p>
          <a:p>
            <a:r>
              <a:rPr lang="fr-FR" sz="1800" b="1" i="1" dirty="0">
                <a:solidFill>
                  <a:schemeClr val="accent5"/>
                </a:solidFill>
                <a:effectLst/>
                <a:latin typeface="+mj-lt"/>
                <a:ea typeface="Calibri" panose="020F0502020204030204" pitchFamily="34" charset="0"/>
              </a:rPr>
              <a:t>Garçon de 10 ans, suivi pour neurofibromatose </a:t>
            </a:r>
          </a:p>
          <a:p>
            <a:r>
              <a:rPr lang="fr-FR" b="1" i="1" dirty="0">
                <a:solidFill>
                  <a:schemeClr val="accent5"/>
                </a:solidFill>
                <a:latin typeface="+mj-lt"/>
                <a:ea typeface="Calibri" panose="020F0502020204030204" pitchFamily="34" charset="0"/>
              </a:rPr>
              <a:t>de type 1.</a:t>
            </a:r>
            <a:endParaRPr lang="fr-FR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ADE96F7-1BD5-1EA5-B9A0-7B1D3857574E}"/>
              </a:ext>
            </a:extLst>
          </p:cNvPr>
          <p:cNvSpPr txBox="1"/>
          <p:nvPr/>
        </p:nvSpPr>
        <p:spPr>
          <a:xfrm>
            <a:off x="58058" y="2619829"/>
            <a:ext cx="38317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L’IRM objective une anomalie de signal en plage au niveau ponto-</a:t>
            </a:r>
            <a:r>
              <a:rPr lang="fr-FR" i="1" dirty="0" err="1"/>
              <a:t>cerebelleux</a:t>
            </a:r>
            <a:r>
              <a:rPr lang="fr-FR" i="1" dirty="0"/>
              <a:t> droit avec extension au niveau du </a:t>
            </a:r>
            <a:r>
              <a:rPr lang="fr-FR" i="1" dirty="0" err="1"/>
              <a:t>pendocule</a:t>
            </a:r>
            <a:r>
              <a:rPr lang="fr-FR" i="1" dirty="0"/>
              <a:t> </a:t>
            </a:r>
            <a:r>
              <a:rPr lang="fr-FR" i="1" dirty="0" err="1"/>
              <a:t>cerebelleux</a:t>
            </a:r>
            <a:r>
              <a:rPr lang="fr-FR" i="1" dirty="0"/>
              <a:t> droit qui est élargi ,elle exerce un effet de masse sur le V4 en rapport avec un gliome de bas grade.</a:t>
            </a:r>
          </a:p>
          <a:p>
            <a:endParaRPr lang="fr-FR" i="1" dirty="0"/>
          </a:p>
          <a:p>
            <a:r>
              <a:rPr lang="fr-FR" i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Spectroscopie: </a:t>
            </a:r>
            <a:r>
              <a:rPr lang="fr-FR" i="1" dirty="0"/>
              <a:t>pic de choline , </a:t>
            </a:r>
            <a:r>
              <a:rPr lang="fr-FR" i="1" dirty="0" err="1"/>
              <a:t>elevation</a:t>
            </a:r>
            <a:r>
              <a:rPr lang="fr-FR" i="1" dirty="0"/>
              <a:t> du </a:t>
            </a:r>
            <a:r>
              <a:rPr lang="fr-FR" i="1" dirty="0" err="1"/>
              <a:t>myoinositol</a:t>
            </a:r>
            <a:r>
              <a:rPr lang="fr-FR" i="1" dirty="0"/>
              <a:t> et NAA effondrée.</a:t>
            </a:r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3F8F19D9-180D-39A2-79DE-F0CFD6785FDB}"/>
              </a:ext>
            </a:extLst>
          </p:cNvPr>
          <p:cNvSpPr/>
          <p:nvPr/>
        </p:nvSpPr>
        <p:spPr>
          <a:xfrm rot="20845009">
            <a:off x="4913068" y="4722036"/>
            <a:ext cx="414929" cy="222511"/>
          </a:xfrm>
          <a:prstGeom prst="rightArrow">
            <a:avLst>
              <a:gd name="adj1" fmla="val 30953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456B1E89-B5FF-EDFE-6624-DF6F8F84056C}"/>
              </a:ext>
            </a:extLst>
          </p:cNvPr>
          <p:cNvSpPr/>
          <p:nvPr/>
        </p:nvSpPr>
        <p:spPr>
          <a:xfrm rot="20845009">
            <a:off x="8779392" y="4766048"/>
            <a:ext cx="414929" cy="222511"/>
          </a:xfrm>
          <a:prstGeom prst="rightArrow">
            <a:avLst>
              <a:gd name="adj1" fmla="val 30953"/>
              <a:gd name="adj2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7735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0731E7-4B69-7520-A3C0-9A6D72EAB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C000"/>
                </a:solidFill>
              </a:rPr>
              <a:t>                1) LES TUBERS CORTICAUX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5B18C70-463C-7475-FA23-09C5E1E976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685" y="1612447"/>
            <a:ext cx="3447069" cy="4351338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8EDC782-55C5-B95B-065B-0F0A2AFAFF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4449" y="1448818"/>
            <a:ext cx="3422443" cy="443672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5118B13-081B-1F94-0873-0D0FC37FDD92}"/>
              </a:ext>
            </a:extLst>
          </p:cNvPr>
          <p:cNvSpPr txBox="1"/>
          <p:nvPr/>
        </p:nvSpPr>
        <p:spPr>
          <a:xfrm>
            <a:off x="658245" y="2365829"/>
            <a:ext cx="1707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CAS DU SERVICE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B3B34F6-BC42-F68B-C7C9-CC4A72F4A274}"/>
              </a:ext>
            </a:extLst>
          </p:cNvPr>
          <p:cNvSpPr txBox="1"/>
          <p:nvPr/>
        </p:nvSpPr>
        <p:spPr>
          <a:xfrm>
            <a:off x="609600" y="2888343"/>
            <a:ext cx="351245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+mj-lt"/>
              </a:rPr>
              <a:t>Fille de 14 ans, suivie pour sclérose tubéreuse de Bourneville</a:t>
            </a:r>
          </a:p>
          <a:p>
            <a:r>
              <a:rPr lang="fr-FR" dirty="0">
                <a:latin typeface="+mj-lt"/>
              </a:rPr>
              <a:t>-Anomalie de signal en hypersignal T2 FLAIR sans traduction sur la séquence de</a:t>
            </a:r>
          </a:p>
          <a:p>
            <a:r>
              <a:rPr lang="fr-FR" dirty="0">
                <a:latin typeface="+mj-lt"/>
              </a:rPr>
              <a:t>diffusion et non rehaussées après injection du GADO</a:t>
            </a:r>
          </a:p>
          <a:p>
            <a:r>
              <a:rPr lang="fr-FR" dirty="0">
                <a:latin typeface="+mj-lt"/>
              </a:rPr>
              <a:t>En faveur des </a:t>
            </a:r>
            <a:r>
              <a:rPr lang="fr-FR" dirty="0" err="1">
                <a:latin typeface="+mj-lt"/>
              </a:rPr>
              <a:t>tubers</a:t>
            </a:r>
            <a:r>
              <a:rPr lang="fr-FR" dirty="0">
                <a:latin typeface="+mj-lt"/>
              </a:rPr>
              <a:t> corticaux/sous-corticaux sus tentoriels</a:t>
            </a:r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E675A2D4-A760-0BA3-17FD-C67183D8816A}"/>
              </a:ext>
            </a:extLst>
          </p:cNvPr>
          <p:cNvSpPr/>
          <p:nvPr/>
        </p:nvSpPr>
        <p:spPr>
          <a:xfrm>
            <a:off x="5094685" y="3159177"/>
            <a:ext cx="663614" cy="269823"/>
          </a:xfrm>
          <a:prstGeom prst="rightArrow">
            <a:avLst>
              <a:gd name="adj1" fmla="val 34210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89FC3D05-E05F-1FD1-2F9F-8ECFA24F4371}"/>
              </a:ext>
            </a:extLst>
          </p:cNvPr>
          <p:cNvSpPr/>
          <p:nvPr/>
        </p:nvSpPr>
        <p:spPr>
          <a:xfrm rot="20789403">
            <a:off x="8657347" y="5203843"/>
            <a:ext cx="663614" cy="269823"/>
          </a:xfrm>
          <a:prstGeom prst="rightArrow">
            <a:avLst>
              <a:gd name="adj1" fmla="val 34210"/>
              <a:gd name="adj2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226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34B108-3897-2092-03D0-866EDA1E2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856" y="38492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rgbClr val="FFC000"/>
                </a:solidFill>
              </a:rPr>
              <a:t>2) LES NODULES SOUS EPENDYMAIRES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7480DA0-EF0A-BAB7-286C-FA87A2FC21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104" y="1504717"/>
            <a:ext cx="3023368" cy="3412562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D6BD9E9-0A91-DFBD-B845-D49BAF8861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773" y="3584293"/>
            <a:ext cx="3126434" cy="323521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9365D80-41AE-859D-217B-7A2B5D553F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83"/>
          <a:stretch/>
        </p:blipFill>
        <p:spPr>
          <a:xfrm>
            <a:off x="9065566" y="511734"/>
            <a:ext cx="3126434" cy="323521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8742FE8-9527-7CD3-F8B7-2A7E6F7268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4" y="1452728"/>
            <a:ext cx="3491244" cy="3693886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C6D1CC7-61B9-E03E-4401-586C1ADB18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723" y="1682064"/>
            <a:ext cx="2900381" cy="323521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F7D4273B-ADEC-5D20-CF05-46E5558EBA9C}"/>
              </a:ext>
            </a:extLst>
          </p:cNvPr>
          <p:cNvSpPr txBox="1"/>
          <p:nvPr/>
        </p:nvSpPr>
        <p:spPr>
          <a:xfrm>
            <a:off x="155543" y="5280413"/>
            <a:ext cx="87599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Fille de 13 ans, suivie pour STB.</a:t>
            </a:r>
          </a:p>
          <a:p>
            <a:r>
              <a:rPr lang="fr-FR" dirty="0"/>
              <a:t>Multiples lésions nodulaires sous épendymaires bilatérales, en </a:t>
            </a:r>
            <a:r>
              <a:rPr lang="fr-FR" dirty="0" err="1"/>
              <a:t>isosignal</a:t>
            </a:r>
            <a:r>
              <a:rPr lang="fr-FR" dirty="0"/>
              <a:t> T1, T2,</a:t>
            </a:r>
          </a:p>
          <a:p>
            <a:r>
              <a:rPr lang="fr-FR" dirty="0"/>
              <a:t>et FLAIR, sans restriction de la diffusion, rehaussées après injection de </a:t>
            </a:r>
            <a:r>
              <a:rPr lang="fr-FR" dirty="0" err="1"/>
              <a:t>Gado</a:t>
            </a:r>
            <a:endParaRPr lang="fr-FR" dirty="0"/>
          </a:p>
          <a:p>
            <a:r>
              <a:rPr lang="fr-FR" dirty="0"/>
              <a:t>(certaines présentent un rehaussement périphérique), renfermant des</a:t>
            </a:r>
          </a:p>
          <a:p>
            <a:r>
              <a:rPr lang="fr-FR" dirty="0"/>
              <a:t>calcifications en </a:t>
            </a:r>
            <a:r>
              <a:rPr lang="fr-FR" dirty="0" err="1"/>
              <a:t>asignal</a:t>
            </a:r>
            <a:r>
              <a:rPr lang="fr-FR" dirty="0"/>
              <a:t> sur toutes les séquences.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0B7F9CB-AA0D-98AE-C26A-454371B4CAE9}"/>
              </a:ext>
            </a:extLst>
          </p:cNvPr>
          <p:cNvSpPr txBox="1"/>
          <p:nvPr/>
        </p:nvSpPr>
        <p:spPr>
          <a:xfrm>
            <a:off x="3622924" y="1089037"/>
            <a:ext cx="2119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+mj-lt"/>
              </a:rPr>
              <a:t>Cas du service</a:t>
            </a:r>
          </a:p>
        </p:txBody>
      </p:sp>
    </p:spTree>
    <p:extLst>
      <p:ext uri="{BB962C8B-B14F-4D97-AF65-F5344CB8AC3E}">
        <p14:creationId xmlns:p14="http://schemas.microsoft.com/office/powerpoint/2010/main" val="417066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32C470-F0C6-79B0-91B1-A5A8B2B31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FFC000"/>
                </a:solidFill>
              </a:rPr>
              <a:t>         HEMANGIOBLASTOME CEREBELLEUX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8EC62DA-C981-4270-ABEA-86CC412828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115" y="5414066"/>
            <a:ext cx="11194796" cy="1502229"/>
          </a:xfrm>
        </p:spPr>
        <p:txBody>
          <a:bodyPr>
            <a:normAutofit/>
          </a:bodyPr>
          <a:lstStyle/>
          <a:p>
            <a:r>
              <a:rPr lang="fr-FR" sz="1800" b="0" i="0" spc="-5" dirty="0">
                <a:solidFill>
                  <a:srgbClr val="FF0000"/>
                </a:solidFill>
                <a:effectLst/>
                <a:latin typeface="+mj-lt"/>
              </a:rPr>
              <a:t>Cas du service </a:t>
            </a:r>
            <a:r>
              <a:rPr lang="fr-FR" sz="1800" b="0" i="0" spc="-5" dirty="0">
                <a:effectLst/>
                <a:latin typeface="+mj-lt"/>
              </a:rPr>
              <a:t>14ans,</a:t>
            </a:r>
            <a:r>
              <a:rPr lang="fr-FR" sz="1800" b="0" i="0" spc="15" dirty="0">
                <a:effectLst/>
                <a:latin typeface="+mj-lt"/>
              </a:rPr>
              <a:t> </a:t>
            </a:r>
            <a:r>
              <a:rPr lang="fr-FR" sz="1800" b="0" i="0" spc="-10" dirty="0">
                <a:effectLst/>
                <a:latin typeface="+mj-lt"/>
              </a:rPr>
              <a:t>Syndrome</a:t>
            </a:r>
            <a:r>
              <a:rPr lang="fr-FR" sz="1800" b="0" i="0" spc="30" dirty="0">
                <a:effectLst/>
                <a:latin typeface="+mj-lt"/>
              </a:rPr>
              <a:t> </a:t>
            </a:r>
            <a:r>
              <a:rPr lang="fr-FR" sz="1800" b="0" i="0" spc="-5" dirty="0">
                <a:effectLst/>
                <a:latin typeface="+mj-lt"/>
              </a:rPr>
              <a:t>d’HTIC.</a:t>
            </a:r>
            <a:r>
              <a:rPr lang="fr-FR" sz="1800" b="0" i="0" spc="5" dirty="0">
                <a:effectLst/>
                <a:latin typeface="+mj-lt"/>
              </a:rPr>
              <a:t> </a:t>
            </a:r>
            <a:r>
              <a:rPr lang="fr-FR" sz="1800" b="0" i="0" spc="-5" dirty="0">
                <a:effectLst/>
                <a:latin typeface="+mj-lt"/>
              </a:rPr>
              <a:t>Processus</a:t>
            </a:r>
            <a:r>
              <a:rPr lang="fr-FR" sz="1800" b="0" i="0" spc="5" dirty="0">
                <a:effectLst/>
                <a:latin typeface="+mj-lt"/>
              </a:rPr>
              <a:t> </a:t>
            </a:r>
            <a:r>
              <a:rPr lang="fr-FR" sz="1800" b="0" i="0" spc="-5" dirty="0">
                <a:effectLst/>
                <a:latin typeface="+mj-lt"/>
              </a:rPr>
              <a:t>tumoral</a:t>
            </a:r>
            <a:r>
              <a:rPr lang="fr-FR" sz="1800" b="0" i="0" spc="10" dirty="0">
                <a:effectLst/>
                <a:latin typeface="+mj-lt"/>
              </a:rPr>
              <a:t> </a:t>
            </a:r>
            <a:r>
              <a:rPr lang="fr-FR" sz="1800" b="0" i="0" spc="-5" dirty="0">
                <a:effectLst/>
                <a:latin typeface="+mj-lt"/>
              </a:rPr>
              <a:t>cérébelleux</a:t>
            </a:r>
            <a:r>
              <a:rPr lang="fr-FR" sz="1800" b="0" i="0" spc="30" dirty="0">
                <a:effectLst/>
                <a:latin typeface="+mj-lt"/>
              </a:rPr>
              <a:t> </a:t>
            </a:r>
            <a:r>
              <a:rPr lang="fr-FR" sz="1800" b="0" i="0" spc="-10" dirty="0">
                <a:effectLst/>
                <a:latin typeface="+mj-lt"/>
              </a:rPr>
              <a:t>gauche</a:t>
            </a:r>
            <a:r>
              <a:rPr lang="fr-FR" sz="1800" b="0" i="0" spc="25" dirty="0">
                <a:effectLst/>
                <a:latin typeface="+mj-lt"/>
              </a:rPr>
              <a:t> </a:t>
            </a:r>
            <a:r>
              <a:rPr lang="fr-FR" sz="1800" b="0" i="0" dirty="0">
                <a:effectLst/>
                <a:latin typeface="+mj-lt"/>
              </a:rPr>
              <a:t>se </a:t>
            </a:r>
            <a:r>
              <a:rPr lang="fr-FR" sz="1800" b="0" i="0" spc="-484" dirty="0">
                <a:effectLst/>
                <a:latin typeface="+mj-lt"/>
              </a:rPr>
              <a:t> </a:t>
            </a:r>
            <a:r>
              <a:rPr lang="fr-FR" sz="1800" b="0" i="0" spc="-5" dirty="0">
                <a:effectLst/>
                <a:latin typeface="+mj-lt"/>
              </a:rPr>
              <a:t>présentant</a:t>
            </a:r>
            <a:r>
              <a:rPr lang="fr-FR" sz="1800" b="0" i="0" spc="15" dirty="0">
                <a:effectLst/>
                <a:latin typeface="+mj-lt"/>
              </a:rPr>
              <a:t> </a:t>
            </a:r>
            <a:r>
              <a:rPr lang="fr-FR" sz="1800" b="0" i="0" spc="-5" dirty="0">
                <a:effectLst/>
                <a:latin typeface="+mj-lt"/>
              </a:rPr>
              <a:t>en </a:t>
            </a:r>
            <a:r>
              <a:rPr lang="fr-FR" sz="1800" b="0" i="0" spc="-10" dirty="0">
                <a:effectLst/>
                <a:latin typeface="+mj-lt"/>
              </a:rPr>
              <a:t>hyposignal</a:t>
            </a:r>
            <a:r>
              <a:rPr lang="fr-FR" sz="1800" b="0" i="0" spc="25" dirty="0">
                <a:effectLst/>
                <a:latin typeface="+mj-lt"/>
              </a:rPr>
              <a:t> </a:t>
            </a:r>
            <a:r>
              <a:rPr lang="fr-FR" sz="1800" b="0" i="0" dirty="0">
                <a:effectLst/>
                <a:latin typeface="+mj-lt"/>
              </a:rPr>
              <a:t>T1,</a:t>
            </a:r>
            <a:r>
              <a:rPr lang="fr-FR" sz="1800" b="0" i="0" spc="-20" dirty="0">
                <a:effectLst/>
                <a:latin typeface="+mj-lt"/>
              </a:rPr>
              <a:t> </a:t>
            </a:r>
            <a:r>
              <a:rPr lang="fr-FR" sz="1800" b="0" i="0" spc="-10" dirty="0">
                <a:effectLst/>
                <a:latin typeface="+mj-lt"/>
              </a:rPr>
              <a:t>hypersignal</a:t>
            </a:r>
            <a:r>
              <a:rPr lang="fr-FR" sz="1800" b="0" i="0" spc="25" dirty="0">
                <a:effectLst/>
                <a:latin typeface="+mj-lt"/>
              </a:rPr>
              <a:t> </a:t>
            </a:r>
            <a:r>
              <a:rPr lang="fr-FR" sz="1800" b="0" i="0" spc="5" dirty="0">
                <a:effectLst/>
                <a:latin typeface="+mj-lt"/>
              </a:rPr>
              <a:t>T2</a:t>
            </a:r>
            <a:r>
              <a:rPr lang="fr-FR" sz="1800" b="0" i="0" spc="-10" dirty="0">
                <a:effectLst/>
                <a:latin typeface="+mj-lt"/>
              </a:rPr>
              <a:t> </a:t>
            </a:r>
            <a:r>
              <a:rPr lang="fr-FR" sz="1800" b="0" i="0" dirty="0">
                <a:effectLst/>
                <a:latin typeface="+mj-lt"/>
              </a:rPr>
              <a:t>FLAIR</a:t>
            </a:r>
            <a:r>
              <a:rPr lang="fr-FR" sz="1800" b="0" i="0" spc="-5" dirty="0">
                <a:effectLst/>
                <a:latin typeface="+mj-lt"/>
              </a:rPr>
              <a:t> se</a:t>
            </a:r>
            <a:r>
              <a:rPr lang="fr-FR" sz="1800" b="0" i="0" spc="5" dirty="0">
                <a:effectLst/>
                <a:latin typeface="+mj-lt"/>
              </a:rPr>
              <a:t> </a:t>
            </a:r>
            <a:r>
              <a:rPr lang="fr-FR" sz="1800" b="0" i="0" spc="-5" dirty="0">
                <a:effectLst/>
                <a:latin typeface="+mj-lt"/>
              </a:rPr>
              <a:t>rehaussant </a:t>
            </a:r>
            <a:r>
              <a:rPr lang="fr-FR" sz="1800" b="0" i="0" dirty="0">
                <a:effectLst/>
                <a:latin typeface="+mj-lt"/>
              </a:rPr>
              <a:t> </a:t>
            </a:r>
            <a:r>
              <a:rPr lang="fr-FR" sz="1800" b="0" i="0" spc="-5" dirty="0">
                <a:effectLst/>
                <a:latin typeface="+mj-lt"/>
              </a:rPr>
              <a:t>intensément</a:t>
            </a:r>
            <a:r>
              <a:rPr lang="fr-FR" sz="1800" b="0" i="0" spc="10" dirty="0">
                <a:effectLst/>
                <a:latin typeface="+mj-lt"/>
              </a:rPr>
              <a:t> </a:t>
            </a:r>
            <a:r>
              <a:rPr lang="fr-FR" sz="1800" b="0" i="0" spc="-5" dirty="0">
                <a:effectLst/>
                <a:latin typeface="+mj-lt"/>
              </a:rPr>
              <a:t>après</a:t>
            </a:r>
            <a:r>
              <a:rPr lang="fr-FR" sz="1800" b="0" i="0" spc="10" dirty="0">
                <a:effectLst/>
                <a:latin typeface="+mj-lt"/>
              </a:rPr>
              <a:t> </a:t>
            </a:r>
            <a:r>
              <a:rPr lang="fr-FR" sz="1800" b="0" i="0" spc="-5" dirty="0">
                <a:effectLst/>
                <a:latin typeface="+mj-lt"/>
              </a:rPr>
              <a:t>contraste</a:t>
            </a:r>
            <a:r>
              <a:rPr lang="fr-FR" sz="1800" b="0" i="0" dirty="0">
                <a:effectLst/>
                <a:latin typeface="+mj-lt"/>
              </a:rPr>
              <a:t> </a:t>
            </a:r>
            <a:r>
              <a:rPr lang="fr-FR" sz="1800" b="0" i="0" spc="-5" dirty="0">
                <a:effectLst/>
                <a:latin typeface="+mj-lt"/>
              </a:rPr>
              <a:t>en</a:t>
            </a:r>
            <a:r>
              <a:rPr lang="fr-FR" sz="1800" b="0" i="0" spc="10" dirty="0">
                <a:effectLst/>
                <a:latin typeface="+mj-lt"/>
              </a:rPr>
              <a:t> </a:t>
            </a:r>
            <a:r>
              <a:rPr lang="fr-FR" sz="1800" b="0" i="0" spc="-5" dirty="0">
                <a:effectLst/>
                <a:latin typeface="+mj-lt"/>
              </a:rPr>
              <a:t>périphérie</a:t>
            </a:r>
            <a:r>
              <a:rPr lang="fr-FR" sz="1800" b="0" i="0" spc="20" dirty="0">
                <a:effectLst/>
                <a:latin typeface="+mj-lt"/>
              </a:rPr>
              <a:t> </a:t>
            </a:r>
            <a:r>
              <a:rPr lang="fr-FR" sz="1800" b="0" i="0" spc="-5" dirty="0">
                <a:effectLst/>
                <a:latin typeface="+mj-lt"/>
              </a:rPr>
              <a:t>en</a:t>
            </a:r>
            <a:r>
              <a:rPr lang="fr-FR" sz="1800" b="0" i="0" spc="-10" dirty="0">
                <a:effectLst/>
                <a:latin typeface="+mj-lt"/>
              </a:rPr>
              <a:t> </a:t>
            </a:r>
            <a:r>
              <a:rPr lang="fr-FR" sz="1800" b="0" i="0" spc="-5" dirty="0">
                <a:effectLst/>
                <a:latin typeface="+mj-lt"/>
              </a:rPr>
              <a:t>délimitant</a:t>
            </a:r>
            <a:r>
              <a:rPr lang="fr-FR" sz="1800" b="0" i="0" spc="30" dirty="0">
                <a:effectLst/>
                <a:latin typeface="+mj-lt"/>
              </a:rPr>
              <a:t> </a:t>
            </a:r>
            <a:r>
              <a:rPr lang="fr-FR" sz="1800" b="0" i="0" spc="-5" dirty="0">
                <a:effectLst/>
                <a:latin typeface="+mj-lt"/>
              </a:rPr>
              <a:t>une</a:t>
            </a:r>
            <a:r>
              <a:rPr lang="fr-FR" sz="1800" b="0" i="0" spc="5" dirty="0">
                <a:effectLst/>
                <a:latin typeface="+mj-lt"/>
              </a:rPr>
              <a:t> </a:t>
            </a:r>
            <a:r>
              <a:rPr lang="fr-FR" sz="1800" b="0" i="0" spc="-5" dirty="0">
                <a:effectLst/>
                <a:latin typeface="+mj-lt"/>
              </a:rPr>
              <a:t>zone </a:t>
            </a:r>
            <a:r>
              <a:rPr lang="fr-FR" sz="1800" b="0" i="0" dirty="0">
                <a:effectLst/>
                <a:latin typeface="+mj-lt"/>
              </a:rPr>
              <a:t> </a:t>
            </a:r>
            <a:r>
              <a:rPr lang="fr-FR" sz="1800" b="0" i="0" spc="-10" dirty="0">
                <a:effectLst/>
                <a:latin typeface="+mj-lt"/>
              </a:rPr>
              <a:t>kystique</a:t>
            </a:r>
            <a:r>
              <a:rPr lang="fr-FR" sz="1800" b="0" i="0" spc="30" dirty="0">
                <a:effectLst/>
                <a:latin typeface="+mj-lt"/>
              </a:rPr>
              <a:t> </a:t>
            </a:r>
            <a:r>
              <a:rPr lang="fr-FR" sz="1800" b="0" i="0" spc="-5" dirty="0">
                <a:effectLst/>
                <a:latin typeface="+mj-lt"/>
              </a:rPr>
              <a:t>centrale en rapport avec un </a:t>
            </a:r>
            <a:r>
              <a:rPr lang="fr-FR" sz="1800" b="1" i="0" spc="-5" dirty="0" err="1">
                <a:effectLst/>
                <a:latin typeface="+mj-lt"/>
              </a:rPr>
              <a:t>Hémangioblastome</a:t>
            </a:r>
            <a:r>
              <a:rPr lang="fr-FR" sz="1800" b="1" i="0" dirty="0">
                <a:effectLst/>
                <a:latin typeface="+mj-lt"/>
              </a:rPr>
              <a:t> </a:t>
            </a:r>
            <a:r>
              <a:rPr lang="fr-FR" sz="1800" b="1" i="0" spc="-5" dirty="0">
                <a:effectLst/>
                <a:latin typeface="+mj-lt"/>
              </a:rPr>
              <a:t>cérébelleux.</a:t>
            </a:r>
            <a:endParaRPr lang="fr-FR" dirty="0">
              <a:latin typeface="+mj-lt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291E56E-ECFF-5596-3E7A-CDB6AF0DF2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262" y="1547812"/>
            <a:ext cx="8810852" cy="378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3170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289</Words>
  <Application>Microsoft Office PowerPoint</Application>
  <PresentationFormat>Grand écran</PresentationFormat>
  <Paragraphs>28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             1)Gliome des voies optiques</vt:lpstr>
      <vt:lpstr>                  Gliome du tronc cérébral</vt:lpstr>
      <vt:lpstr>                1) LES TUBERS CORTICAUX</vt:lpstr>
      <vt:lpstr>2) LES NODULES SOUS EPENDYMAIRES</vt:lpstr>
      <vt:lpstr>         HEMANGIOBLASTOME CEREBELLEUX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Nouha BABBAR</dc:creator>
  <cp:lastModifiedBy>Nouha BABBAR</cp:lastModifiedBy>
  <cp:revision>1</cp:revision>
  <dcterms:created xsi:type="dcterms:W3CDTF">2026-02-10T17:47:41Z</dcterms:created>
  <dcterms:modified xsi:type="dcterms:W3CDTF">2026-02-10T17:54:33Z</dcterms:modified>
</cp:coreProperties>
</file>