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1" r:id="rId4"/>
    <p:sldId id="269" r:id="rId5"/>
    <p:sldId id="27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5FE9F-4222-C2A5-2CDC-EB35EE1E4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FE726-65D8-F845-C18D-60A92C3B2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B9263-9D53-1AD9-D89E-16E2718BD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5DCA0-D95A-B10A-668D-B4B88495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FE3FA-5964-873C-2E93-D3BD84918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24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7AEAE-3625-C454-F783-1F4009602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C668F-701C-4D0D-C1EC-6CD6B2429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613BD-5A0B-7651-C1BF-6094A8BA7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ED5C6-C0DC-E538-D1EF-16E6B447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1405-D8B1-28F4-3D63-9FCE6019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76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6CED1-0434-A4E5-B59B-A9273ABBA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161F1-5737-8B95-A54C-189EEA13C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C2472-CBF0-B3ED-5501-072BCCED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F737A-A74E-AE3D-E409-474167DB6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26AAF-A6A8-4780-FBC2-BCC6DB74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959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69095-5F29-6BB1-21FB-26773869E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E8569-FC4C-5A1A-AC19-202F5F356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B668DE-3C77-5021-FBA6-50A5B5E3C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F5FF7-3733-F245-1605-644B4B804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594B7-7DC4-B9C9-CC81-0027D2115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13BDE-DDE9-D885-D37A-3412404CE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861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DA045-5240-F9C2-5D36-30CAF1FC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7BD3C-04AF-C6FA-A1C6-6623B645C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ACED0F-1A75-691C-BF60-919954BD8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68C5B4-7F3B-C7F3-BA2A-A141CB996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D0CA9-FD07-F28F-DCEA-368EDAF7BE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D83A27-9D0A-1CA2-2702-AA6F4F7AC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46EC5E-C33E-B188-3621-C63C0B38D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ABB379-0167-A392-93CC-8FB9429E5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758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D7313-F29D-4F22-648C-BCAC978A4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049DDD-1229-63DC-CFB9-22322147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E805BD-3B6C-DEDD-614E-179FFCE56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23543-052D-3DD8-70FD-550C85D93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96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A4A3B2-7D07-B5D3-0BEF-8374D2D5A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4AA37-CFFB-05C0-8C81-DF0E0870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E1C8A-A32F-2C2E-E52E-CDEEB1C4A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40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CA29C-A0B1-6BA8-4C4F-590B1C370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1A39D-385E-3456-EFA0-3A7F234EC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81BDF-0B62-F6BF-5AC0-27083A843F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1297B-2F79-72ED-105F-5CC831D32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052F3-3FDC-747C-5533-E70BFEFBA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0CE99-3124-6B86-E284-1541C91F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202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862A2-3FD5-6183-0BC4-A7C7A064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0A71CA-3436-A387-50DE-0F00E71FF2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F7095-E41D-077C-EC1D-16873C26F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165E1-9F80-C975-3729-E20B8AED7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2DAC2-EA54-6C78-51A3-80F1EE01B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91EC31-3013-A165-7E68-9032A344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899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266EC-211F-DD4E-3C58-EF00C8978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40EFE6-4DC9-39A3-8595-33930B784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13FEE-7CB4-C687-6341-55B9B137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2A89A-7778-007D-7214-BC61284C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DD243-1D31-EFAB-4F7B-E89B7265A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122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6C53DC-5163-0BA5-6557-136F752F4F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5EFBA1-321A-0C5F-CBEB-AD9E30245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9577F-9AA9-0F1F-F458-09A10F634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79AC4-2BEB-B49F-2356-F4FFD9542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1A5D0-3912-474D-82C4-81CF5CF8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6515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5934B9-1387-E90B-30E9-4656F556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22A2E-BBAF-3199-BC62-DB76CC6F9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E1017-902B-0DC7-5767-67ECAB794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D362-D2F7-4BE0-BAE9-976B9BB2E5D9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06552-8022-3553-6221-DCF0EEBBD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05AC9-8FF0-87A7-5403-B05F94BAF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10E17-172E-47EA-88F7-12357C48FFC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460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EFB3-A16C-997C-1226-394DED5700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IRM post thérapeutique du cancer du sein</a:t>
            </a:r>
          </a:p>
        </p:txBody>
      </p:sp>
    </p:spTree>
    <p:extLst>
      <p:ext uri="{BB962C8B-B14F-4D97-AF65-F5344CB8AC3E}">
        <p14:creationId xmlns:p14="http://schemas.microsoft.com/office/powerpoint/2010/main" val="248685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D2A73-3BBE-80F3-CB5C-70F653DD5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>
            <a:extLst>
              <a:ext uri="{FF2B5EF4-FFF2-40B4-BE49-F238E27FC236}">
                <a16:creationId xmlns:a16="http://schemas.microsoft.com/office/drawing/2014/main" id="{64C3890E-FC64-0254-B4B9-117191F6C7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6963" y="1530350"/>
            <a:ext cx="10058400" cy="652463"/>
          </a:xfrm>
        </p:spPr>
        <p:txBody>
          <a:bodyPr lIns="90000" tIns="45000" rIns="90000" bIns="45000" anchor="b">
            <a:noAutofit/>
          </a:bodyPr>
          <a:lstStyle/>
          <a:p>
            <a:pPr eaLnBrk="1" fontAlgn="auto" hangingPunct="1">
              <a:lnSpc>
                <a:spcPct val="85000"/>
              </a:lnSpc>
              <a:spcAft>
                <a:spcPts val="0"/>
              </a:spcAft>
              <a:tabLst>
                <a:tab pos="0" algn="l"/>
              </a:tabLst>
              <a:defRPr/>
            </a:pPr>
            <a:r>
              <a:rPr lang="fr-FR" sz="4800" b="1" spc="-52" dirty="0">
                <a:solidFill>
                  <a:srgbClr val="404040"/>
                </a:solidFill>
                <a:latin typeface="Calibri Light"/>
              </a:rPr>
              <a:t>Introduction</a:t>
            </a:r>
            <a:endParaRPr lang="fr-FR" sz="4800" b="1" spc="-1" dirty="0">
              <a:solidFill>
                <a:srgbClr val="000000"/>
              </a:solidFill>
            </a:endParaRPr>
          </a:p>
        </p:txBody>
      </p:sp>
      <p:sp>
        <p:nvSpPr>
          <p:cNvPr id="101" name="PlaceHolder 2">
            <a:extLst>
              <a:ext uri="{FF2B5EF4-FFF2-40B4-BE49-F238E27FC236}">
                <a16:creationId xmlns:a16="http://schemas.microsoft.com/office/drawing/2014/main" id="{734DE215-E620-6F63-8DD7-313551BB27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96963" y="2408238"/>
            <a:ext cx="10058400" cy="2919412"/>
          </a:xfrm>
        </p:spPr>
        <p:txBody>
          <a:bodyPr tIns="45000" bIns="45000">
            <a:normAutofit fontScale="88000" lnSpcReduction="10000"/>
          </a:bodyPr>
          <a:lstStyle/>
          <a:p>
            <a:r>
              <a:rPr lang="fr-FR" dirty="0"/>
              <a:t>L’IRM mammaire constitue l’examen le plus sensible pour l’évaluation du sein traité, permettant de distinguer cicatrice, récidive et complications post-thérapeutiques.</a:t>
            </a:r>
          </a:p>
          <a:p>
            <a:r>
              <a:rPr lang="fr-FR" dirty="0"/>
              <a:t>L’interprétation est complexe en raison des modifications morphologiques et fonctionnelles liées à la chirurgie et aux traitements adjuvants.</a:t>
            </a:r>
          </a:p>
          <a:p>
            <a:r>
              <a:rPr lang="fr-FR" dirty="0"/>
              <a:t>Les recommandations actuelles soulignent l’importance de l’IRM dans la surveillance ciblée, surtout chez les patientes à haut risque ou en cas d’imagerie conventionnelle non concluante.</a:t>
            </a:r>
          </a:p>
          <a:p>
            <a:pPr marL="91440" indent="-91440" eaLnBrk="1" fontAlgn="auto" hangingPunct="1">
              <a:spcBef>
                <a:spcPts val="1199"/>
              </a:spcBef>
              <a:spcAft>
                <a:spcPts val="201"/>
              </a:spcAft>
              <a:buClr>
                <a:srgbClr val="FFFFFF"/>
              </a:buClr>
              <a:buFont typeface="Calibri"/>
              <a:buChar char=" "/>
              <a:defRPr/>
            </a:pPr>
            <a:endParaRPr lang="fr-FR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937FD79-736E-AF33-B0D2-E92E8DD628E2}"/>
              </a:ext>
            </a:extLst>
          </p:cNvPr>
          <p:cNvCxnSpPr>
            <a:cxnSpLocks/>
          </p:cNvCxnSpPr>
          <p:nvPr/>
        </p:nvCxnSpPr>
        <p:spPr>
          <a:xfrm>
            <a:off x="0" y="1123950"/>
            <a:ext cx="12192000" cy="0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20461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7D7E7-1B69-5EA5-C968-4AE8D6E6B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>
            <a:extLst>
              <a:ext uri="{FF2B5EF4-FFF2-40B4-BE49-F238E27FC236}">
                <a16:creationId xmlns:a16="http://schemas.microsoft.com/office/drawing/2014/main" id="{2C35FD26-0791-369B-A815-7BD0088379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4481" y="1044658"/>
            <a:ext cx="11064557" cy="652463"/>
          </a:xfrm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85000"/>
              </a:lnSpc>
              <a:buClr>
                <a:srgbClr val="FFFFFF"/>
              </a:buClr>
              <a:tabLst>
                <a:tab pos="0" algn="l"/>
              </a:tabLst>
              <a:defRPr/>
            </a:pPr>
            <a:r>
              <a:rPr lang="fr-FR" sz="4800" b="1" spc="-52" dirty="0">
                <a:solidFill>
                  <a:srgbClr val="404040"/>
                </a:solidFill>
                <a:latin typeface="Calibri Light"/>
              </a:rPr>
              <a:t>PROTOCOLE</a:t>
            </a:r>
          </a:p>
        </p:txBody>
      </p:sp>
      <p:sp>
        <p:nvSpPr>
          <p:cNvPr id="101" name="PlaceHolder 2">
            <a:extLst>
              <a:ext uri="{FF2B5EF4-FFF2-40B4-BE49-F238E27FC236}">
                <a16:creationId xmlns:a16="http://schemas.microsoft.com/office/drawing/2014/main" id="{F8ED4DDE-B875-8C4C-FA12-D51BEC9DFD9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6401" y="1922628"/>
            <a:ext cx="10444639" cy="4041292"/>
          </a:xfrm>
        </p:spPr>
        <p:txBody>
          <a:bodyPr tIns="45000" bIns="45000">
            <a:normAutofit fontScale="95500"/>
          </a:bodyPr>
          <a:lstStyle/>
          <a:p>
            <a:pPr>
              <a:spcBef>
                <a:spcPts val="1199"/>
              </a:spcBef>
              <a:spcAft>
                <a:spcPts val="201"/>
              </a:spcAft>
              <a:buClr>
                <a:srgbClr val="FFFFFF"/>
              </a:buClr>
              <a:defRPr/>
            </a:pPr>
            <a:r>
              <a:rPr lang="fr-FR" sz="2400" dirty="0"/>
              <a:t>- Réalisée sur le ventre afin d’éviter les artefacts de respiration.</a:t>
            </a:r>
          </a:p>
          <a:p>
            <a:pPr>
              <a:spcBef>
                <a:spcPts val="1199"/>
              </a:spcBef>
              <a:spcAft>
                <a:spcPts val="201"/>
              </a:spcAft>
              <a:buClr>
                <a:srgbClr val="FFFFFF"/>
              </a:buClr>
              <a:defRPr/>
            </a:pPr>
            <a:r>
              <a:rPr lang="fr-FR" sz="2400" dirty="0"/>
              <a:t>- L’acquisition doit être réalisée sur les deux seins simultanément pour permettre une analyse comparative.</a:t>
            </a:r>
          </a:p>
          <a:p>
            <a:pPr>
              <a:spcBef>
                <a:spcPts val="1199"/>
              </a:spcBef>
              <a:spcAft>
                <a:spcPts val="201"/>
              </a:spcAft>
              <a:buClr>
                <a:srgbClr val="FFFFFF"/>
              </a:buClr>
              <a:defRPr/>
            </a:pPr>
            <a:r>
              <a:rPr lang="fr-FR" sz="2400" dirty="0"/>
              <a:t>- Acquisition de séquences morphologiques T1 et T2 non injectées et de séquence T1 injectées.</a:t>
            </a:r>
          </a:p>
          <a:p>
            <a:pPr>
              <a:spcBef>
                <a:spcPts val="1199"/>
              </a:spcBef>
              <a:spcAft>
                <a:spcPts val="201"/>
              </a:spcAft>
              <a:buClr>
                <a:srgbClr val="FFFFFF"/>
              </a:buClr>
              <a:defRPr/>
            </a:pPr>
            <a:r>
              <a:rPr lang="fr-FR" sz="2400" dirty="0"/>
              <a:t>- La détection d’un rehaussement se fait sur les images soustraites et son analyse est essentiellement basée sur une analyse morphologique.</a:t>
            </a:r>
          </a:p>
          <a:p>
            <a:pPr>
              <a:spcBef>
                <a:spcPts val="1199"/>
              </a:spcBef>
              <a:spcAft>
                <a:spcPts val="201"/>
              </a:spcAft>
              <a:buClr>
                <a:srgbClr val="FFFFFF"/>
              </a:buClr>
              <a:defRPr/>
            </a:pPr>
            <a:r>
              <a:rPr lang="fr-FR" sz="2400" dirty="0"/>
              <a:t>- La suppression du signal de la graisse sur les images injectées est primordiale pour aider à la détection et la caractérisation des lésions en hypersignal. 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5DE2FA8-AA72-0C29-3EA7-50DD8D41BB88}"/>
              </a:ext>
            </a:extLst>
          </p:cNvPr>
          <p:cNvCxnSpPr>
            <a:cxnSpLocks/>
          </p:cNvCxnSpPr>
          <p:nvPr/>
        </p:nvCxnSpPr>
        <p:spPr>
          <a:xfrm>
            <a:off x="0" y="666750"/>
            <a:ext cx="12192000" cy="0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01938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E9FB5-E748-B7BF-395E-46CC40C18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>
            <a:extLst>
              <a:ext uri="{FF2B5EF4-FFF2-40B4-BE49-F238E27FC236}">
                <a16:creationId xmlns:a16="http://schemas.microsoft.com/office/drawing/2014/main" id="{ED0F3C29-5E75-EFC4-0B1B-FE204A1339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4481" y="1044658"/>
            <a:ext cx="11064557" cy="652463"/>
          </a:xfrm>
        </p:spPr>
        <p:txBody>
          <a:bodyPr lIns="90000" tIns="45000" rIns="90000" bIns="45000" anchor="b">
            <a:noAutofit/>
          </a:bodyPr>
          <a:lstStyle/>
          <a:p>
            <a:pPr>
              <a:lnSpc>
                <a:spcPct val="85000"/>
              </a:lnSpc>
              <a:buClr>
                <a:srgbClr val="FFFFFF"/>
              </a:buClr>
              <a:tabLst>
                <a:tab pos="0" algn="l"/>
              </a:tabLst>
              <a:defRPr/>
            </a:pPr>
            <a:r>
              <a:rPr lang="fr-FR" sz="4800" b="1" spc="-52" dirty="0">
                <a:solidFill>
                  <a:srgbClr val="404040"/>
                </a:solidFill>
                <a:latin typeface="Calibri Light"/>
              </a:rPr>
              <a:t>Remaniements post-thérapeutiques habituels</a:t>
            </a:r>
          </a:p>
        </p:txBody>
      </p:sp>
      <p:sp>
        <p:nvSpPr>
          <p:cNvPr id="101" name="PlaceHolder 2">
            <a:extLst>
              <a:ext uri="{FF2B5EF4-FFF2-40B4-BE49-F238E27FC236}">
                <a16:creationId xmlns:a16="http://schemas.microsoft.com/office/drawing/2014/main" id="{B54067F8-26D5-E5B1-D11C-EDB43F2F0ED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6561" y="2349111"/>
            <a:ext cx="4602639" cy="4012871"/>
          </a:xfrm>
        </p:spPr>
        <p:txBody>
          <a:bodyPr tIns="45000" bIns="45000">
            <a:normAutofit fontScale="95500"/>
          </a:bodyPr>
          <a:lstStyle/>
          <a:p>
            <a:pPr marL="0" indent="0">
              <a:spcBef>
                <a:spcPts val="1199"/>
              </a:spcBef>
              <a:spcAft>
                <a:spcPts val="201"/>
              </a:spcAft>
              <a:buClr>
                <a:srgbClr val="FFFFFF"/>
              </a:buClr>
              <a:buNone/>
              <a:defRPr/>
            </a:pPr>
            <a:r>
              <a:rPr lang="fr-FR" sz="2400" b="1" u="sng" dirty="0"/>
              <a:t>C</a:t>
            </a:r>
            <a:r>
              <a:rPr lang="fr-FR" b="1" u="sng" dirty="0"/>
              <a:t>omplications : </a:t>
            </a:r>
            <a:endParaRPr lang="fr-FR" sz="2400" b="1" u="sng" dirty="0"/>
          </a:p>
          <a:p>
            <a:pPr marL="0" indent="0">
              <a:spcBef>
                <a:spcPts val="1199"/>
              </a:spcBef>
              <a:spcAft>
                <a:spcPts val="201"/>
              </a:spcAft>
              <a:buClr>
                <a:srgbClr val="FFFFFF"/>
              </a:buClr>
              <a:buNone/>
              <a:defRPr/>
            </a:pPr>
            <a:r>
              <a:rPr lang="fr-FR" sz="2400" dirty="0"/>
              <a:t>- Hématome ou plus fréquemment  une lymphocèle (contenu liquidien avec de fines cloisons, pouvant être parfois très hétérogène) notamment dans le site du curage axillaire. 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ACE9AB3-BA21-0182-13E6-1BFABE976F58}"/>
              </a:ext>
            </a:extLst>
          </p:cNvPr>
          <p:cNvCxnSpPr>
            <a:cxnSpLocks/>
          </p:cNvCxnSpPr>
          <p:nvPr/>
        </p:nvCxnSpPr>
        <p:spPr>
          <a:xfrm>
            <a:off x="0" y="666750"/>
            <a:ext cx="12192000" cy="0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C9C8B5-D856-F08D-383D-23736BA5B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57" y="1762541"/>
            <a:ext cx="4937287" cy="37015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0A9E15-4431-993A-A789-04E0257D94CD}"/>
              </a:ext>
            </a:extLst>
          </p:cNvPr>
          <p:cNvSpPr txBox="1"/>
          <p:nvPr/>
        </p:nvSpPr>
        <p:spPr>
          <a:xfrm>
            <a:off x="3708242" y="5529530"/>
            <a:ext cx="8341518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IRM mammaire pondération T2 (c), STIRM (d), dynamique soustraite 3 min (e) et reconstruction sagittale (f).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 d’argument pour une rupture de la prothèse. Epanchement abondant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périprothétique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Prise de contraste fine et régulière : pas d’argument pour récidive locale.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Collection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serohématique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866236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A2582-7B01-8DE9-89F3-16A81B6F8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03CCAEE-A4B9-2078-5E4F-36CC0A515464}"/>
              </a:ext>
            </a:extLst>
          </p:cNvPr>
          <p:cNvCxnSpPr>
            <a:cxnSpLocks/>
          </p:cNvCxnSpPr>
          <p:nvPr/>
        </p:nvCxnSpPr>
        <p:spPr>
          <a:xfrm>
            <a:off x="0" y="666750"/>
            <a:ext cx="12192000" cy="0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PlaceHolder 1">
            <a:extLst>
              <a:ext uri="{FF2B5EF4-FFF2-40B4-BE49-F238E27FC236}">
                <a16:creationId xmlns:a16="http://schemas.microsoft.com/office/drawing/2014/main" id="{4A9907E4-9EEB-AED6-C0BC-029AA5D24757}"/>
              </a:ext>
            </a:extLst>
          </p:cNvPr>
          <p:cNvSpPr txBox="1">
            <a:spLocks/>
          </p:cNvSpPr>
          <p:nvPr/>
        </p:nvSpPr>
        <p:spPr>
          <a:xfrm>
            <a:off x="406673" y="666750"/>
            <a:ext cx="11897519" cy="652463"/>
          </a:xfrm>
          <a:prstGeom prst="rect">
            <a:avLst/>
          </a:prstGeom>
        </p:spPr>
        <p:txBody>
          <a:bodyPr vert="horz" lIns="90000" tIns="45000" rIns="90000" bIns="45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3600" b="1" i="0" u="none" strike="noStrike" kern="1200" cap="none" spc="-52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Détection des récidives après traitement conservateur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21B880-6121-87AC-5EE8-B538F418A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53" y="1319213"/>
            <a:ext cx="9642240" cy="41856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5A6CCA-0E27-CAA1-92AF-B026B19ABF8B}"/>
              </a:ext>
            </a:extLst>
          </p:cNvPr>
          <p:cNvSpPr txBox="1"/>
          <p:nvPr/>
        </p:nvSpPr>
        <p:spPr>
          <a:xfrm>
            <a:off x="1245140" y="5538787"/>
            <a:ext cx="8891081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: Image native d’une séquence 3D avec suppression de graisse : vide de signal sus-aréolaire indiquant le site de tumorectomie.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 : Image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post-injection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précoce à 2 mn 30 s : prise de contraste focale intense à bord irrégulier au contact du vide de signal.</a:t>
            </a:r>
          </a:p>
        </p:txBody>
      </p:sp>
    </p:spTree>
    <p:extLst>
      <p:ext uri="{BB962C8B-B14F-4D97-AF65-F5344CB8AC3E}">
        <p14:creationId xmlns:p14="http://schemas.microsoft.com/office/powerpoint/2010/main" val="235670656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4880</TotalTime>
  <Words>312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IRM post thérapeutique du cancer du sein</vt:lpstr>
      <vt:lpstr>Introduction</vt:lpstr>
      <vt:lpstr>PROTOCOLE</vt:lpstr>
      <vt:lpstr>Remaniements post-thérapeutiques habituels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Youssef EL FAID</dc:creator>
  <cp:lastModifiedBy>Youssef EL FAID</cp:lastModifiedBy>
  <cp:revision>1</cp:revision>
  <dcterms:created xsi:type="dcterms:W3CDTF">2026-02-25T01:24:56Z</dcterms:created>
  <dcterms:modified xsi:type="dcterms:W3CDTF">2026-02-28T10:45:33Z</dcterms:modified>
</cp:coreProperties>
</file>