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Nunito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Nunito-regular.fntdata"/><Relationship Id="rId10" Type="http://schemas.openxmlformats.org/officeDocument/2006/relationships/slide" Target="slides/slide5.xml"/><Relationship Id="rId13" Type="http://schemas.openxmlformats.org/officeDocument/2006/relationships/font" Target="fonts/Nunito-italic.fntdata"/><Relationship Id="rId12" Type="http://schemas.openxmlformats.org/officeDocument/2006/relationships/font" Target="fonts/Nunito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font" Target="fonts/Nuni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cdb310ad4b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cdb310ad4b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cdb310ad4b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cdb310ad4b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cdb310ad4b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cdb310ad4b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cdb310ad4b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cdb310ad4b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cdb310ad4b_0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cdb310ad4b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>
            <p:ph type="title"/>
          </p:nvPr>
        </p:nvSpPr>
        <p:spPr>
          <a:xfrm>
            <a:off x="819150" y="265025"/>
            <a:ext cx="7505700" cy="54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Cas 1</a:t>
            </a:r>
            <a:endParaRPr/>
          </a:p>
        </p:txBody>
      </p:sp>
      <p:sp>
        <p:nvSpPr>
          <p:cNvPr id="129" name="Google Shape;129;p13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0" name="Google Shape;13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9150" y="805925"/>
            <a:ext cx="7054328" cy="54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7300" y="1480175"/>
            <a:ext cx="3762404" cy="328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67125" y="1480171"/>
            <a:ext cx="3836450" cy="32874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66913" y="2139500"/>
            <a:ext cx="6257925" cy="161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4"/>
          <p:cNvSpPr txBox="1"/>
          <p:nvPr>
            <p:ph idx="1" type="body"/>
          </p:nvPr>
        </p:nvSpPr>
        <p:spPr>
          <a:xfrm>
            <a:off x="659500" y="510250"/>
            <a:ext cx="7505700" cy="3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SzPts val="688"/>
              <a:buNone/>
            </a:pPr>
            <a:r>
              <a:rPr lang="fr" sz="1812"/>
              <a:t>IRM hépatique faite après 3 mois</a:t>
            </a:r>
            <a:endParaRPr sz="1812"/>
          </a:p>
        </p:txBody>
      </p:sp>
      <p:pic>
        <p:nvPicPr>
          <p:cNvPr id="139" name="Google Shape;139;p14" title="bouazizi irm.PNG"/>
          <p:cNvPicPr preferRelativeResize="0"/>
          <p:nvPr/>
        </p:nvPicPr>
        <p:blipFill rotWithShape="1">
          <a:blip r:embed="rId3">
            <a:alphaModFix/>
          </a:blip>
          <a:srcRect b="15620" l="14081" r="15551" t="24027"/>
          <a:stretch/>
        </p:blipFill>
        <p:spPr>
          <a:xfrm>
            <a:off x="391983" y="967625"/>
            <a:ext cx="3691391" cy="3021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4" title="bouazizi irm t2.PNG"/>
          <p:cNvPicPr preferRelativeResize="0"/>
          <p:nvPr/>
        </p:nvPicPr>
        <p:blipFill rotWithShape="1">
          <a:blip r:embed="rId4">
            <a:alphaModFix/>
          </a:blip>
          <a:srcRect b="18506" l="12358" r="14430" t="18247"/>
          <a:stretch/>
        </p:blipFill>
        <p:spPr>
          <a:xfrm>
            <a:off x="4199450" y="967625"/>
            <a:ext cx="4234264" cy="302187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4"/>
          <p:cNvSpPr txBox="1"/>
          <p:nvPr/>
        </p:nvSpPr>
        <p:spPr>
          <a:xfrm>
            <a:off x="659500" y="4134575"/>
            <a:ext cx="57897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Foie dysmorphique: hypertrophie du segment I et hypotrophie du segment IV</a:t>
            </a:r>
            <a:endParaRPr sz="13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Contours </a:t>
            </a:r>
            <a:r>
              <a:rPr lang="fr"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crénelés</a:t>
            </a:r>
            <a:r>
              <a:rPr lang="fr"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3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Signal T2 hétérogène</a:t>
            </a:r>
            <a:endParaRPr sz="13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5"/>
          <p:cNvSpPr txBox="1"/>
          <p:nvPr>
            <p:ph idx="1" type="body"/>
          </p:nvPr>
        </p:nvSpPr>
        <p:spPr>
          <a:xfrm>
            <a:off x="659500" y="510250"/>
            <a:ext cx="7505700" cy="3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SzPts val="688"/>
              <a:buNone/>
            </a:pPr>
            <a:r>
              <a:rPr lang="fr" sz="1812"/>
              <a:t>Séquence diffusion</a:t>
            </a:r>
            <a:endParaRPr sz="1812"/>
          </a:p>
        </p:txBody>
      </p:sp>
      <p:pic>
        <p:nvPicPr>
          <p:cNvPr id="147" name="Google Shape;147;p15" title="bouaziz irm diff.PNG"/>
          <p:cNvPicPr preferRelativeResize="0"/>
          <p:nvPr/>
        </p:nvPicPr>
        <p:blipFill rotWithShape="1">
          <a:blip r:embed="rId3">
            <a:alphaModFix/>
          </a:blip>
          <a:srcRect b="11749" l="7193" r="13329" t="20610"/>
          <a:stretch/>
        </p:blipFill>
        <p:spPr>
          <a:xfrm>
            <a:off x="659500" y="1048800"/>
            <a:ext cx="4717151" cy="32571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5"/>
          <p:cNvSpPr txBox="1"/>
          <p:nvPr/>
        </p:nvSpPr>
        <p:spPr>
          <a:xfrm>
            <a:off x="5857300" y="1265400"/>
            <a:ext cx="2307900" cy="26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Signal hétérogène avec:</a:t>
            </a:r>
            <a:endParaRPr sz="16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plages infiltrantes diffuses de signal hétérogène dont certaines sont en </a:t>
            </a:r>
            <a:r>
              <a:rPr b="1" lang="fr" sz="1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hypersignal diffusion avec chute de l’ADC,</a:t>
            </a:r>
            <a:r>
              <a:rPr lang="fr" sz="1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en faveur d’une atteinte </a:t>
            </a:r>
            <a:r>
              <a:rPr b="1" lang="fr" sz="1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métastatique</a:t>
            </a:r>
            <a:endParaRPr b="1" sz="16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6"/>
          <p:cNvSpPr txBox="1"/>
          <p:nvPr>
            <p:ph type="title"/>
          </p:nvPr>
        </p:nvSpPr>
        <p:spPr>
          <a:xfrm>
            <a:off x="819150" y="315600"/>
            <a:ext cx="7505700" cy="61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Cas 2</a:t>
            </a:r>
            <a:endParaRPr/>
          </a:p>
        </p:txBody>
      </p:sp>
      <p:sp>
        <p:nvSpPr>
          <p:cNvPr id="154" name="Google Shape;154;p16"/>
          <p:cNvSpPr txBox="1"/>
          <p:nvPr>
            <p:ph idx="1" type="body"/>
          </p:nvPr>
        </p:nvSpPr>
        <p:spPr>
          <a:xfrm>
            <a:off x="819150" y="873125"/>
            <a:ext cx="7505700" cy="68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Patiente âgée de 42 ans, suivie pour CCI du sein M(+) (cérébral et péritoine), non connue porteuse de métastase hépatique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fr"/>
              <a:t>Scanner TAP de surveillance</a:t>
            </a:r>
            <a:endParaRPr/>
          </a:p>
        </p:txBody>
      </p:sp>
      <p:pic>
        <p:nvPicPr>
          <p:cNvPr id="155" name="Google Shape;155;p16" title="missaoui scanner.PNG"/>
          <p:cNvPicPr preferRelativeResize="0"/>
          <p:nvPr/>
        </p:nvPicPr>
        <p:blipFill rotWithShape="1">
          <a:blip r:embed="rId3">
            <a:alphaModFix/>
          </a:blip>
          <a:srcRect b="11620" l="17094" r="17933" t="33801"/>
          <a:stretch/>
        </p:blipFill>
        <p:spPr>
          <a:xfrm>
            <a:off x="948631" y="1562837"/>
            <a:ext cx="3536294" cy="2753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6" title="missaoui scanner 2.PNG"/>
          <p:cNvPicPr preferRelativeResize="0"/>
          <p:nvPr/>
        </p:nvPicPr>
        <p:blipFill rotWithShape="1">
          <a:blip r:embed="rId4">
            <a:alphaModFix/>
          </a:blip>
          <a:srcRect b="18632" l="15173" r="18973" t="33801"/>
          <a:stretch/>
        </p:blipFill>
        <p:spPr>
          <a:xfrm>
            <a:off x="4844077" y="1562825"/>
            <a:ext cx="3709649" cy="2753251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6"/>
          <p:cNvSpPr txBox="1"/>
          <p:nvPr/>
        </p:nvSpPr>
        <p:spPr>
          <a:xfrm>
            <a:off x="1161150" y="4316075"/>
            <a:ext cx="6821700" cy="5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Apparition d’une dysmorphie hépatique focale avec: hypotrophie du foie gauche, des contours </a:t>
            </a:r>
            <a:r>
              <a:rPr lang="fr"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crénelés</a:t>
            </a:r>
            <a:r>
              <a:rPr lang="fr"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avec un rehaussement hétérogène </a:t>
            </a:r>
            <a:endParaRPr sz="13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7"/>
          <p:cNvSpPr txBox="1"/>
          <p:nvPr>
            <p:ph type="title"/>
          </p:nvPr>
        </p:nvSpPr>
        <p:spPr>
          <a:xfrm>
            <a:off x="819150" y="2070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Cas 3</a:t>
            </a:r>
            <a:endParaRPr/>
          </a:p>
        </p:txBody>
      </p:sp>
      <p:pic>
        <p:nvPicPr>
          <p:cNvPr id="163" name="Google Shape;163;p17" title="ferchichi scanner.PNG"/>
          <p:cNvPicPr preferRelativeResize="0"/>
          <p:nvPr/>
        </p:nvPicPr>
        <p:blipFill rotWithShape="1">
          <a:blip r:embed="rId3">
            <a:alphaModFix/>
          </a:blip>
          <a:srcRect b="9821" l="10900" r="13929" t="23773"/>
          <a:stretch/>
        </p:blipFill>
        <p:spPr>
          <a:xfrm>
            <a:off x="537050" y="995863"/>
            <a:ext cx="3815298" cy="315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7" title="ferchichi scanner 2.PNG"/>
          <p:cNvPicPr preferRelativeResize="0"/>
          <p:nvPr/>
        </p:nvPicPr>
        <p:blipFill rotWithShape="1">
          <a:blip r:embed="rId4">
            <a:alphaModFix/>
          </a:blip>
          <a:srcRect b="10636" l="12248" r="13158" t="25023"/>
          <a:stretch/>
        </p:blipFill>
        <p:spPr>
          <a:xfrm>
            <a:off x="4751025" y="995875"/>
            <a:ext cx="3815300" cy="3151785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7"/>
          <p:cNvSpPr txBox="1"/>
          <p:nvPr>
            <p:ph idx="1" type="body"/>
          </p:nvPr>
        </p:nvSpPr>
        <p:spPr>
          <a:xfrm>
            <a:off x="819150" y="611275"/>
            <a:ext cx="7505700" cy="38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fr"/>
              <a:t>Patiente âgée de 47 ans, suivie pour CCI du sein M(+) au foie </a:t>
            </a:r>
            <a:endParaRPr/>
          </a:p>
        </p:txBody>
      </p:sp>
      <p:sp>
        <p:nvSpPr>
          <p:cNvPr id="166" name="Google Shape;166;p17"/>
          <p:cNvSpPr txBox="1"/>
          <p:nvPr/>
        </p:nvSpPr>
        <p:spPr>
          <a:xfrm>
            <a:off x="919250" y="4305900"/>
            <a:ext cx="6778200" cy="4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Nodules hépatiques secondaires diffus avec dysmorphie hépatique et rétraction capsulaire </a:t>
            </a:r>
            <a:endParaRPr sz="13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Rehaussement hétérogène du foie avec un aspect d’ “hepar lobatum carcinomatosum”</a:t>
            </a:r>
            <a:endParaRPr sz="13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