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07892"/>
    <a:srgbClr val="CCECFF"/>
    <a:srgbClr val="E4D8E4"/>
    <a:srgbClr val="D5E7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92D47-ADC2-CAA3-5A2A-897F7CED80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7E09DF-AE4A-2FF7-02F7-8F9CAEDB343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907154B-6328-A989-200A-3FF8A0C4E740}"/>
              </a:ext>
            </a:extLst>
          </p:cNvPr>
          <p:cNvSpPr>
            <a:spLocks noGrp="1"/>
          </p:cNvSpPr>
          <p:nvPr>
            <p:ph type="dt" sz="half" idx="10"/>
          </p:nvPr>
        </p:nvSpPr>
        <p:spPr/>
        <p:txBody>
          <a:bodyPr/>
          <a:lstStyle/>
          <a:p>
            <a:fld id="{28BA3C04-5DEB-4D36-B570-531D794AB76C}" type="datetimeFigureOut">
              <a:rPr lang="en-US" smtClean="0"/>
              <a:t>2/27/2026</a:t>
            </a:fld>
            <a:endParaRPr lang="en-US"/>
          </a:p>
        </p:txBody>
      </p:sp>
      <p:sp>
        <p:nvSpPr>
          <p:cNvPr id="5" name="Footer Placeholder 4">
            <a:extLst>
              <a:ext uri="{FF2B5EF4-FFF2-40B4-BE49-F238E27FC236}">
                <a16:creationId xmlns:a16="http://schemas.microsoft.com/office/drawing/2014/main" id="{C998BD42-FC95-148A-BA97-DC623A455D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A045D9-1A64-2FAF-A058-8095A75D3D38}"/>
              </a:ext>
            </a:extLst>
          </p:cNvPr>
          <p:cNvSpPr>
            <a:spLocks noGrp="1"/>
          </p:cNvSpPr>
          <p:nvPr>
            <p:ph type="sldNum" sz="quarter" idx="12"/>
          </p:nvPr>
        </p:nvSpPr>
        <p:spPr/>
        <p:txBody>
          <a:bodyPr/>
          <a:lstStyle/>
          <a:p>
            <a:fld id="{1AB041B5-F613-4072-8CD1-A51C3C89489D}" type="slidenum">
              <a:rPr lang="en-US" smtClean="0"/>
              <a:t>‹#›</a:t>
            </a:fld>
            <a:endParaRPr lang="en-US"/>
          </a:p>
        </p:txBody>
      </p:sp>
    </p:spTree>
    <p:extLst>
      <p:ext uri="{BB962C8B-B14F-4D97-AF65-F5344CB8AC3E}">
        <p14:creationId xmlns:p14="http://schemas.microsoft.com/office/powerpoint/2010/main" val="2158059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4C0C-2C0A-DC9A-7EEA-F59DB3AD94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E41D9B-A57C-96DC-24B2-4A7178F2FE4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953073-F027-BE34-F0EF-E9536DA50FA2}"/>
              </a:ext>
            </a:extLst>
          </p:cNvPr>
          <p:cNvSpPr>
            <a:spLocks noGrp="1"/>
          </p:cNvSpPr>
          <p:nvPr>
            <p:ph type="dt" sz="half" idx="10"/>
          </p:nvPr>
        </p:nvSpPr>
        <p:spPr/>
        <p:txBody>
          <a:bodyPr/>
          <a:lstStyle/>
          <a:p>
            <a:fld id="{28BA3C04-5DEB-4D36-B570-531D794AB76C}" type="datetimeFigureOut">
              <a:rPr lang="en-US" smtClean="0"/>
              <a:t>2/27/2026</a:t>
            </a:fld>
            <a:endParaRPr lang="en-US"/>
          </a:p>
        </p:txBody>
      </p:sp>
      <p:sp>
        <p:nvSpPr>
          <p:cNvPr id="5" name="Footer Placeholder 4">
            <a:extLst>
              <a:ext uri="{FF2B5EF4-FFF2-40B4-BE49-F238E27FC236}">
                <a16:creationId xmlns:a16="http://schemas.microsoft.com/office/drawing/2014/main" id="{5F13895A-00EC-D397-4E90-BABFA22AE4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E8A931-2EDA-CBBF-A7FA-25CF92E4A7FE}"/>
              </a:ext>
            </a:extLst>
          </p:cNvPr>
          <p:cNvSpPr>
            <a:spLocks noGrp="1"/>
          </p:cNvSpPr>
          <p:nvPr>
            <p:ph type="sldNum" sz="quarter" idx="12"/>
          </p:nvPr>
        </p:nvSpPr>
        <p:spPr/>
        <p:txBody>
          <a:bodyPr/>
          <a:lstStyle/>
          <a:p>
            <a:fld id="{1AB041B5-F613-4072-8CD1-A51C3C89489D}" type="slidenum">
              <a:rPr lang="en-US" smtClean="0"/>
              <a:t>‹#›</a:t>
            </a:fld>
            <a:endParaRPr lang="en-US"/>
          </a:p>
        </p:txBody>
      </p:sp>
    </p:spTree>
    <p:extLst>
      <p:ext uri="{BB962C8B-B14F-4D97-AF65-F5344CB8AC3E}">
        <p14:creationId xmlns:p14="http://schemas.microsoft.com/office/powerpoint/2010/main" val="3631701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2CD1A-406B-F201-F757-6EAD18D239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1238F6-FD04-2685-4E39-4B5E20785B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10FA2D-2778-4874-0E5A-426207DDD09A}"/>
              </a:ext>
            </a:extLst>
          </p:cNvPr>
          <p:cNvSpPr>
            <a:spLocks noGrp="1"/>
          </p:cNvSpPr>
          <p:nvPr>
            <p:ph type="dt" sz="half" idx="10"/>
          </p:nvPr>
        </p:nvSpPr>
        <p:spPr/>
        <p:txBody>
          <a:bodyPr/>
          <a:lstStyle/>
          <a:p>
            <a:fld id="{28BA3C04-5DEB-4D36-B570-531D794AB76C}" type="datetimeFigureOut">
              <a:rPr lang="en-US" smtClean="0"/>
              <a:t>2/27/2026</a:t>
            </a:fld>
            <a:endParaRPr lang="en-US"/>
          </a:p>
        </p:txBody>
      </p:sp>
      <p:sp>
        <p:nvSpPr>
          <p:cNvPr id="5" name="Footer Placeholder 4">
            <a:extLst>
              <a:ext uri="{FF2B5EF4-FFF2-40B4-BE49-F238E27FC236}">
                <a16:creationId xmlns:a16="http://schemas.microsoft.com/office/drawing/2014/main" id="{CB94D707-3941-F55C-E1BD-B474E16A02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7EE47C-54C6-2C50-C4B7-7F23ACB2D5CA}"/>
              </a:ext>
            </a:extLst>
          </p:cNvPr>
          <p:cNvSpPr>
            <a:spLocks noGrp="1"/>
          </p:cNvSpPr>
          <p:nvPr>
            <p:ph type="sldNum" sz="quarter" idx="12"/>
          </p:nvPr>
        </p:nvSpPr>
        <p:spPr/>
        <p:txBody>
          <a:bodyPr/>
          <a:lstStyle/>
          <a:p>
            <a:fld id="{1AB041B5-F613-4072-8CD1-A51C3C89489D}" type="slidenum">
              <a:rPr lang="en-US" smtClean="0"/>
              <a:t>‹#›</a:t>
            </a:fld>
            <a:endParaRPr lang="en-US"/>
          </a:p>
        </p:txBody>
      </p:sp>
    </p:spTree>
    <p:extLst>
      <p:ext uri="{BB962C8B-B14F-4D97-AF65-F5344CB8AC3E}">
        <p14:creationId xmlns:p14="http://schemas.microsoft.com/office/powerpoint/2010/main" val="194820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D0F66-1304-E7FD-55D2-8181E052336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FD0F8B-4308-4B61-D0C5-3801115A01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92DAF6-E7FB-E108-C897-F06A99E2E7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C04C39-EB9B-F5C8-E4ED-D39F31A351DB}"/>
              </a:ext>
            </a:extLst>
          </p:cNvPr>
          <p:cNvSpPr>
            <a:spLocks noGrp="1"/>
          </p:cNvSpPr>
          <p:nvPr>
            <p:ph type="dt" sz="half" idx="10"/>
          </p:nvPr>
        </p:nvSpPr>
        <p:spPr/>
        <p:txBody>
          <a:bodyPr/>
          <a:lstStyle/>
          <a:p>
            <a:fld id="{28BA3C04-5DEB-4D36-B570-531D794AB76C}" type="datetimeFigureOut">
              <a:rPr lang="en-US" smtClean="0"/>
              <a:t>2/27/2026</a:t>
            </a:fld>
            <a:endParaRPr lang="en-US"/>
          </a:p>
        </p:txBody>
      </p:sp>
      <p:sp>
        <p:nvSpPr>
          <p:cNvPr id="6" name="Footer Placeholder 5">
            <a:extLst>
              <a:ext uri="{FF2B5EF4-FFF2-40B4-BE49-F238E27FC236}">
                <a16:creationId xmlns:a16="http://schemas.microsoft.com/office/drawing/2014/main" id="{D761C4F4-7995-A9DA-8E69-3FBC447135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9D7A1D-CDB9-B8DC-57CC-5436F0C85158}"/>
              </a:ext>
            </a:extLst>
          </p:cNvPr>
          <p:cNvSpPr>
            <a:spLocks noGrp="1"/>
          </p:cNvSpPr>
          <p:nvPr>
            <p:ph type="sldNum" sz="quarter" idx="12"/>
          </p:nvPr>
        </p:nvSpPr>
        <p:spPr/>
        <p:txBody>
          <a:bodyPr/>
          <a:lstStyle/>
          <a:p>
            <a:fld id="{1AB041B5-F613-4072-8CD1-A51C3C89489D}" type="slidenum">
              <a:rPr lang="en-US" smtClean="0"/>
              <a:t>‹#›</a:t>
            </a:fld>
            <a:endParaRPr lang="en-US"/>
          </a:p>
        </p:txBody>
      </p:sp>
    </p:spTree>
    <p:extLst>
      <p:ext uri="{BB962C8B-B14F-4D97-AF65-F5344CB8AC3E}">
        <p14:creationId xmlns:p14="http://schemas.microsoft.com/office/powerpoint/2010/main" val="1052056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B833D-5007-13D3-B6A0-BFAD6D31700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23F9987-8477-2B04-CEF2-379EE6D186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BAAD1E3-96F8-32AD-CA41-41B4BC0825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3ECA1-BC44-55F3-91A4-724D9F19F8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1F49FB-4173-4FAB-C4A5-2968F077AF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5303435-7A38-8623-15C6-376FA328918B}"/>
              </a:ext>
            </a:extLst>
          </p:cNvPr>
          <p:cNvSpPr>
            <a:spLocks noGrp="1"/>
          </p:cNvSpPr>
          <p:nvPr>
            <p:ph type="dt" sz="half" idx="10"/>
          </p:nvPr>
        </p:nvSpPr>
        <p:spPr/>
        <p:txBody>
          <a:bodyPr/>
          <a:lstStyle/>
          <a:p>
            <a:fld id="{28BA3C04-5DEB-4D36-B570-531D794AB76C}" type="datetimeFigureOut">
              <a:rPr lang="en-US" smtClean="0"/>
              <a:t>2/27/2026</a:t>
            </a:fld>
            <a:endParaRPr lang="en-US"/>
          </a:p>
        </p:txBody>
      </p:sp>
      <p:sp>
        <p:nvSpPr>
          <p:cNvPr id="8" name="Footer Placeholder 7">
            <a:extLst>
              <a:ext uri="{FF2B5EF4-FFF2-40B4-BE49-F238E27FC236}">
                <a16:creationId xmlns:a16="http://schemas.microsoft.com/office/drawing/2014/main" id="{A422A347-897D-F47A-6581-5C35252AB9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3405703-6994-FCB6-C657-5439F78D8993}"/>
              </a:ext>
            </a:extLst>
          </p:cNvPr>
          <p:cNvSpPr>
            <a:spLocks noGrp="1"/>
          </p:cNvSpPr>
          <p:nvPr>
            <p:ph type="sldNum" sz="quarter" idx="12"/>
          </p:nvPr>
        </p:nvSpPr>
        <p:spPr/>
        <p:txBody>
          <a:bodyPr/>
          <a:lstStyle/>
          <a:p>
            <a:fld id="{1AB041B5-F613-4072-8CD1-A51C3C89489D}" type="slidenum">
              <a:rPr lang="en-US" smtClean="0"/>
              <a:t>‹#›</a:t>
            </a:fld>
            <a:endParaRPr lang="en-US"/>
          </a:p>
        </p:txBody>
      </p:sp>
    </p:spTree>
    <p:extLst>
      <p:ext uri="{BB962C8B-B14F-4D97-AF65-F5344CB8AC3E}">
        <p14:creationId xmlns:p14="http://schemas.microsoft.com/office/powerpoint/2010/main" val="1474825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4745A-3191-132D-E588-E3E14BE611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D26ECE-2C2C-17E0-BF87-86F219D6FBC1}"/>
              </a:ext>
            </a:extLst>
          </p:cNvPr>
          <p:cNvSpPr>
            <a:spLocks noGrp="1"/>
          </p:cNvSpPr>
          <p:nvPr>
            <p:ph type="dt" sz="half" idx="10"/>
          </p:nvPr>
        </p:nvSpPr>
        <p:spPr/>
        <p:txBody>
          <a:bodyPr/>
          <a:lstStyle/>
          <a:p>
            <a:fld id="{28BA3C04-5DEB-4D36-B570-531D794AB76C}" type="datetimeFigureOut">
              <a:rPr lang="en-US" smtClean="0"/>
              <a:t>2/27/2026</a:t>
            </a:fld>
            <a:endParaRPr lang="en-US"/>
          </a:p>
        </p:txBody>
      </p:sp>
      <p:sp>
        <p:nvSpPr>
          <p:cNvPr id="4" name="Footer Placeholder 3">
            <a:extLst>
              <a:ext uri="{FF2B5EF4-FFF2-40B4-BE49-F238E27FC236}">
                <a16:creationId xmlns:a16="http://schemas.microsoft.com/office/drawing/2014/main" id="{CBC1C331-DFA0-B8D5-2C6A-FB4AC9142C0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CF2D60-91EB-7755-D656-99625A67A926}"/>
              </a:ext>
            </a:extLst>
          </p:cNvPr>
          <p:cNvSpPr>
            <a:spLocks noGrp="1"/>
          </p:cNvSpPr>
          <p:nvPr>
            <p:ph type="sldNum" sz="quarter" idx="12"/>
          </p:nvPr>
        </p:nvSpPr>
        <p:spPr/>
        <p:txBody>
          <a:bodyPr/>
          <a:lstStyle/>
          <a:p>
            <a:fld id="{1AB041B5-F613-4072-8CD1-A51C3C89489D}" type="slidenum">
              <a:rPr lang="en-US" smtClean="0"/>
              <a:t>‹#›</a:t>
            </a:fld>
            <a:endParaRPr lang="en-US"/>
          </a:p>
        </p:txBody>
      </p:sp>
    </p:spTree>
    <p:extLst>
      <p:ext uri="{BB962C8B-B14F-4D97-AF65-F5344CB8AC3E}">
        <p14:creationId xmlns:p14="http://schemas.microsoft.com/office/powerpoint/2010/main" val="677904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77D9B03-0D02-8B8C-8FA0-29B196DFC7D0}"/>
              </a:ext>
            </a:extLst>
          </p:cNvPr>
          <p:cNvSpPr>
            <a:spLocks noGrp="1"/>
          </p:cNvSpPr>
          <p:nvPr>
            <p:ph type="dt" sz="half" idx="10"/>
          </p:nvPr>
        </p:nvSpPr>
        <p:spPr/>
        <p:txBody>
          <a:bodyPr/>
          <a:lstStyle/>
          <a:p>
            <a:fld id="{28BA3C04-5DEB-4D36-B570-531D794AB76C}" type="datetimeFigureOut">
              <a:rPr lang="en-US" smtClean="0"/>
              <a:t>2/27/2026</a:t>
            </a:fld>
            <a:endParaRPr lang="en-US"/>
          </a:p>
        </p:txBody>
      </p:sp>
      <p:sp>
        <p:nvSpPr>
          <p:cNvPr id="3" name="Footer Placeholder 2">
            <a:extLst>
              <a:ext uri="{FF2B5EF4-FFF2-40B4-BE49-F238E27FC236}">
                <a16:creationId xmlns:a16="http://schemas.microsoft.com/office/drawing/2014/main" id="{9B0EE9DF-93E4-9C73-D99A-CDD7267AD97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CC4EC5-9F0F-C04B-6424-B90B5BBE680E}"/>
              </a:ext>
            </a:extLst>
          </p:cNvPr>
          <p:cNvSpPr>
            <a:spLocks noGrp="1"/>
          </p:cNvSpPr>
          <p:nvPr>
            <p:ph type="sldNum" sz="quarter" idx="12"/>
          </p:nvPr>
        </p:nvSpPr>
        <p:spPr/>
        <p:txBody>
          <a:bodyPr/>
          <a:lstStyle/>
          <a:p>
            <a:fld id="{1AB041B5-F613-4072-8CD1-A51C3C89489D}" type="slidenum">
              <a:rPr lang="en-US" smtClean="0"/>
              <a:t>‹#›</a:t>
            </a:fld>
            <a:endParaRPr lang="en-US"/>
          </a:p>
        </p:txBody>
      </p:sp>
    </p:spTree>
    <p:extLst>
      <p:ext uri="{BB962C8B-B14F-4D97-AF65-F5344CB8AC3E}">
        <p14:creationId xmlns:p14="http://schemas.microsoft.com/office/powerpoint/2010/main" val="4076337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A2D06-B352-CAA1-46B9-2D2FD28DB3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DC0057F-5A54-F42A-A773-E32422FE31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669DDD-30A2-210E-BAE2-C90FF3ADA7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FC31D2-ACF7-62A9-318E-2940DEF5A74E}"/>
              </a:ext>
            </a:extLst>
          </p:cNvPr>
          <p:cNvSpPr>
            <a:spLocks noGrp="1"/>
          </p:cNvSpPr>
          <p:nvPr>
            <p:ph type="dt" sz="half" idx="10"/>
          </p:nvPr>
        </p:nvSpPr>
        <p:spPr/>
        <p:txBody>
          <a:bodyPr/>
          <a:lstStyle/>
          <a:p>
            <a:fld id="{28BA3C04-5DEB-4D36-B570-531D794AB76C}" type="datetimeFigureOut">
              <a:rPr lang="en-US" smtClean="0"/>
              <a:t>2/27/2026</a:t>
            </a:fld>
            <a:endParaRPr lang="en-US"/>
          </a:p>
        </p:txBody>
      </p:sp>
      <p:sp>
        <p:nvSpPr>
          <p:cNvPr id="6" name="Footer Placeholder 5">
            <a:extLst>
              <a:ext uri="{FF2B5EF4-FFF2-40B4-BE49-F238E27FC236}">
                <a16:creationId xmlns:a16="http://schemas.microsoft.com/office/drawing/2014/main" id="{1BC7FBBD-B031-C45D-3563-CE2A767FC3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54D18CF-84BE-5EF2-9A70-CEA78158CFFF}"/>
              </a:ext>
            </a:extLst>
          </p:cNvPr>
          <p:cNvSpPr>
            <a:spLocks noGrp="1"/>
          </p:cNvSpPr>
          <p:nvPr>
            <p:ph type="sldNum" sz="quarter" idx="12"/>
          </p:nvPr>
        </p:nvSpPr>
        <p:spPr/>
        <p:txBody>
          <a:bodyPr/>
          <a:lstStyle/>
          <a:p>
            <a:fld id="{1AB041B5-F613-4072-8CD1-A51C3C89489D}" type="slidenum">
              <a:rPr lang="en-US" smtClean="0"/>
              <a:t>‹#›</a:t>
            </a:fld>
            <a:endParaRPr lang="en-US"/>
          </a:p>
        </p:txBody>
      </p:sp>
    </p:spTree>
    <p:extLst>
      <p:ext uri="{BB962C8B-B14F-4D97-AF65-F5344CB8AC3E}">
        <p14:creationId xmlns:p14="http://schemas.microsoft.com/office/powerpoint/2010/main" val="1501426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66919-3F03-5575-E677-6FE4362C28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C2C0B44-C5A0-54B0-FA4C-462B4B2AD9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B5B15F-5461-E19A-A1C3-BF38D46674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7835AB-F0AB-2193-68BE-974C980D318E}"/>
              </a:ext>
            </a:extLst>
          </p:cNvPr>
          <p:cNvSpPr>
            <a:spLocks noGrp="1"/>
          </p:cNvSpPr>
          <p:nvPr>
            <p:ph type="dt" sz="half" idx="10"/>
          </p:nvPr>
        </p:nvSpPr>
        <p:spPr/>
        <p:txBody>
          <a:bodyPr/>
          <a:lstStyle/>
          <a:p>
            <a:fld id="{28BA3C04-5DEB-4D36-B570-531D794AB76C}" type="datetimeFigureOut">
              <a:rPr lang="en-US" smtClean="0"/>
              <a:t>2/27/2026</a:t>
            </a:fld>
            <a:endParaRPr lang="en-US"/>
          </a:p>
        </p:txBody>
      </p:sp>
      <p:sp>
        <p:nvSpPr>
          <p:cNvPr id="6" name="Footer Placeholder 5">
            <a:extLst>
              <a:ext uri="{FF2B5EF4-FFF2-40B4-BE49-F238E27FC236}">
                <a16:creationId xmlns:a16="http://schemas.microsoft.com/office/drawing/2014/main" id="{AF0741B4-DA0C-4CB6-37D2-623B9797CE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51DC28-1FD8-5A3D-CAC3-3BEEEA2C8C22}"/>
              </a:ext>
            </a:extLst>
          </p:cNvPr>
          <p:cNvSpPr>
            <a:spLocks noGrp="1"/>
          </p:cNvSpPr>
          <p:nvPr>
            <p:ph type="sldNum" sz="quarter" idx="12"/>
          </p:nvPr>
        </p:nvSpPr>
        <p:spPr/>
        <p:txBody>
          <a:bodyPr/>
          <a:lstStyle/>
          <a:p>
            <a:fld id="{1AB041B5-F613-4072-8CD1-A51C3C89489D}" type="slidenum">
              <a:rPr lang="en-US" smtClean="0"/>
              <a:t>‹#›</a:t>
            </a:fld>
            <a:endParaRPr lang="en-US"/>
          </a:p>
        </p:txBody>
      </p:sp>
    </p:spTree>
    <p:extLst>
      <p:ext uri="{BB962C8B-B14F-4D97-AF65-F5344CB8AC3E}">
        <p14:creationId xmlns:p14="http://schemas.microsoft.com/office/powerpoint/2010/main" val="565024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8ADFC-9F26-4C22-1465-80F932C2F3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DB0A22-DF7C-E881-E06B-562DB4CF99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861EC5-55BC-B894-3EAB-5EA8C9895BE7}"/>
              </a:ext>
            </a:extLst>
          </p:cNvPr>
          <p:cNvSpPr>
            <a:spLocks noGrp="1"/>
          </p:cNvSpPr>
          <p:nvPr>
            <p:ph type="dt" sz="half" idx="10"/>
          </p:nvPr>
        </p:nvSpPr>
        <p:spPr/>
        <p:txBody>
          <a:bodyPr/>
          <a:lstStyle/>
          <a:p>
            <a:fld id="{28BA3C04-5DEB-4D36-B570-531D794AB76C}" type="datetimeFigureOut">
              <a:rPr lang="en-US" smtClean="0"/>
              <a:t>2/27/2026</a:t>
            </a:fld>
            <a:endParaRPr lang="en-US"/>
          </a:p>
        </p:txBody>
      </p:sp>
      <p:sp>
        <p:nvSpPr>
          <p:cNvPr id="5" name="Footer Placeholder 4">
            <a:extLst>
              <a:ext uri="{FF2B5EF4-FFF2-40B4-BE49-F238E27FC236}">
                <a16:creationId xmlns:a16="http://schemas.microsoft.com/office/drawing/2014/main" id="{007D3C1B-52E0-F0D8-E3B1-4F31AE227A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82BB7C-E4B2-E58C-4335-669CA5F30D43}"/>
              </a:ext>
            </a:extLst>
          </p:cNvPr>
          <p:cNvSpPr>
            <a:spLocks noGrp="1"/>
          </p:cNvSpPr>
          <p:nvPr>
            <p:ph type="sldNum" sz="quarter" idx="12"/>
          </p:nvPr>
        </p:nvSpPr>
        <p:spPr/>
        <p:txBody>
          <a:bodyPr/>
          <a:lstStyle/>
          <a:p>
            <a:fld id="{1AB041B5-F613-4072-8CD1-A51C3C89489D}" type="slidenum">
              <a:rPr lang="en-US" smtClean="0"/>
              <a:t>‹#›</a:t>
            </a:fld>
            <a:endParaRPr lang="en-US"/>
          </a:p>
        </p:txBody>
      </p:sp>
    </p:spTree>
    <p:extLst>
      <p:ext uri="{BB962C8B-B14F-4D97-AF65-F5344CB8AC3E}">
        <p14:creationId xmlns:p14="http://schemas.microsoft.com/office/powerpoint/2010/main" val="660541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B61FAC-37FA-AEDF-C36B-5844FAA826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021006-DED3-E5B4-0991-C3FFFD6B0CF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96179D-EB63-9BCA-5477-901EF78D142C}"/>
              </a:ext>
            </a:extLst>
          </p:cNvPr>
          <p:cNvSpPr>
            <a:spLocks noGrp="1"/>
          </p:cNvSpPr>
          <p:nvPr>
            <p:ph type="dt" sz="half" idx="10"/>
          </p:nvPr>
        </p:nvSpPr>
        <p:spPr/>
        <p:txBody>
          <a:bodyPr/>
          <a:lstStyle/>
          <a:p>
            <a:fld id="{28BA3C04-5DEB-4D36-B570-531D794AB76C}" type="datetimeFigureOut">
              <a:rPr lang="en-US" smtClean="0"/>
              <a:t>2/27/2026</a:t>
            </a:fld>
            <a:endParaRPr lang="en-US"/>
          </a:p>
        </p:txBody>
      </p:sp>
      <p:sp>
        <p:nvSpPr>
          <p:cNvPr id="5" name="Footer Placeholder 4">
            <a:extLst>
              <a:ext uri="{FF2B5EF4-FFF2-40B4-BE49-F238E27FC236}">
                <a16:creationId xmlns:a16="http://schemas.microsoft.com/office/drawing/2014/main" id="{D54B6B37-AD67-3AC8-B254-3D88B13B55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A0F9CC-2B04-DC7A-FE13-5BFD58AA4852}"/>
              </a:ext>
            </a:extLst>
          </p:cNvPr>
          <p:cNvSpPr>
            <a:spLocks noGrp="1"/>
          </p:cNvSpPr>
          <p:nvPr>
            <p:ph type="sldNum" sz="quarter" idx="12"/>
          </p:nvPr>
        </p:nvSpPr>
        <p:spPr/>
        <p:txBody>
          <a:bodyPr/>
          <a:lstStyle/>
          <a:p>
            <a:fld id="{1AB041B5-F613-4072-8CD1-A51C3C89489D}" type="slidenum">
              <a:rPr lang="en-US" smtClean="0"/>
              <a:t>‹#›</a:t>
            </a:fld>
            <a:endParaRPr lang="en-US"/>
          </a:p>
        </p:txBody>
      </p:sp>
    </p:spTree>
    <p:extLst>
      <p:ext uri="{BB962C8B-B14F-4D97-AF65-F5344CB8AC3E}">
        <p14:creationId xmlns:p14="http://schemas.microsoft.com/office/powerpoint/2010/main" val="4176969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394B6D8-67D2-3E75-B54E-EB7CEDBAE3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7AC799C-8F97-120F-188E-4756D49B6F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074819-4617-99CB-69FF-A25793E3990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BA3C04-5DEB-4D36-B570-531D794AB76C}" type="datetimeFigureOut">
              <a:rPr lang="en-US" smtClean="0"/>
              <a:t>2/27/2026</a:t>
            </a:fld>
            <a:endParaRPr lang="en-US"/>
          </a:p>
        </p:txBody>
      </p:sp>
      <p:sp>
        <p:nvSpPr>
          <p:cNvPr id="5" name="Footer Placeholder 4">
            <a:extLst>
              <a:ext uri="{FF2B5EF4-FFF2-40B4-BE49-F238E27FC236}">
                <a16:creationId xmlns:a16="http://schemas.microsoft.com/office/drawing/2014/main" id="{A8B007A4-B895-8CA1-058D-2301CE3F08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17B2A0-92D0-00CB-6D08-AD18B9FC45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B041B5-F613-4072-8CD1-A51C3C89489D}" type="slidenum">
              <a:rPr lang="en-US" smtClean="0"/>
              <a:t>‹#›</a:t>
            </a:fld>
            <a:endParaRPr lang="en-US"/>
          </a:p>
        </p:txBody>
      </p:sp>
    </p:spTree>
    <p:extLst>
      <p:ext uri="{BB962C8B-B14F-4D97-AF65-F5344CB8AC3E}">
        <p14:creationId xmlns:p14="http://schemas.microsoft.com/office/powerpoint/2010/main" val="472232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F95C-43B2-5CDE-1134-4EE39CC4F733}"/>
              </a:ext>
            </a:extLst>
          </p:cNvPr>
          <p:cNvSpPr>
            <a:spLocks noGrp="1"/>
          </p:cNvSpPr>
          <p:nvPr>
            <p:ph type="ctrTitle"/>
          </p:nvPr>
        </p:nvSpPr>
        <p:spPr>
          <a:xfrm>
            <a:off x="0" y="75414"/>
            <a:ext cx="3387365" cy="587654"/>
          </a:xfrm>
        </p:spPr>
        <p:txBody>
          <a:bodyPr>
            <a:normAutofit/>
          </a:bodyPr>
          <a:lstStyle/>
          <a:p>
            <a:r>
              <a:rPr lang="en-US" sz="3200" dirty="0">
                <a:latin typeface="Times New Roman" panose="02020603050405020304" pitchFamily="18" charset="0"/>
                <a:cs typeface="Times New Roman" panose="02020603050405020304" pitchFamily="18" charset="0"/>
              </a:rPr>
              <a:t>AVCI </a:t>
            </a:r>
            <a:r>
              <a:rPr lang="en-US" sz="3200" dirty="0" err="1">
                <a:latin typeface="Times New Roman" panose="02020603050405020304" pitchFamily="18" charset="0"/>
                <a:cs typeface="Times New Roman" panose="02020603050405020304" pitchFamily="18" charset="0"/>
              </a:rPr>
              <a:t>Hyperaigu</a:t>
            </a:r>
            <a:endParaRPr lang="en-US" sz="32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59489183-5CF0-30CD-4818-B4D524414C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3622" y="232411"/>
            <a:ext cx="2947395" cy="2641167"/>
          </a:xfrm>
          <a:prstGeom prst="rect">
            <a:avLst/>
          </a:prstGeom>
        </p:spPr>
      </p:pic>
      <p:pic>
        <p:nvPicPr>
          <p:cNvPr id="9" name="Picture 8">
            <a:extLst>
              <a:ext uri="{FF2B5EF4-FFF2-40B4-BE49-F238E27FC236}">
                <a16:creationId xmlns:a16="http://schemas.microsoft.com/office/drawing/2014/main" id="{14A47FA6-50B4-4D42-69C7-1F7BD0AB79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444" y="801278"/>
            <a:ext cx="3342665" cy="3233394"/>
          </a:xfrm>
          <a:prstGeom prst="rect">
            <a:avLst/>
          </a:prstGeom>
        </p:spPr>
      </p:pic>
      <p:pic>
        <p:nvPicPr>
          <p:cNvPr id="11" name="Picture 10">
            <a:extLst>
              <a:ext uri="{FF2B5EF4-FFF2-40B4-BE49-F238E27FC236}">
                <a16:creationId xmlns:a16="http://schemas.microsoft.com/office/drawing/2014/main" id="{37235E9C-CD60-3E3A-CF0F-7C57AC3727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9747" y="2792809"/>
            <a:ext cx="3140121" cy="4003654"/>
          </a:xfrm>
          <a:prstGeom prst="rect">
            <a:avLst/>
          </a:prstGeom>
        </p:spPr>
      </p:pic>
      <p:pic>
        <p:nvPicPr>
          <p:cNvPr id="13" name="Picture 12">
            <a:extLst>
              <a:ext uri="{FF2B5EF4-FFF2-40B4-BE49-F238E27FC236}">
                <a16:creationId xmlns:a16="http://schemas.microsoft.com/office/drawing/2014/main" id="{4C55BB7B-25AE-7957-7EFA-12895985CE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1301" y="232412"/>
            <a:ext cx="2665539" cy="2798165"/>
          </a:xfrm>
          <a:prstGeom prst="rect">
            <a:avLst/>
          </a:prstGeom>
        </p:spPr>
      </p:pic>
      <p:sp>
        <p:nvSpPr>
          <p:cNvPr id="14" name="Speech Bubble: Oval 13">
            <a:extLst>
              <a:ext uri="{FF2B5EF4-FFF2-40B4-BE49-F238E27FC236}">
                <a16:creationId xmlns:a16="http://schemas.microsoft.com/office/drawing/2014/main" id="{65766646-BF78-6092-77E5-3633804A0C77}"/>
              </a:ext>
            </a:extLst>
          </p:cNvPr>
          <p:cNvSpPr/>
          <p:nvPr/>
        </p:nvSpPr>
        <p:spPr>
          <a:xfrm>
            <a:off x="9188882" y="75414"/>
            <a:ext cx="3003118" cy="2798165"/>
          </a:xfrm>
          <a:prstGeom prst="wedgeEllipseCallout">
            <a:avLst/>
          </a:prstGeom>
          <a:solidFill>
            <a:srgbClr val="E4D8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dirty="0">
                <a:solidFill>
                  <a:schemeClr val="tx1"/>
                </a:solidFill>
              </a:rPr>
              <a:t>65 ans, ATCD : HTA, Admis pour un tableau fait de déficit de l’hémicorps gauche  et troubles de la parole.</a:t>
            </a:r>
            <a:endParaRPr lang="en-US" dirty="0">
              <a:solidFill>
                <a:schemeClr val="tx1"/>
              </a:solidFill>
            </a:endParaRPr>
          </a:p>
        </p:txBody>
      </p:sp>
      <p:sp>
        <p:nvSpPr>
          <p:cNvPr id="15" name="Rectangle: Rounded Corners 14">
            <a:extLst>
              <a:ext uri="{FF2B5EF4-FFF2-40B4-BE49-F238E27FC236}">
                <a16:creationId xmlns:a16="http://schemas.microsoft.com/office/drawing/2014/main" id="{8CB4209D-DB5E-BD05-BA39-370E3BBFAD99}"/>
              </a:ext>
            </a:extLst>
          </p:cNvPr>
          <p:cNvSpPr/>
          <p:nvPr/>
        </p:nvSpPr>
        <p:spPr>
          <a:xfrm>
            <a:off x="5979868" y="3429000"/>
            <a:ext cx="5490326" cy="2798165"/>
          </a:xfrm>
          <a:prstGeom prst="roundRect">
            <a:avLst/>
          </a:prstGeom>
          <a:solidFill>
            <a:srgbClr val="E4D8E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fr-FR" b="1" dirty="0">
                <a:solidFill>
                  <a:schemeClr val="tx1"/>
                </a:solidFill>
              </a:rPr>
              <a:t>- Anomalie de signal cortico-sous cortical frontale, temporale et </a:t>
            </a:r>
            <a:r>
              <a:rPr lang="fr-FR" b="1" dirty="0" err="1">
                <a:solidFill>
                  <a:schemeClr val="tx1"/>
                </a:solidFill>
              </a:rPr>
              <a:t>insulo</a:t>
            </a:r>
            <a:r>
              <a:rPr lang="fr-FR" b="1" dirty="0">
                <a:solidFill>
                  <a:schemeClr val="tx1"/>
                </a:solidFill>
              </a:rPr>
              <a:t>-</a:t>
            </a:r>
            <a:r>
              <a:rPr lang="fr-FR" b="1" dirty="0" err="1">
                <a:solidFill>
                  <a:schemeClr val="tx1"/>
                </a:solidFill>
              </a:rPr>
              <a:t>lenticulo</a:t>
            </a:r>
            <a:r>
              <a:rPr lang="fr-FR" b="1" dirty="0">
                <a:solidFill>
                  <a:schemeClr val="tx1"/>
                </a:solidFill>
              </a:rPr>
              <a:t>-caudée droits en hypersignal diffusion avec ADC bas, sans franche traduction sur la séquence FLAIR (</a:t>
            </a:r>
            <a:r>
              <a:rPr lang="fr-FR" b="1" dirty="0" err="1">
                <a:solidFill>
                  <a:schemeClr val="tx1"/>
                </a:solidFill>
              </a:rPr>
              <a:t>Mismatch</a:t>
            </a:r>
            <a:r>
              <a:rPr lang="fr-FR" b="1" dirty="0">
                <a:solidFill>
                  <a:schemeClr val="tx1"/>
                </a:solidFill>
              </a:rPr>
              <a:t> DWI-FLAIR positif).</a:t>
            </a:r>
            <a:endParaRPr lang="en-US" dirty="0">
              <a:solidFill>
                <a:schemeClr val="tx1"/>
              </a:solidFill>
            </a:endParaRPr>
          </a:p>
          <a:p>
            <a:pPr lvl="0"/>
            <a:r>
              <a:rPr lang="fr-FR" b="1" dirty="0">
                <a:solidFill>
                  <a:schemeClr val="tx1"/>
                </a:solidFill>
              </a:rPr>
              <a:t>- Lésion en </a:t>
            </a:r>
            <a:r>
              <a:rPr lang="fr-FR" b="1" dirty="0" err="1">
                <a:solidFill>
                  <a:schemeClr val="tx1"/>
                </a:solidFill>
              </a:rPr>
              <a:t>asignal</a:t>
            </a:r>
            <a:r>
              <a:rPr lang="fr-FR" b="1" dirty="0">
                <a:solidFill>
                  <a:schemeClr val="tx1"/>
                </a:solidFill>
              </a:rPr>
              <a:t> sur SWI se </a:t>
            </a:r>
            <a:r>
              <a:rPr lang="fr-FR" b="1" dirty="0" err="1">
                <a:solidFill>
                  <a:schemeClr val="tx1"/>
                </a:solidFill>
              </a:rPr>
              <a:t>projettant</a:t>
            </a:r>
            <a:r>
              <a:rPr lang="fr-FR" b="1" dirty="0">
                <a:solidFill>
                  <a:schemeClr val="tx1"/>
                </a:solidFill>
              </a:rPr>
              <a:t> en regard de M1 et proximal de M2 supérieure de l’ACM droite, en rapport avec un thrombus probablement d’origine emboligène.</a:t>
            </a:r>
            <a:endParaRPr lang="en-US" dirty="0">
              <a:solidFill>
                <a:schemeClr val="tx1"/>
              </a:solidFill>
            </a:endParaRPr>
          </a:p>
        </p:txBody>
      </p:sp>
      <p:pic>
        <p:nvPicPr>
          <p:cNvPr id="16" name="Picture 15">
            <a:extLst>
              <a:ext uri="{FF2B5EF4-FFF2-40B4-BE49-F238E27FC236}">
                <a16:creationId xmlns:a16="http://schemas.microsoft.com/office/drawing/2014/main" id="{46BE9615-518A-A8EA-73D8-EC1A776B57B7}"/>
              </a:ext>
            </a:extLst>
          </p:cNvPr>
          <p:cNvPicPr>
            <a:picLocks noChangeAspect="1"/>
          </p:cNvPicPr>
          <p:nvPr/>
        </p:nvPicPr>
        <p:blipFill>
          <a:blip r:embed="rId6"/>
          <a:stretch>
            <a:fillRect/>
          </a:stretch>
        </p:blipFill>
        <p:spPr>
          <a:xfrm>
            <a:off x="205118" y="4346493"/>
            <a:ext cx="2143125" cy="2143125"/>
          </a:xfrm>
          <a:prstGeom prst="rect">
            <a:avLst/>
          </a:prstGeom>
        </p:spPr>
      </p:pic>
      <p:cxnSp>
        <p:nvCxnSpPr>
          <p:cNvPr id="18" name="Straight Arrow Connector 17">
            <a:extLst>
              <a:ext uri="{FF2B5EF4-FFF2-40B4-BE49-F238E27FC236}">
                <a16:creationId xmlns:a16="http://schemas.microsoft.com/office/drawing/2014/main" id="{F770A580-A87F-ED81-5F2C-5CB8F584535E}"/>
              </a:ext>
            </a:extLst>
          </p:cNvPr>
          <p:cNvCxnSpPr/>
          <p:nvPr/>
        </p:nvCxnSpPr>
        <p:spPr>
          <a:xfrm>
            <a:off x="1093509" y="2375555"/>
            <a:ext cx="1847654" cy="655022"/>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19" name="Straight Arrow Connector 18">
            <a:extLst>
              <a:ext uri="{FF2B5EF4-FFF2-40B4-BE49-F238E27FC236}">
                <a16:creationId xmlns:a16="http://schemas.microsoft.com/office/drawing/2014/main" id="{11A90A09-64A3-DD3C-3239-899F07B70B37}"/>
              </a:ext>
            </a:extLst>
          </p:cNvPr>
          <p:cNvCxnSpPr>
            <a:cxnSpLocks/>
          </p:cNvCxnSpPr>
          <p:nvPr/>
        </p:nvCxnSpPr>
        <p:spPr>
          <a:xfrm flipH="1" flipV="1">
            <a:off x="3093563" y="3030455"/>
            <a:ext cx="514588" cy="139928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0" name="Straight Arrow Connector 19">
            <a:extLst>
              <a:ext uri="{FF2B5EF4-FFF2-40B4-BE49-F238E27FC236}">
                <a16:creationId xmlns:a16="http://schemas.microsoft.com/office/drawing/2014/main" id="{24567962-2769-1E02-0712-88B6D540B316}"/>
              </a:ext>
            </a:extLst>
          </p:cNvPr>
          <p:cNvCxnSpPr>
            <a:cxnSpLocks/>
          </p:cNvCxnSpPr>
          <p:nvPr/>
        </p:nvCxnSpPr>
        <p:spPr>
          <a:xfrm flipH="1">
            <a:off x="3093563" y="1739001"/>
            <a:ext cx="917651" cy="1116465"/>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23" name="Rectangle: Rounded Corners 22">
            <a:extLst>
              <a:ext uri="{FF2B5EF4-FFF2-40B4-BE49-F238E27FC236}">
                <a16:creationId xmlns:a16="http://schemas.microsoft.com/office/drawing/2014/main" id="{805D0624-9ED9-1E9B-7A1B-F62A121C9A9E}"/>
              </a:ext>
            </a:extLst>
          </p:cNvPr>
          <p:cNvSpPr/>
          <p:nvPr/>
        </p:nvSpPr>
        <p:spPr>
          <a:xfrm>
            <a:off x="1867155" y="2745639"/>
            <a:ext cx="2130458" cy="345501"/>
          </a:xfrm>
          <a:prstGeom prst="roundRect">
            <a:avLst/>
          </a:prstGeom>
          <a:solidFill>
            <a:srgbClr val="E4D8E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Mismatch </a:t>
            </a:r>
            <a:r>
              <a:rPr lang="en-US" dirty="0" err="1">
                <a:solidFill>
                  <a:schemeClr val="tx1"/>
                </a:solidFill>
              </a:rPr>
              <a:t>positif</a:t>
            </a:r>
            <a:endParaRPr lang="en-US" dirty="0">
              <a:solidFill>
                <a:schemeClr val="tx1"/>
              </a:solidFill>
            </a:endParaRPr>
          </a:p>
        </p:txBody>
      </p:sp>
    </p:spTree>
    <p:extLst>
      <p:ext uri="{BB962C8B-B14F-4D97-AF65-F5344CB8AC3E}">
        <p14:creationId xmlns:p14="http://schemas.microsoft.com/office/powerpoint/2010/main" val="3555140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DEB2D-47D0-2263-E7A5-FF8553D682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FB6D3E-78C3-98B7-ED70-1264A2A67681}"/>
              </a:ext>
            </a:extLst>
          </p:cNvPr>
          <p:cNvSpPr>
            <a:spLocks noGrp="1"/>
          </p:cNvSpPr>
          <p:nvPr>
            <p:ph type="ctrTitle"/>
          </p:nvPr>
        </p:nvSpPr>
        <p:spPr>
          <a:xfrm>
            <a:off x="72272" y="84842"/>
            <a:ext cx="3651315" cy="700775"/>
          </a:xfrm>
        </p:spPr>
        <p:txBody>
          <a:bodyPr>
            <a:normAutofit/>
          </a:bodyPr>
          <a:lstStyle/>
          <a:p>
            <a:r>
              <a:rPr lang="en-US" sz="3200" dirty="0">
                <a:latin typeface="Times New Roman" panose="02020603050405020304" pitchFamily="18" charset="0"/>
                <a:cs typeface="Times New Roman" panose="02020603050405020304" pitchFamily="18" charset="0"/>
              </a:rPr>
              <a:t>PRES Syndrome</a:t>
            </a:r>
          </a:p>
        </p:txBody>
      </p:sp>
      <p:pic>
        <p:nvPicPr>
          <p:cNvPr id="4" name="Picture 3">
            <a:extLst>
              <a:ext uri="{FF2B5EF4-FFF2-40B4-BE49-F238E27FC236}">
                <a16:creationId xmlns:a16="http://schemas.microsoft.com/office/drawing/2014/main" id="{17203013-8737-04A4-13B3-364F6ED395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72" y="785617"/>
            <a:ext cx="3284139" cy="3637711"/>
          </a:xfrm>
          <a:prstGeom prst="rect">
            <a:avLst/>
          </a:prstGeom>
        </p:spPr>
      </p:pic>
      <p:pic>
        <p:nvPicPr>
          <p:cNvPr id="6" name="Picture 5">
            <a:extLst>
              <a:ext uri="{FF2B5EF4-FFF2-40B4-BE49-F238E27FC236}">
                <a16:creationId xmlns:a16="http://schemas.microsoft.com/office/drawing/2014/main" id="{F3607B67-FADC-532E-96EC-B62D458B69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0505" y="84843"/>
            <a:ext cx="3284139" cy="3344158"/>
          </a:xfrm>
          <a:prstGeom prst="rect">
            <a:avLst/>
          </a:prstGeom>
        </p:spPr>
      </p:pic>
      <p:pic>
        <p:nvPicPr>
          <p:cNvPr id="8" name="Picture 7">
            <a:extLst>
              <a:ext uri="{FF2B5EF4-FFF2-40B4-BE49-F238E27FC236}">
                <a16:creationId xmlns:a16="http://schemas.microsoft.com/office/drawing/2014/main" id="{013615B8-3A83-C340-1C2C-42CB365EE1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51993" y="3465845"/>
            <a:ext cx="2380304" cy="3301650"/>
          </a:xfrm>
          <a:prstGeom prst="rect">
            <a:avLst/>
          </a:prstGeom>
        </p:spPr>
      </p:pic>
      <p:pic>
        <p:nvPicPr>
          <p:cNvPr id="10" name="Picture 9">
            <a:extLst>
              <a:ext uri="{FF2B5EF4-FFF2-40B4-BE49-F238E27FC236}">
                <a16:creationId xmlns:a16="http://schemas.microsoft.com/office/drawing/2014/main" id="{5E1B545F-B152-DCD4-039B-277C58358C5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09348" y="3480711"/>
            <a:ext cx="2660121" cy="3286784"/>
          </a:xfrm>
          <a:prstGeom prst="rect">
            <a:avLst/>
          </a:prstGeom>
        </p:spPr>
      </p:pic>
      <p:pic>
        <p:nvPicPr>
          <p:cNvPr id="12" name="Picture 11">
            <a:extLst>
              <a:ext uri="{FF2B5EF4-FFF2-40B4-BE49-F238E27FC236}">
                <a16:creationId xmlns:a16="http://schemas.microsoft.com/office/drawing/2014/main" id="{F255A360-9671-48EB-06DF-F9A8537080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4796" y="3869102"/>
            <a:ext cx="2272028" cy="2904056"/>
          </a:xfrm>
          <a:prstGeom prst="rect">
            <a:avLst/>
          </a:prstGeom>
        </p:spPr>
      </p:pic>
      <p:sp>
        <p:nvSpPr>
          <p:cNvPr id="13" name="Speech Bubble: Oval 12">
            <a:extLst>
              <a:ext uri="{FF2B5EF4-FFF2-40B4-BE49-F238E27FC236}">
                <a16:creationId xmlns:a16="http://schemas.microsoft.com/office/drawing/2014/main" id="{0C7341F7-3728-A74F-0FF8-D0BF09C1F238}"/>
              </a:ext>
            </a:extLst>
          </p:cNvPr>
          <p:cNvSpPr/>
          <p:nvPr/>
        </p:nvSpPr>
        <p:spPr>
          <a:xfrm>
            <a:off x="7073073" y="84842"/>
            <a:ext cx="3415917" cy="2318994"/>
          </a:xfrm>
          <a:prstGeom prst="wedgeEllipseCallout">
            <a:avLst/>
          </a:prstGeom>
          <a:solidFill>
            <a:srgbClr val="CCE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accent1"/>
                </a:solidFill>
              </a:rPr>
              <a:t>29ans, admis pour EME inaugural avec des céphalées et vomissements et raideur de la nuque avec une PL négative</a:t>
            </a:r>
            <a:endParaRPr lang="en-US" dirty="0">
              <a:solidFill>
                <a:schemeClr val="accent1"/>
              </a:solidFill>
            </a:endParaRPr>
          </a:p>
        </p:txBody>
      </p:sp>
      <p:sp>
        <p:nvSpPr>
          <p:cNvPr id="14" name="Rectangle: Rounded Corners 13">
            <a:extLst>
              <a:ext uri="{FF2B5EF4-FFF2-40B4-BE49-F238E27FC236}">
                <a16:creationId xmlns:a16="http://schemas.microsoft.com/office/drawing/2014/main" id="{49DD52FA-F0D2-0351-409D-811E8188DB6E}"/>
              </a:ext>
            </a:extLst>
          </p:cNvPr>
          <p:cNvSpPr/>
          <p:nvPr/>
        </p:nvSpPr>
        <p:spPr>
          <a:xfrm>
            <a:off x="7714821" y="3685880"/>
            <a:ext cx="4146969" cy="2045617"/>
          </a:xfrm>
          <a:prstGeom prst="roundRect">
            <a:avLst/>
          </a:prstGeom>
          <a:solidFill>
            <a:srgbClr val="CCE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fr-FR" b="1" dirty="0">
                <a:solidFill>
                  <a:schemeClr val="accent1"/>
                </a:solidFill>
              </a:rPr>
              <a:t>- Lésions bi-temporo-occipitales de </a:t>
            </a:r>
            <a:r>
              <a:rPr lang="fr-FR" b="1">
                <a:solidFill>
                  <a:schemeClr val="accent1"/>
                </a:solidFill>
              </a:rPr>
              <a:t>type PRES.</a:t>
            </a:r>
            <a:endParaRPr lang="en-US" dirty="0">
              <a:solidFill>
                <a:schemeClr val="accent1"/>
              </a:solidFill>
            </a:endParaRPr>
          </a:p>
          <a:p>
            <a:pPr lvl="0"/>
            <a:r>
              <a:rPr lang="fr-FR" b="1" dirty="0">
                <a:solidFill>
                  <a:schemeClr val="accent1"/>
                </a:solidFill>
              </a:rPr>
              <a:t>- Lésions inflammatoires démyélinisantes </a:t>
            </a:r>
            <a:r>
              <a:rPr lang="fr-FR" b="1" dirty="0" err="1">
                <a:solidFill>
                  <a:schemeClr val="accent1"/>
                </a:solidFill>
              </a:rPr>
              <a:t>supra-tentorielles</a:t>
            </a:r>
            <a:r>
              <a:rPr lang="fr-FR" b="1" dirty="0">
                <a:solidFill>
                  <a:schemeClr val="accent1"/>
                </a:solidFill>
              </a:rPr>
              <a:t> de type SEP-like, sans signes d’activité.</a:t>
            </a:r>
            <a:endParaRPr lang="en-US" dirty="0">
              <a:solidFill>
                <a:schemeClr val="accent1"/>
              </a:solidFill>
            </a:endParaRPr>
          </a:p>
          <a:p>
            <a:pPr algn="ctr"/>
            <a:endParaRPr lang="en-US" b="1" dirty="0"/>
          </a:p>
        </p:txBody>
      </p:sp>
      <p:pic>
        <p:nvPicPr>
          <p:cNvPr id="15" name="Picture 14">
            <a:extLst>
              <a:ext uri="{FF2B5EF4-FFF2-40B4-BE49-F238E27FC236}">
                <a16:creationId xmlns:a16="http://schemas.microsoft.com/office/drawing/2014/main" id="{7B93E58B-653C-8EF9-0244-B6D4D5EB0166}"/>
              </a:ext>
            </a:extLst>
          </p:cNvPr>
          <p:cNvPicPr>
            <a:picLocks noChangeAspect="1"/>
          </p:cNvPicPr>
          <p:nvPr/>
        </p:nvPicPr>
        <p:blipFill>
          <a:blip r:embed="rId7"/>
          <a:stretch>
            <a:fillRect/>
          </a:stretch>
        </p:blipFill>
        <p:spPr>
          <a:xfrm>
            <a:off x="10488990" y="298776"/>
            <a:ext cx="1260623" cy="1260623"/>
          </a:xfrm>
          <a:prstGeom prst="rect">
            <a:avLst/>
          </a:prstGeom>
        </p:spPr>
      </p:pic>
    </p:spTree>
    <p:extLst>
      <p:ext uri="{BB962C8B-B14F-4D97-AF65-F5344CB8AC3E}">
        <p14:creationId xmlns:p14="http://schemas.microsoft.com/office/powerpoint/2010/main" val="3366495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7A68D-CD78-7BBA-A90C-FBC1DD94A0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6DC2EE-19D5-93EF-C525-AF58DCD4A91F}"/>
              </a:ext>
            </a:extLst>
          </p:cNvPr>
          <p:cNvSpPr>
            <a:spLocks noGrp="1"/>
          </p:cNvSpPr>
          <p:nvPr>
            <p:ph type="ctrTitle"/>
          </p:nvPr>
        </p:nvSpPr>
        <p:spPr>
          <a:xfrm>
            <a:off x="72272" y="0"/>
            <a:ext cx="5084190" cy="700775"/>
          </a:xfrm>
        </p:spPr>
        <p:txBody>
          <a:bodyPr>
            <a:normAutofit/>
          </a:bodyPr>
          <a:lstStyle/>
          <a:p>
            <a:r>
              <a:rPr lang="en-US" sz="3200" dirty="0" err="1">
                <a:latin typeface="Times New Roman" panose="02020603050405020304" pitchFamily="18" charset="0"/>
                <a:cs typeface="Times New Roman" panose="02020603050405020304" pitchFamily="18" charset="0"/>
              </a:rPr>
              <a:t>Encéphalopathie</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herpétique</a:t>
            </a:r>
            <a:r>
              <a:rPr lang="en-US" sz="3200" dirty="0">
                <a:latin typeface="Times New Roman" panose="02020603050405020304" pitchFamily="18" charset="0"/>
                <a:cs typeface="Times New Roman" panose="02020603050405020304" pitchFamily="18" charset="0"/>
              </a:rPr>
              <a:t>:</a:t>
            </a:r>
          </a:p>
        </p:txBody>
      </p:sp>
      <p:pic>
        <p:nvPicPr>
          <p:cNvPr id="6" name="Picture 5">
            <a:extLst>
              <a:ext uri="{FF2B5EF4-FFF2-40B4-BE49-F238E27FC236}">
                <a16:creationId xmlns:a16="http://schemas.microsoft.com/office/drawing/2014/main" id="{D4C0CC4B-4E7F-7025-D08B-02B2D57C1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272" y="700775"/>
            <a:ext cx="3244441" cy="3471478"/>
          </a:xfrm>
          <a:prstGeom prst="rect">
            <a:avLst/>
          </a:prstGeom>
        </p:spPr>
      </p:pic>
      <p:pic>
        <p:nvPicPr>
          <p:cNvPr id="8" name="Picture 7">
            <a:extLst>
              <a:ext uri="{FF2B5EF4-FFF2-40B4-BE49-F238E27FC236}">
                <a16:creationId xmlns:a16="http://schemas.microsoft.com/office/drawing/2014/main" id="{431B0A6A-EDD5-9FF3-708B-EA195DA32F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5093" y="700775"/>
            <a:ext cx="3152437" cy="3471478"/>
          </a:xfrm>
          <a:prstGeom prst="rect">
            <a:avLst/>
          </a:prstGeom>
        </p:spPr>
      </p:pic>
      <p:pic>
        <p:nvPicPr>
          <p:cNvPr id="10" name="Picture 9">
            <a:extLst>
              <a:ext uri="{FF2B5EF4-FFF2-40B4-BE49-F238E27FC236}">
                <a16:creationId xmlns:a16="http://schemas.microsoft.com/office/drawing/2014/main" id="{228B7CB4-32D9-C25B-6056-072E9DADDF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299" y="3855562"/>
            <a:ext cx="2646375" cy="2908919"/>
          </a:xfrm>
          <a:prstGeom prst="rect">
            <a:avLst/>
          </a:prstGeom>
        </p:spPr>
      </p:pic>
      <p:pic>
        <p:nvPicPr>
          <p:cNvPr id="12" name="Picture 11">
            <a:extLst>
              <a:ext uri="{FF2B5EF4-FFF2-40B4-BE49-F238E27FC236}">
                <a16:creationId xmlns:a16="http://schemas.microsoft.com/office/drawing/2014/main" id="{3389644A-91D0-9EAD-5464-F785BCF2F1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6829" y="3656272"/>
            <a:ext cx="2378309" cy="2953321"/>
          </a:xfrm>
          <a:prstGeom prst="rect">
            <a:avLst/>
          </a:prstGeom>
        </p:spPr>
      </p:pic>
      <p:pic>
        <p:nvPicPr>
          <p:cNvPr id="14" name="Picture 13">
            <a:extLst>
              <a:ext uri="{FF2B5EF4-FFF2-40B4-BE49-F238E27FC236}">
                <a16:creationId xmlns:a16="http://schemas.microsoft.com/office/drawing/2014/main" id="{33327E1D-25EF-C647-61F4-EAEE91DBA6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8149" y="172611"/>
            <a:ext cx="2508244" cy="2955497"/>
          </a:xfrm>
          <a:prstGeom prst="rect">
            <a:avLst/>
          </a:prstGeom>
        </p:spPr>
      </p:pic>
      <p:pic>
        <p:nvPicPr>
          <p:cNvPr id="16" name="Picture 15">
            <a:extLst>
              <a:ext uri="{FF2B5EF4-FFF2-40B4-BE49-F238E27FC236}">
                <a16:creationId xmlns:a16="http://schemas.microsoft.com/office/drawing/2014/main" id="{3EE2DC15-34EE-E067-EA48-2E2EBF7761D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80196" y="3986667"/>
            <a:ext cx="2276266" cy="2646707"/>
          </a:xfrm>
          <a:prstGeom prst="rect">
            <a:avLst/>
          </a:prstGeom>
        </p:spPr>
      </p:pic>
      <p:sp>
        <p:nvSpPr>
          <p:cNvPr id="17" name="Speech Bubble: Oval 16">
            <a:extLst>
              <a:ext uri="{FF2B5EF4-FFF2-40B4-BE49-F238E27FC236}">
                <a16:creationId xmlns:a16="http://schemas.microsoft.com/office/drawing/2014/main" id="{ADD1913B-6C2B-E99B-CB60-950C58E90852}"/>
              </a:ext>
            </a:extLst>
          </p:cNvPr>
          <p:cNvSpPr/>
          <p:nvPr/>
        </p:nvSpPr>
        <p:spPr>
          <a:xfrm>
            <a:off x="8289820" y="232363"/>
            <a:ext cx="3220308" cy="1837964"/>
          </a:xfrm>
          <a:prstGeom prst="wedgeEllipseCallout">
            <a:avLst/>
          </a:prstGeom>
        </p:spPr>
        <p:style>
          <a:lnRef idx="1">
            <a:schemeClr val="accent4"/>
          </a:lnRef>
          <a:fillRef idx="2">
            <a:schemeClr val="accent4"/>
          </a:fillRef>
          <a:effectRef idx="1">
            <a:schemeClr val="accent4"/>
          </a:effectRef>
          <a:fontRef idx="minor">
            <a:schemeClr val="dk1"/>
          </a:fontRef>
        </p:style>
        <p:txBody>
          <a:bodyPr rtlCol="0" anchor="ctr"/>
          <a:lstStyle/>
          <a:p>
            <a:r>
              <a:rPr lang="fr-FR" dirty="0"/>
              <a:t>50 ans, admis état de mal épileptique   avec défaillance multi viscérale.</a:t>
            </a:r>
            <a:endParaRPr lang="en-US" dirty="0"/>
          </a:p>
        </p:txBody>
      </p:sp>
      <p:sp>
        <p:nvSpPr>
          <p:cNvPr id="18" name="Rectangle: Rounded Corners 17">
            <a:extLst>
              <a:ext uri="{FF2B5EF4-FFF2-40B4-BE49-F238E27FC236}">
                <a16:creationId xmlns:a16="http://schemas.microsoft.com/office/drawing/2014/main" id="{D22AC3B5-79ED-0E51-2428-59905EDCF127}"/>
              </a:ext>
            </a:extLst>
          </p:cNvPr>
          <p:cNvSpPr/>
          <p:nvPr/>
        </p:nvSpPr>
        <p:spPr>
          <a:xfrm>
            <a:off x="7824247" y="3242821"/>
            <a:ext cx="4295481" cy="347147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fr-FR" b="1" dirty="0"/>
              <a:t>- Anomalies de signal en plages cortico-sous-corticales en hypersignal T2 et FLAIR rehaussées après injection de Gadolinium.</a:t>
            </a:r>
            <a:endParaRPr lang="en-US" dirty="0"/>
          </a:p>
          <a:p>
            <a:r>
              <a:rPr lang="fr-FR" b="1" dirty="0"/>
              <a:t>- Anomalies de signal corticales hémisphériques droites, ainsi qu’au niveau du striatum et du pulvinar du même côté, en hypersignal T2 et FLAIR, rehaussées après injection du GADO en rapport avec un </a:t>
            </a:r>
            <a:r>
              <a:rPr lang="fr-FR" b="1" dirty="0" err="1"/>
              <a:t>status</a:t>
            </a:r>
            <a:r>
              <a:rPr lang="fr-FR" b="1" dirty="0"/>
              <a:t> </a:t>
            </a:r>
            <a:r>
              <a:rPr lang="fr-FR" b="1" dirty="0" err="1"/>
              <a:t>epilepticus</a:t>
            </a:r>
            <a:r>
              <a:rPr lang="fr-FR" b="1" dirty="0"/>
              <a:t>.</a:t>
            </a:r>
            <a:endParaRPr lang="en-US" dirty="0"/>
          </a:p>
        </p:txBody>
      </p:sp>
    </p:spTree>
    <p:extLst>
      <p:ext uri="{BB962C8B-B14F-4D97-AF65-F5344CB8AC3E}">
        <p14:creationId xmlns:p14="http://schemas.microsoft.com/office/powerpoint/2010/main" val="1643294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FE4F5-61D2-B4CA-DAED-A3CE2641C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0E5F53-67AA-A898-2CE9-E22EC9093ABD}"/>
              </a:ext>
            </a:extLst>
          </p:cNvPr>
          <p:cNvSpPr>
            <a:spLocks noGrp="1"/>
          </p:cNvSpPr>
          <p:nvPr>
            <p:ph type="ctrTitle"/>
          </p:nvPr>
        </p:nvSpPr>
        <p:spPr>
          <a:xfrm>
            <a:off x="109979" y="65988"/>
            <a:ext cx="7459744" cy="700775"/>
          </a:xfrm>
        </p:spPr>
        <p:txBody>
          <a:bodyPr>
            <a:normAutofit/>
          </a:bodyPr>
          <a:lstStyle/>
          <a:p>
            <a:r>
              <a:rPr lang="en-US" sz="3200" dirty="0">
                <a:latin typeface="Times New Roman" panose="02020603050405020304" pitchFamily="18" charset="0"/>
                <a:cs typeface="Times New Roman" panose="02020603050405020304" pitchFamily="18" charset="0"/>
              </a:rPr>
              <a:t>PSP: </a:t>
            </a:r>
            <a:r>
              <a:rPr lang="en-US" sz="3200" dirty="0" err="1">
                <a:latin typeface="Times New Roman" panose="02020603050405020304" pitchFamily="18" charset="0"/>
                <a:cs typeface="Times New Roman" panose="02020603050405020304" pitchFamily="18" charset="0"/>
              </a:rPr>
              <a:t>Paralysie</a:t>
            </a:r>
            <a:r>
              <a:rPr lang="en-US" sz="3200" dirty="0">
                <a:latin typeface="Times New Roman" panose="02020603050405020304" pitchFamily="18" charset="0"/>
                <a:cs typeface="Times New Roman" panose="02020603050405020304" pitchFamily="18" charset="0"/>
              </a:rPr>
              <a:t> supra </a:t>
            </a:r>
            <a:r>
              <a:rPr lang="en-US" sz="3200" dirty="0" err="1">
                <a:latin typeface="Times New Roman" panose="02020603050405020304" pitchFamily="18" charset="0"/>
                <a:cs typeface="Times New Roman" panose="02020603050405020304" pitchFamily="18" charset="0"/>
              </a:rPr>
              <a:t>nucléaire</a:t>
            </a:r>
            <a:r>
              <a:rPr lang="en-US" sz="3200" dirty="0">
                <a:latin typeface="Times New Roman" panose="02020603050405020304" pitchFamily="18" charset="0"/>
                <a:cs typeface="Times New Roman" panose="02020603050405020304" pitchFamily="18" charset="0"/>
              </a:rPr>
              <a:t> périphérique</a:t>
            </a:r>
          </a:p>
        </p:txBody>
      </p:sp>
      <p:pic>
        <p:nvPicPr>
          <p:cNvPr id="4" name="Picture 3">
            <a:extLst>
              <a:ext uri="{FF2B5EF4-FFF2-40B4-BE49-F238E27FC236}">
                <a16:creationId xmlns:a16="http://schemas.microsoft.com/office/drawing/2014/main" id="{F177DF8C-5623-559D-4E6C-4268B9A4E4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092" y="921166"/>
            <a:ext cx="3938868" cy="4534198"/>
          </a:xfrm>
          <a:prstGeom prst="rect">
            <a:avLst/>
          </a:prstGeom>
        </p:spPr>
      </p:pic>
      <p:pic>
        <p:nvPicPr>
          <p:cNvPr id="6" name="Picture 5">
            <a:extLst>
              <a:ext uri="{FF2B5EF4-FFF2-40B4-BE49-F238E27FC236}">
                <a16:creationId xmlns:a16="http://schemas.microsoft.com/office/drawing/2014/main" id="{B0AABA37-D52F-2198-2D9D-D3E3EA318D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7638" y="3012162"/>
            <a:ext cx="2805262" cy="3612919"/>
          </a:xfrm>
          <a:prstGeom prst="rect">
            <a:avLst/>
          </a:prstGeom>
        </p:spPr>
      </p:pic>
      <p:pic>
        <p:nvPicPr>
          <p:cNvPr id="8" name="Picture 7">
            <a:extLst>
              <a:ext uri="{FF2B5EF4-FFF2-40B4-BE49-F238E27FC236}">
                <a16:creationId xmlns:a16="http://schemas.microsoft.com/office/drawing/2014/main" id="{5DCBDD4D-9868-1240-95E2-AF9995667F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38368" y="1003608"/>
            <a:ext cx="2554662" cy="2753211"/>
          </a:xfrm>
          <a:prstGeom prst="rect">
            <a:avLst/>
          </a:prstGeom>
        </p:spPr>
      </p:pic>
      <p:sp>
        <p:nvSpPr>
          <p:cNvPr id="9" name="Speech Bubble: Oval 8">
            <a:extLst>
              <a:ext uri="{FF2B5EF4-FFF2-40B4-BE49-F238E27FC236}">
                <a16:creationId xmlns:a16="http://schemas.microsoft.com/office/drawing/2014/main" id="{5D441735-D62A-1CF0-C6A5-75E0E8281160}"/>
              </a:ext>
            </a:extLst>
          </p:cNvPr>
          <p:cNvSpPr/>
          <p:nvPr/>
        </p:nvSpPr>
        <p:spPr>
          <a:xfrm>
            <a:off x="7678131" y="416375"/>
            <a:ext cx="3516198" cy="2437127"/>
          </a:xfrm>
          <a:prstGeom prst="wedgeEllipseCallout">
            <a:avLst/>
          </a:prstGeom>
          <a:solidFill>
            <a:srgbClr val="F078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i="1" dirty="0">
                <a:solidFill>
                  <a:srgbClr val="FFFFFF"/>
                </a:solidFill>
              </a:rPr>
              <a:t>63 ans, présente depuis un an des troubles de comportement avec à l’EEG : Anomalies paroxystiques d’allure épileptique antérieure temporale droite</a:t>
            </a:r>
            <a:endParaRPr lang="en-US" dirty="0">
              <a:solidFill>
                <a:srgbClr val="FFFFFF"/>
              </a:solidFill>
            </a:endParaRPr>
          </a:p>
        </p:txBody>
      </p:sp>
      <p:sp>
        <p:nvSpPr>
          <p:cNvPr id="10" name="Rectangle: Rounded Corners 9">
            <a:extLst>
              <a:ext uri="{FF2B5EF4-FFF2-40B4-BE49-F238E27FC236}">
                <a16:creationId xmlns:a16="http://schemas.microsoft.com/office/drawing/2014/main" id="{3FA2F73D-431E-3723-948A-2D28808217E5}"/>
              </a:ext>
            </a:extLst>
          </p:cNvPr>
          <p:cNvSpPr/>
          <p:nvPr/>
        </p:nvSpPr>
        <p:spPr>
          <a:xfrm>
            <a:off x="6909847" y="3429000"/>
            <a:ext cx="4949073" cy="2853965"/>
          </a:xfrm>
          <a:prstGeom prst="roundRect">
            <a:avLst/>
          </a:prstGeom>
          <a:solidFill>
            <a:srgbClr val="F0789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fr-FR" b="1"/>
              <a:t>Atrophie mésencéphalique avec réduction du diamètre antéro-postérieur réalisant le signe de colibri.</a:t>
            </a:r>
            <a:endParaRPr lang="en-US"/>
          </a:p>
          <a:p>
            <a:pPr lvl="0"/>
            <a:r>
              <a:rPr lang="fr-FR" b="1"/>
              <a:t>Atrophie du corps calleux avec un CCI (Corpus Callosum Index ) à 0,28.</a:t>
            </a:r>
            <a:endParaRPr lang="en-US"/>
          </a:p>
          <a:p>
            <a:pPr lvl="0"/>
            <a:r>
              <a:rPr lang="fr-FR" b="1"/>
              <a:t>Elargissement harmonieux et diffus des sillons corticaux et du système cisterno-ventriculaire.</a:t>
            </a:r>
            <a:endParaRPr lang="en-US"/>
          </a:p>
        </p:txBody>
      </p:sp>
      <p:sp>
        <p:nvSpPr>
          <p:cNvPr id="11" name="Rectangle: Rounded Corners 10">
            <a:extLst>
              <a:ext uri="{FF2B5EF4-FFF2-40B4-BE49-F238E27FC236}">
                <a16:creationId xmlns:a16="http://schemas.microsoft.com/office/drawing/2014/main" id="{ABACDDD1-AA49-F8F0-C0E5-9A15378F07BF}"/>
              </a:ext>
            </a:extLst>
          </p:cNvPr>
          <p:cNvSpPr/>
          <p:nvPr/>
        </p:nvSpPr>
        <p:spPr>
          <a:xfrm>
            <a:off x="3825709" y="3514648"/>
            <a:ext cx="2805262" cy="570755"/>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Signe De la tête de Mickey</a:t>
            </a:r>
          </a:p>
        </p:txBody>
      </p:sp>
      <p:cxnSp>
        <p:nvCxnSpPr>
          <p:cNvPr id="13" name="Straight Arrow Connector 12">
            <a:extLst>
              <a:ext uri="{FF2B5EF4-FFF2-40B4-BE49-F238E27FC236}">
                <a16:creationId xmlns:a16="http://schemas.microsoft.com/office/drawing/2014/main" id="{596C80C5-DC11-3339-7733-58C6B8814040}"/>
              </a:ext>
            </a:extLst>
          </p:cNvPr>
          <p:cNvCxnSpPr>
            <a:cxnSpLocks/>
          </p:cNvCxnSpPr>
          <p:nvPr/>
        </p:nvCxnSpPr>
        <p:spPr>
          <a:xfrm flipV="1">
            <a:off x="2064470" y="2771480"/>
            <a:ext cx="282804" cy="2102178"/>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15" name="Rectangle: Rounded Corners 14">
            <a:extLst>
              <a:ext uri="{FF2B5EF4-FFF2-40B4-BE49-F238E27FC236}">
                <a16:creationId xmlns:a16="http://schemas.microsoft.com/office/drawing/2014/main" id="{13008B5B-42B4-71AF-15C8-AD9208D7F55B}"/>
              </a:ext>
            </a:extLst>
          </p:cNvPr>
          <p:cNvSpPr/>
          <p:nvPr/>
        </p:nvSpPr>
        <p:spPr>
          <a:xfrm>
            <a:off x="897118" y="4971021"/>
            <a:ext cx="1960775" cy="570755"/>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Signe du Colibri</a:t>
            </a:r>
          </a:p>
        </p:txBody>
      </p:sp>
      <p:cxnSp>
        <p:nvCxnSpPr>
          <p:cNvPr id="16" name="Straight Arrow Connector 15">
            <a:extLst>
              <a:ext uri="{FF2B5EF4-FFF2-40B4-BE49-F238E27FC236}">
                <a16:creationId xmlns:a16="http://schemas.microsoft.com/office/drawing/2014/main" id="{4A132AF1-7BCF-6884-7174-FE06BDD6D0C5}"/>
              </a:ext>
            </a:extLst>
          </p:cNvPr>
          <p:cNvCxnSpPr>
            <a:cxnSpLocks/>
          </p:cNvCxnSpPr>
          <p:nvPr/>
        </p:nvCxnSpPr>
        <p:spPr>
          <a:xfrm flipH="1">
            <a:off x="4637988" y="4063449"/>
            <a:ext cx="112336" cy="810209"/>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pic>
        <p:nvPicPr>
          <p:cNvPr id="19" name="Picture 18">
            <a:extLst>
              <a:ext uri="{FF2B5EF4-FFF2-40B4-BE49-F238E27FC236}">
                <a16:creationId xmlns:a16="http://schemas.microsoft.com/office/drawing/2014/main" id="{2E83A557-40B2-9020-DB60-9060DAFE7CDC}"/>
              </a:ext>
            </a:extLst>
          </p:cNvPr>
          <p:cNvPicPr>
            <a:picLocks noChangeAspect="1"/>
          </p:cNvPicPr>
          <p:nvPr/>
        </p:nvPicPr>
        <p:blipFill>
          <a:blip r:embed="rId5"/>
          <a:stretch>
            <a:fillRect/>
          </a:stretch>
        </p:blipFill>
        <p:spPr>
          <a:xfrm>
            <a:off x="307942" y="2462152"/>
            <a:ext cx="1356997" cy="1452225"/>
          </a:xfrm>
          <a:prstGeom prst="rect">
            <a:avLst/>
          </a:prstGeom>
        </p:spPr>
      </p:pic>
      <p:pic>
        <p:nvPicPr>
          <p:cNvPr id="20" name="Picture 19">
            <a:extLst>
              <a:ext uri="{FF2B5EF4-FFF2-40B4-BE49-F238E27FC236}">
                <a16:creationId xmlns:a16="http://schemas.microsoft.com/office/drawing/2014/main" id="{48BAEA98-26D3-DCDC-8ED0-BEDA643F915A}"/>
              </a:ext>
            </a:extLst>
          </p:cNvPr>
          <p:cNvPicPr>
            <a:picLocks noChangeAspect="1"/>
          </p:cNvPicPr>
          <p:nvPr/>
        </p:nvPicPr>
        <p:blipFill>
          <a:blip r:embed="rId6"/>
          <a:stretch>
            <a:fillRect/>
          </a:stretch>
        </p:blipFill>
        <p:spPr>
          <a:xfrm flipH="1">
            <a:off x="4991114" y="5303015"/>
            <a:ext cx="840548" cy="472281"/>
          </a:xfrm>
          <a:prstGeom prst="rect">
            <a:avLst/>
          </a:prstGeom>
        </p:spPr>
      </p:pic>
    </p:spTree>
    <p:extLst>
      <p:ext uri="{BB962C8B-B14F-4D97-AF65-F5344CB8AC3E}">
        <p14:creationId xmlns:p14="http://schemas.microsoft.com/office/powerpoint/2010/main" val="2491147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524</TotalTime>
  <Words>279</Words>
  <Application>Microsoft Office PowerPoint</Application>
  <PresentationFormat>Widescreen</PresentationFormat>
  <Paragraphs>20</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AVCI Hyperaigu</vt:lpstr>
      <vt:lpstr>PRES Syndrome</vt:lpstr>
      <vt:lpstr>Encéphalopathie herpétique:</vt:lpstr>
      <vt:lpstr>PSP: Paralysie supra nucléaire périphérique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Mouad Bensada</dc:creator>
  <cp:lastModifiedBy>Mouad Bensada</cp:lastModifiedBy>
  <cp:revision>6</cp:revision>
  <dcterms:created xsi:type="dcterms:W3CDTF">2026-02-27T17:35:22Z</dcterms:created>
  <dcterms:modified xsi:type="dcterms:W3CDTF">2026-02-28T02:20:07Z</dcterms:modified>
</cp:coreProperties>
</file>